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2AD4-7979-4614-9554-E482353DACB4}" type="datetimeFigureOut">
              <a:rPr lang="en-ID" smtClean="0"/>
              <a:t>11/03/2024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8945552-CE3D-407B-9407-474C09D4C59C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5937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2AD4-7979-4614-9554-E482353DACB4}" type="datetimeFigureOut">
              <a:rPr lang="en-ID" smtClean="0"/>
              <a:t>11/03/2024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45552-CE3D-407B-9407-474C09D4C59C}" type="slidenum">
              <a:rPr lang="en-ID" smtClean="0"/>
              <a:t>‹#›</a:t>
            </a:fld>
            <a:endParaRPr lang="en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5109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2AD4-7979-4614-9554-E482353DACB4}" type="datetimeFigureOut">
              <a:rPr lang="en-ID" smtClean="0"/>
              <a:t>11/03/2024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45552-CE3D-407B-9407-474C09D4C59C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2957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2AD4-7979-4614-9554-E482353DACB4}" type="datetimeFigureOut">
              <a:rPr lang="en-ID" smtClean="0"/>
              <a:t>11/03/2024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45552-CE3D-407B-9407-474C09D4C59C}" type="slidenum">
              <a:rPr lang="en-ID" smtClean="0"/>
              <a:t>‹#›</a:t>
            </a:fld>
            <a:endParaRPr lang="en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478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2AD4-7979-4614-9554-E482353DACB4}" type="datetimeFigureOut">
              <a:rPr lang="en-ID" smtClean="0"/>
              <a:t>11/03/2024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45552-CE3D-407B-9407-474C09D4C59C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079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2AD4-7979-4614-9554-E482353DACB4}" type="datetimeFigureOut">
              <a:rPr lang="en-ID" smtClean="0"/>
              <a:t>11/03/2024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45552-CE3D-407B-9407-474C09D4C59C}" type="slidenum">
              <a:rPr lang="en-ID" smtClean="0"/>
              <a:t>‹#›</a:t>
            </a:fld>
            <a:endParaRPr lang="en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01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2AD4-7979-4614-9554-E482353DACB4}" type="datetimeFigureOut">
              <a:rPr lang="en-ID" smtClean="0"/>
              <a:t>11/03/2024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45552-CE3D-407B-9407-474C09D4C59C}" type="slidenum">
              <a:rPr lang="en-ID" smtClean="0"/>
              <a:t>‹#›</a:t>
            </a:fld>
            <a:endParaRPr lang="en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1295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2AD4-7979-4614-9554-E482353DACB4}" type="datetimeFigureOut">
              <a:rPr lang="en-ID" smtClean="0"/>
              <a:t>11/03/2024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45552-CE3D-407B-9407-474C09D4C59C}" type="slidenum">
              <a:rPr lang="en-ID" smtClean="0"/>
              <a:t>‹#›</a:t>
            </a:fld>
            <a:endParaRPr lang="en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019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2AD4-7979-4614-9554-E482353DACB4}" type="datetimeFigureOut">
              <a:rPr lang="en-ID" smtClean="0"/>
              <a:t>11/03/2024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45552-CE3D-407B-9407-474C09D4C59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24465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2AD4-7979-4614-9554-E482353DACB4}" type="datetimeFigureOut">
              <a:rPr lang="en-ID" smtClean="0"/>
              <a:t>11/03/2024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45552-CE3D-407B-9407-474C09D4C59C}" type="slidenum">
              <a:rPr lang="en-ID" smtClean="0"/>
              <a:t>‹#›</a:t>
            </a:fld>
            <a:endParaRPr lang="en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82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E822AD4-7979-4614-9554-E482353DACB4}" type="datetimeFigureOut">
              <a:rPr lang="en-ID" smtClean="0"/>
              <a:t>11/03/2024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45552-CE3D-407B-9407-474C09D4C59C}" type="slidenum">
              <a:rPr lang="en-ID" smtClean="0"/>
              <a:t>‹#›</a:t>
            </a:fld>
            <a:endParaRPr lang="en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713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22AD4-7979-4614-9554-E482353DACB4}" type="datetimeFigureOut">
              <a:rPr lang="en-ID" smtClean="0"/>
              <a:t>11/03/2024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8945552-CE3D-407B-9407-474C09D4C59C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895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CCB1A-304E-B7C5-FB15-2545930769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D" sz="3600" b="1" i="0" u="none" strike="noStrike" baseline="0" dirty="0">
                <a:latin typeface="Times New Roman" panose="02020603050405020304" pitchFamily="18" charset="0"/>
              </a:rPr>
              <a:t>DATA DEFINITION LANGUAGE (DDL)</a:t>
            </a:r>
            <a:endParaRPr lang="en-ID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53D5EF-BB9B-A29B-CA31-52F33BBA06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1971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C65CA-EE63-2DD5-2D1F-7DBE2C2CF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6065"/>
            <a:ext cx="10515600" cy="4480898"/>
          </a:xfrm>
        </p:spPr>
        <p:txBody>
          <a:bodyPr>
            <a:normAutofit/>
          </a:bodyPr>
          <a:lstStyle/>
          <a:p>
            <a:pPr algn="l"/>
            <a:r>
              <a:rPr lang="en-ID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Data Definition Language (DDL) </a:t>
            </a:r>
            <a:r>
              <a:rPr lang="en-ID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merupakan</a:t>
            </a:r>
            <a:r>
              <a:rPr lang="en-ID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perintah</a:t>
            </a:r>
            <a:r>
              <a:rPr lang="en-ID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SQL yang </a:t>
            </a:r>
            <a:r>
              <a:rPr lang="en-ID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digunakan</a:t>
            </a:r>
            <a:r>
              <a:rPr lang="en-ID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untuk</a:t>
            </a:r>
            <a:r>
              <a:rPr lang="en-ID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melakukan</a:t>
            </a:r>
            <a:r>
              <a:rPr lang="en-ID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definisi</a:t>
            </a:r>
            <a:r>
              <a:rPr lang="en-ID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awal</a:t>
            </a:r>
            <a:r>
              <a:rPr lang="en-ID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suatau</a:t>
            </a:r>
            <a:r>
              <a:rPr lang="en-ID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basis data dan </a:t>
            </a:r>
            <a:r>
              <a:rPr lang="en-ID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tabel</a:t>
            </a:r>
            <a:r>
              <a:rPr lang="en-ID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pada </a:t>
            </a:r>
            <a:r>
              <a:rPr lang="en-ID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konsep</a:t>
            </a:r>
            <a:r>
              <a:rPr lang="en-ID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RDBMS</a:t>
            </a:r>
            <a:r>
              <a:rPr lang="en-ID" sz="2400" b="0" i="0" u="none" strike="noStrike" baseline="0" dirty="0">
                <a:solidFill>
                  <a:srgbClr val="333333"/>
                </a:solidFill>
                <a:latin typeface="Times New Roman" panose="02020603050405020304" pitchFamily="18" charset="0"/>
              </a:rPr>
              <a:t>. </a:t>
            </a:r>
            <a:r>
              <a:rPr lang="en-ID" sz="2400" b="0" i="0" u="none" strike="noStrike" baseline="0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Secara</a:t>
            </a:r>
            <a:r>
              <a:rPr lang="en-ID" sz="2400" b="0" i="0" u="none" strike="noStrike" baseline="0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sederhana</a:t>
            </a:r>
            <a:r>
              <a:rPr lang="en-ID" sz="2400" b="0" i="0" u="none" strike="noStrike" baseline="0" dirty="0">
                <a:solidFill>
                  <a:srgbClr val="333333"/>
                </a:solidFill>
                <a:latin typeface="Times New Roman" panose="02020603050405020304" pitchFamily="18" charset="0"/>
              </a:rPr>
              <a:t>, </a:t>
            </a:r>
            <a:r>
              <a:rPr lang="en-ID" sz="2400" b="0" i="0" u="none" strike="noStrike" baseline="0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penulisan</a:t>
            </a:r>
            <a:r>
              <a:rPr lang="en-ID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it-IT" sz="2400" b="0" i="0" u="none" strike="noStrike" baseline="0" dirty="0">
                <a:solidFill>
                  <a:srgbClr val="333333"/>
                </a:solidFill>
                <a:latin typeface="Times New Roman" panose="02020603050405020304" pitchFamily="18" charset="0"/>
              </a:rPr>
              <a:t>perintah SQL pada kelompok ini terdiri dari Create, Alter, dan Drop.</a:t>
            </a:r>
          </a:p>
          <a:p>
            <a:pPr algn="l"/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4171249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17329-5BB0-E1E1-C698-06960018A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</a:t>
            </a:r>
            <a:r>
              <a:rPr lang="en-US" dirty="0" err="1"/>
              <a:t>Perintah</a:t>
            </a:r>
            <a:r>
              <a:rPr lang="en-US" dirty="0"/>
              <a:t> Create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23252-3C03-A587-E8C8-01484F3F2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en-US" sz="1800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 SQL </a:t>
            </a:r>
            <a:r>
              <a:rPr lang="en-US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latin typeface="Times New Roman" panose="02020603050405020304" pitchFamily="18" charset="0"/>
              </a:rPr>
              <a:t>digunakan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latin typeface="Times New Roman" panose="02020603050405020304" pitchFamily="18" charset="0"/>
              </a:rPr>
              <a:t>membuat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latin typeface="Times New Roman" panose="02020603050405020304" pitchFamily="18" charset="0"/>
              </a:rPr>
              <a:t>suatu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 basis data dan table </a:t>
            </a:r>
            <a:r>
              <a:rPr lang="en-US" sz="1800" b="0" i="0" u="none" strike="noStrike" baseline="0" dirty="0" err="1">
                <a:latin typeface="Times New Roman" panose="02020603050405020304" pitchFamily="18" charset="0"/>
              </a:rPr>
              <a:t>pendukung</a:t>
            </a:r>
            <a:r>
              <a:rPr lang="en-US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didalam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pembangunan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basis data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tersebut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1.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Sintak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membuat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database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baru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: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CREATE DATABASE </a:t>
            </a:r>
            <a:r>
              <a:rPr lang="en-ID" sz="1800" b="1" i="0" u="none" strike="noStrike" baseline="0" dirty="0" err="1">
                <a:latin typeface="Consolas-Bold"/>
              </a:rPr>
              <a:t>databasename</a:t>
            </a:r>
            <a:r>
              <a:rPr lang="en-ID" sz="1800" b="1" i="1" u="none" strike="noStrike" baseline="0" dirty="0">
                <a:latin typeface="Consolas-BoldItalic"/>
              </a:rPr>
              <a:t>;</a:t>
            </a:r>
          </a:p>
          <a:p>
            <a:pPr marL="0" indent="0" algn="l">
              <a:buNone/>
            </a:pP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2. </a:t>
            </a:r>
            <a:r>
              <a:rPr lang="en-US" sz="1800" b="0" i="0" u="none" strike="noStrike" baseline="0" dirty="0" err="1">
                <a:latin typeface="Times New Roman" panose="02020603050405020304" pitchFamily="18" charset="0"/>
              </a:rPr>
              <a:t>Sintak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latin typeface="Times New Roman" panose="02020603050405020304" pitchFamily="18" charset="0"/>
              </a:rPr>
              <a:t>membuat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 table </a:t>
            </a:r>
            <a:r>
              <a:rPr lang="en-US" sz="1800" b="0" i="0" u="none" strike="noStrike" baseline="0" dirty="0" err="1">
                <a:latin typeface="Times New Roman" panose="02020603050405020304" pitchFamily="18" charset="0"/>
              </a:rPr>
              <a:t>baru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CREATE TABLE </a:t>
            </a:r>
            <a:r>
              <a:rPr lang="en-ID" sz="1800" b="1" i="1" u="none" strike="noStrike" baseline="0" dirty="0" err="1">
                <a:latin typeface="Consolas-BoldItalic"/>
              </a:rPr>
              <a:t>table_name</a:t>
            </a:r>
            <a:r>
              <a:rPr lang="en-ID" sz="1800" b="1" i="1" u="none" strike="noStrike" baseline="0" dirty="0">
                <a:latin typeface="Consolas-BoldItalic"/>
              </a:rPr>
              <a:t> (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	column1 datatype,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	column2 datatype,</a:t>
            </a:r>
          </a:p>
          <a:p>
            <a:pPr marL="0" indent="0" algn="l">
              <a:buNone/>
            </a:pPr>
            <a:r>
              <a:rPr lang="en-ID" sz="1800" b="1" i="1" dirty="0">
                <a:latin typeface="Consolas-BoldItalic"/>
              </a:rPr>
              <a:t>		</a:t>
            </a:r>
            <a:r>
              <a:rPr lang="en-ID" sz="1800" b="1" i="1" u="none" strike="noStrike" baseline="0" dirty="0">
                <a:latin typeface="Consolas-BoldItalic"/>
              </a:rPr>
              <a:t>column3 datatype,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	.... );</a:t>
            </a:r>
          </a:p>
        </p:txBody>
      </p:sp>
    </p:spTree>
    <p:extLst>
      <p:ext uri="{BB962C8B-B14F-4D97-AF65-F5344CB8AC3E}">
        <p14:creationId xmlns:p14="http://schemas.microsoft.com/office/powerpoint/2010/main" val="1968819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CEB41-596C-8C0B-F574-86919CFEB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6916"/>
            <a:ext cx="10515600" cy="5410047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3.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Contoh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membuat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database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baru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CREATE DATABASE </a:t>
            </a:r>
            <a:r>
              <a:rPr lang="en-ID" sz="1800" b="1" i="1" u="none" strike="noStrike" baseline="0" dirty="0" err="1">
                <a:latin typeface="Consolas-BoldItalic"/>
              </a:rPr>
              <a:t>Mahasiswa</a:t>
            </a:r>
            <a:r>
              <a:rPr lang="en-ID" sz="1800" b="1" i="1" u="none" strike="noStrike" baseline="0" dirty="0">
                <a:latin typeface="Consolas-BoldItalic"/>
              </a:rPr>
              <a:t>;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4.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Contoh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membuat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table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baru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CREATE TABLE </a:t>
            </a:r>
            <a:r>
              <a:rPr lang="en-ID" sz="1800" b="1" i="1" u="none" strike="noStrike" baseline="0" dirty="0" err="1">
                <a:latin typeface="Consolas-BoldItalic"/>
              </a:rPr>
              <a:t>Mahasiswa</a:t>
            </a:r>
            <a:r>
              <a:rPr lang="en-ID" sz="1800" b="1" i="1" u="none" strike="noStrike" baseline="0" dirty="0">
                <a:latin typeface="Consolas-BoldItalic"/>
              </a:rPr>
              <a:t> (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Nim (7) int NOT NULL,</a:t>
            </a:r>
          </a:p>
          <a:p>
            <a:pPr marL="0" indent="0" algn="l">
              <a:buNone/>
            </a:pPr>
            <a:r>
              <a:rPr lang="en-US" sz="1800" b="1" i="1" u="none" strike="noStrike" baseline="0" dirty="0">
                <a:latin typeface="Consolas-BoldItalic"/>
              </a:rPr>
              <a:t>	Nam varchar(25) NOT NULL,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Alamat varchar(50),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</a:t>
            </a:r>
            <a:r>
              <a:rPr lang="en-ID" sz="1800" b="1" i="1" u="none" strike="noStrike" baseline="0" dirty="0" err="1">
                <a:latin typeface="Consolas-BoldItalic"/>
              </a:rPr>
              <a:t>NoHp</a:t>
            </a:r>
            <a:r>
              <a:rPr lang="en-ID" sz="1800" b="1" i="1" u="none" strike="noStrike" baseline="0" dirty="0">
                <a:latin typeface="Consolas-BoldItalic"/>
              </a:rPr>
              <a:t> int,</a:t>
            </a:r>
          </a:p>
          <a:p>
            <a:pPr marL="0" indent="0" algn="l">
              <a:buNone/>
            </a:pPr>
            <a:r>
              <a:rPr lang="en-ID" sz="1800" b="1" i="1" dirty="0">
                <a:latin typeface="Consolas-BoldItalic"/>
              </a:rPr>
              <a:t>	</a:t>
            </a:r>
            <a:r>
              <a:rPr lang="en-ID" sz="1800" b="1" i="1" dirty="0" err="1">
                <a:latin typeface="Consolas-BoldItalic"/>
              </a:rPr>
              <a:t>JenisKelamin</a:t>
            </a:r>
            <a:r>
              <a:rPr lang="en-ID" sz="1800" b="1" i="1" dirty="0">
                <a:latin typeface="Consolas-BoldItalic"/>
              </a:rPr>
              <a:t>,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Prodi,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PRIMARY KEY (Nim)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);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55427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9A771-C584-6762-5F80-E763187E5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32423-EAA2-F963-023B-10D754265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0432" y="186987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Create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</a:p>
          <a:p>
            <a:pPr marL="514350" indent="-514350">
              <a:buAutoNum type="arabicPeriod"/>
            </a:pP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Dosen</a:t>
            </a:r>
            <a:r>
              <a:rPr lang="en-US" dirty="0"/>
              <a:t> : (</a:t>
            </a:r>
            <a:r>
              <a:rPr lang="en-US" dirty="0" err="1"/>
              <a:t>KdDosen</a:t>
            </a:r>
            <a:r>
              <a:rPr lang="en-US" dirty="0"/>
              <a:t>, </a:t>
            </a:r>
            <a:r>
              <a:rPr lang="en-US" dirty="0" err="1"/>
              <a:t>Namadosen,Alamatdosen</a:t>
            </a:r>
            <a:r>
              <a:rPr lang="en-US" dirty="0"/>
              <a:t>, </a:t>
            </a:r>
            <a:r>
              <a:rPr lang="en-US" dirty="0" err="1"/>
              <a:t>NoHpDosen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Matakuliah</a:t>
            </a:r>
            <a:r>
              <a:rPr lang="en-US" dirty="0"/>
              <a:t> : (</a:t>
            </a:r>
            <a:r>
              <a:rPr lang="en-US" dirty="0" err="1"/>
              <a:t>KdMatkul</a:t>
            </a:r>
            <a:r>
              <a:rPr lang="en-US" dirty="0"/>
              <a:t>, </a:t>
            </a:r>
            <a:r>
              <a:rPr lang="en-US" dirty="0" err="1"/>
              <a:t>NamaMatkul</a:t>
            </a:r>
            <a:r>
              <a:rPr lang="en-US" dirty="0"/>
              <a:t>, </a:t>
            </a:r>
            <a:r>
              <a:rPr lang="en-US" dirty="0" err="1"/>
              <a:t>Sks</a:t>
            </a:r>
            <a:r>
              <a:rPr lang="en-US" dirty="0"/>
              <a:t>, </a:t>
            </a:r>
            <a:r>
              <a:rPr lang="en-US" dirty="0" err="1"/>
              <a:t>KdDosen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US" dirty="0"/>
              <a:t>Isi data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minimal 5 record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43122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73E2F-FCA2-D06C-C92F-15254BFD1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2800" b="1" i="0" u="none" strike="noStrike" baseline="0" dirty="0">
                <a:latin typeface="Times New Roman" panose="02020603050405020304" pitchFamily="18" charset="0"/>
              </a:rPr>
              <a:t>B. PERINTAH Alter</a:t>
            </a:r>
            <a:endParaRPr lang="en-ID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F372B-51F6-F9BE-CBDF-C9797A2DC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SQL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digunakan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mengubah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struktur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table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terdapat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didalam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basis data. Hal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dapat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saja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terjadi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jika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ingin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melakukan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penambahan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atau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penghapusan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suatu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field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atau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atribut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key (Primary/Foreign),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tanpa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mendefinisikan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struktur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baru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pada table.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Melalui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SQL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jika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sudah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terisikan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record pada table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tersebut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maka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mengenai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hilangnya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record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terdapat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pada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suatu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table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tidak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terjadi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Berikut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merupakan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aturan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umum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penulisan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digunakan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pada alter table.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86390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55A86-DD42-D623-9E66-6D9FE3F22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575187"/>
            <a:ext cx="9603275" cy="546634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sv-SE" sz="1800" b="0" i="0" u="none" strike="noStrike" baseline="0" dirty="0">
                <a:latin typeface="Times New Roman" panose="02020603050405020304" pitchFamily="18" charset="0"/>
              </a:rPr>
              <a:t>1. Sintak menambah kolom baru:</a:t>
            </a:r>
          </a:p>
          <a:p>
            <a:pPr marL="0" indent="0" algn="l">
              <a:buNone/>
            </a:pPr>
            <a:r>
              <a:rPr lang="en-US" sz="1800" b="1" i="1" u="none" strike="noStrike" baseline="0" dirty="0">
                <a:latin typeface="Consolas-BoldItalic"/>
              </a:rPr>
              <a:t>	ALTER TABLE </a:t>
            </a:r>
            <a:r>
              <a:rPr lang="en-US" sz="1800" b="1" i="0" u="none" strike="noStrike" baseline="0" dirty="0" err="1">
                <a:latin typeface="Consolas-Bold"/>
              </a:rPr>
              <a:t>table_name</a:t>
            </a:r>
            <a:r>
              <a:rPr lang="en-US" sz="1800" b="1" i="0" u="none" strike="noStrike" baseline="0" dirty="0">
                <a:latin typeface="Consolas-Bold"/>
              </a:rPr>
              <a:t> </a:t>
            </a:r>
            <a:r>
              <a:rPr lang="en-US" sz="1800" b="1" i="1" u="none" strike="noStrike" baseline="0" dirty="0">
                <a:latin typeface="Consolas-BoldItalic"/>
              </a:rPr>
              <a:t>ADD </a:t>
            </a:r>
            <a:r>
              <a:rPr lang="en-US" sz="1800" b="1" i="0" u="none" strike="noStrike" baseline="0" dirty="0" err="1">
                <a:latin typeface="Consolas-Bold"/>
              </a:rPr>
              <a:t>column_name</a:t>
            </a:r>
            <a:r>
              <a:rPr lang="en-US" sz="1800" b="1" i="0" u="none" strike="noStrike" baseline="0" dirty="0">
                <a:latin typeface="Consolas-Bold"/>
              </a:rPr>
              <a:t> datatype</a:t>
            </a:r>
            <a:r>
              <a:rPr lang="en-US" sz="1800" b="1" i="1" u="none" strike="noStrike" baseline="0" dirty="0">
                <a:latin typeface="Consolas-BoldItalic"/>
              </a:rPr>
              <a:t>;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2.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Sintak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menghapus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kolom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US" sz="1800" b="1" i="1" u="none" strike="noStrike" baseline="0" dirty="0">
                <a:latin typeface="Consolas-BoldItalic"/>
              </a:rPr>
              <a:t>	ALTER TABLE </a:t>
            </a:r>
            <a:r>
              <a:rPr lang="en-US" sz="1800" b="1" i="0" u="none" strike="noStrike" baseline="0" dirty="0" err="1">
                <a:latin typeface="Consolas-Bold"/>
              </a:rPr>
              <a:t>table_name</a:t>
            </a:r>
            <a:r>
              <a:rPr lang="en-US" sz="1800" b="1" i="0" u="none" strike="noStrike" baseline="0" dirty="0">
                <a:latin typeface="Consolas-Bold"/>
              </a:rPr>
              <a:t> </a:t>
            </a:r>
            <a:r>
              <a:rPr lang="en-US" sz="1800" b="1" i="1" u="none" strike="noStrike" baseline="0" dirty="0">
                <a:latin typeface="Consolas-BoldItalic"/>
              </a:rPr>
              <a:t>DROP COLUMN </a:t>
            </a:r>
            <a:r>
              <a:rPr lang="en-US" sz="1800" b="1" i="0" u="none" strike="noStrike" baseline="0" dirty="0" err="1">
                <a:latin typeface="Consolas-Bold"/>
              </a:rPr>
              <a:t>column_name</a:t>
            </a:r>
            <a:r>
              <a:rPr lang="en-US" sz="1800" b="1" i="1" u="none" strike="noStrike" baseline="0" dirty="0">
                <a:latin typeface="Consolas-BoldItalic"/>
              </a:rPr>
              <a:t>;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3.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Sintak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merubah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kolom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US" sz="1800" b="1" i="1" u="none" strike="noStrike" baseline="0" dirty="0">
                <a:latin typeface="Consolas-BoldItalic"/>
              </a:rPr>
              <a:t>	ALTER TABLE </a:t>
            </a:r>
            <a:r>
              <a:rPr lang="en-US" sz="1800" b="1" i="1" u="none" strike="noStrike" baseline="0" dirty="0" err="1">
                <a:latin typeface="Consolas-BoldItalic"/>
              </a:rPr>
              <a:t>table_name</a:t>
            </a:r>
            <a:r>
              <a:rPr lang="en-US" sz="1800" b="1" i="1" u="none" strike="noStrike" baseline="0" dirty="0">
                <a:latin typeface="Consolas-BoldItalic"/>
              </a:rPr>
              <a:t> ALTER COLUMN </a:t>
            </a:r>
            <a:r>
              <a:rPr lang="en-US" sz="1800" b="1" i="1" u="none" strike="noStrike" baseline="0" dirty="0" err="1">
                <a:latin typeface="Consolas-BoldItalic"/>
              </a:rPr>
              <a:t>column_name</a:t>
            </a:r>
            <a:r>
              <a:rPr lang="en-US" sz="1800" b="1" i="1" u="none" strike="noStrike" baseline="0" dirty="0">
                <a:latin typeface="Consolas-BoldItalic"/>
              </a:rPr>
              <a:t> datatype;</a:t>
            </a:r>
          </a:p>
          <a:p>
            <a:pPr marL="0" indent="0" algn="l">
              <a:buNone/>
            </a:pPr>
            <a:r>
              <a:rPr lang="es-ES" sz="1800" b="0" i="0" u="none" strike="noStrike" baseline="0" dirty="0">
                <a:latin typeface="Times New Roman" panose="02020603050405020304" pitchFamily="18" charset="0"/>
              </a:rPr>
              <a:t>4. </a:t>
            </a:r>
            <a:r>
              <a:rPr lang="es-ES" sz="1800" b="0" i="0" u="none" strike="noStrike" baseline="0" dirty="0" err="1">
                <a:latin typeface="Times New Roman" panose="02020603050405020304" pitchFamily="18" charset="0"/>
              </a:rPr>
              <a:t>Contoh</a:t>
            </a:r>
            <a:r>
              <a:rPr lang="es-ES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s-ES" sz="1800" b="0" i="0" u="none" strike="noStrike" baseline="0" dirty="0" err="1">
                <a:latin typeface="Times New Roman" panose="02020603050405020304" pitchFamily="18" charset="0"/>
              </a:rPr>
              <a:t>penerapan</a:t>
            </a:r>
            <a:r>
              <a:rPr lang="es-ES" sz="1800" b="0" i="0" u="none" strike="noStrike" baseline="0" dirty="0">
                <a:latin typeface="Times New Roman" panose="02020603050405020304" pitchFamily="18" charset="0"/>
              </a:rPr>
              <a:t> dan </a:t>
            </a:r>
            <a:r>
              <a:rPr lang="es-ES" sz="1800" b="0" i="0" u="none" strike="noStrike" baseline="0" dirty="0" err="1">
                <a:latin typeface="Times New Roman" panose="02020603050405020304" pitchFamily="18" charset="0"/>
              </a:rPr>
              <a:t>penjelasan</a:t>
            </a:r>
            <a:r>
              <a:rPr lang="es-ES" sz="1800" b="0" i="0" u="none" strike="noStrike" baseline="0" dirty="0"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Menambahkan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kolom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agama pada table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mahasiswa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dengan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tipe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data varchar Panjang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field 25</a:t>
            </a:r>
          </a:p>
          <a:p>
            <a:pPr marL="0" indent="0" algn="l">
              <a:buNone/>
            </a:pPr>
            <a:r>
              <a:rPr lang="en-ID" sz="1800" b="1" i="0" u="none" strike="noStrike" baseline="0" dirty="0">
                <a:latin typeface="Consolas-Bold"/>
              </a:rPr>
              <a:t>	ALTER TABLE </a:t>
            </a:r>
            <a:r>
              <a:rPr lang="en-ID" sz="1800" b="1" i="1" u="none" strike="noStrike" baseline="0" dirty="0" err="1">
                <a:latin typeface="Consolas-BoldItalic"/>
              </a:rPr>
              <a:t>mahasiswa</a:t>
            </a:r>
            <a:r>
              <a:rPr lang="en-ID" sz="1800" b="1" i="1" u="none" strike="noStrike" baseline="0" dirty="0">
                <a:latin typeface="Consolas-BoldItalic"/>
              </a:rPr>
              <a:t> </a:t>
            </a:r>
            <a:r>
              <a:rPr lang="en-ID" sz="1800" b="1" i="0" u="none" strike="noStrike" baseline="0" dirty="0">
                <a:latin typeface="Consolas-Bold"/>
              </a:rPr>
              <a:t>ADD </a:t>
            </a:r>
            <a:r>
              <a:rPr lang="en-ID" sz="1800" b="1" i="1" u="none" strike="noStrike" baseline="0" dirty="0">
                <a:latin typeface="Consolas-BoldItalic"/>
              </a:rPr>
              <a:t>agama varchar(25)</a:t>
            </a:r>
            <a:r>
              <a:rPr lang="en-ID" sz="1800" b="1" i="0" u="none" strike="noStrike" baseline="0" dirty="0">
                <a:latin typeface="Consolas-Bold"/>
              </a:rPr>
              <a:t>;</a:t>
            </a:r>
          </a:p>
          <a:p>
            <a:pPr marL="0" indent="0" algn="l">
              <a:buNone/>
            </a:pPr>
            <a:r>
              <a:rPr lang="fi-FI" sz="1800" b="0" i="0" u="none" strike="noStrike" baseline="0" dirty="0">
                <a:latin typeface="Times New Roman" panose="02020603050405020304" pitchFamily="18" charset="0"/>
              </a:rPr>
              <a:t>5. Menghapus kolom alamat pada table mahasiswa: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latin typeface="Consolas-Bold"/>
              </a:rPr>
              <a:t>	ALTER TABLE </a:t>
            </a:r>
            <a:r>
              <a:rPr lang="en-US" sz="1800" b="1" i="1" u="none" strike="noStrike" baseline="0" dirty="0" err="1">
                <a:latin typeface="Consolas-BoldItalic"/>
              </a:rPr>
              <a:t>mahasiswa</a:t>
            </a:r>
            <a:r>
              <a:rPr lang="en-US" sz="1800" b="1" i="1" u="none" strike="noStrike" baseline="0" dirty="0">
                <a:latin typeface="Consolas-BoldItalic"/>
              </a:rPr>
              <a:t> </a:t>
            </a:r>
            <a:r>
              <a:rPr lang="en-US" sz="1800" b="1" i="0" u="none" strike="noStrike" baseline="0" dirty="0">
                <a:latin typeface="Consolas-Bold"/>
              </a:rPr>
              <a:t>DROP </a:t>
            </a:r>
            <a:r>
              <a:rPr lang="en-US" sz="1800" b="1" i="1" u="none" strike="noStrike" baseline="0" dirty="0">
                <a:latin typeface="Consolas-BoldItalic"/>
              </a:rPr>
              <a:t>COLUMN </a:t>
            </a:r>
            <a:r>
              <a:rPr lang="en-US" sz="1800" b="1" i="1" u="none" strike="noStrike" baseline="0" dirty="0" err="1">
                <a:latin typeface="Consolas-BoldItalic"/>
              </a:rPr>
              <a:t>alamat</a:t>
            </a:r>
            <a:r>
              <a:rPr lang="en-US" sz="1800" b="1" i="0" u="none" strike="noStrike" baseline="0" dirty="0">
                <a:latin typeface="Consolas-Bold"/>
              </a:rPr>
              <a:t>;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01521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6C66B-5D6B-4EAC-CA3A-9BC056EDD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ID" b="1" i="0" u="none" strike="noStrike" baseline="0" dirty="0">
                <a:latin typeface="Times New Roman" panose="02020603050405020304" pitchFamily="18" charset="0"/>
              </a:rPr>
              <a:t>Drop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03F36-E3E8-1D0D-239D-5A21C70F4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509311"/>
            <a:ext cx="9603275" cy="454417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SQL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digunakan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menghapus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table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terdapat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didalam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basis data.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Berikut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merupakan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aturan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umum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penulisan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digunakan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pada drop table.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a.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Sintak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menghapus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database:</a:t>
            </a:r>
          </a:p>
          <a:p>
            <a:pPr marL="0" indent="0" algn="l">
              <a:buNone/>
            </a:pPr>
            <a:r>
              <a:rPr lang="en-ID" sz="1800" b="1" i="1" dirty="0">
                <a:latin typeface="Consolas-BoldItalic"/>
              </a:rPr>
              <a:t>	</a:t>
            </a:r>
            <a:r>
              <a:rPr lang="en-ID" sz="1800" b="1" i="1" u="none" strike="noStrike" baseline="0" dirty="0">
                <a:latin typeface="Consolas-BoldItalic"/>
              </a:rPr>
              <a:t>DROP DATABASE </a:t>
            </a:r>
            <a:r>
              <a:rPr lang="en-ID" sz="1800" b="1" i="0" u="none" strike="noStrike" baseline="0" dirty="0" err="1">
                <a:latin typeface="Consolas-Bold"/>
              </a:rPr>
              <a:t>databasename</a:t>
            </a:r>
            <a:r>
              <a:rPr lang="en-ID" sz="1800" b="1" i="1" u="none" strike="noStrike" baseline="0" dirty="0">
                <a:latin typeface="Consolas-BoldItalic"/>
              </a:rPr>
              <a:t>;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b.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Sintak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menghapus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table: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DROP TABLE </a:t>
            </a:r>
            <a:r>
              <a:rPr lang="en-ID" sz="1800" b="1" i="0" u="none" strike="noStrike" baseline="0" dirty="0" err="1">
                <a:latin typeface="Consolas-Bold"/>
              </a:rPr>
              <a:t>table_name</a:t>
            </a:r>
            <a:r>
              <a:rPr lang="en-ID" sz="1800" b="1" i="1" u="none" strike="noStrike" baseline="0" dirty="0">
                <a:latin typeface="Consolas-BoldItalic"/>
              </a:rPr>
              <a:t>;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c.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Contoh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menghapus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database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Mahasiswa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DROP DATABASE </a:t>
            </a:r>
            <a:r>
              <a:rPr lang="en-ID" sz="1800" b="1" i="1" u="none" strike="noStrike" baseline="0" dirty="0" err="1">
                <a:latin typeface="Consolas-BoldItalic"/>
              </a:rPr>
              <a:t>Mahasiswa</a:t>
            </a:r>
            <a:r>
              <a:rPr lang="en-ID" sz="1800" b="1" i="1" u="none" strike="noStrike" baseline="0" dirty="0">
                <a:latin typeface="Consolas-BoldItalic"/>
              </a:rPr>
              <a:t>;</a:t>
            </a:r>
          </a:p>
          <a:p>
            <a:pPr marL="0" indent="0" algn="l">
              <a:buNone/>
            </a:pP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d. </a:t>
            </a:r>
            <a:r>
              <a:rPr lang="en-US" sz="1800" b="0" i="0" u="none" strike="noStrike" baseline="0" dirty="0" err="1">
                <a:latin typeface="Times New Roman" panose="02020603050405020304" pitchFamily="18" charset="0"/>
              </a:rPr>
              <a:t>Contoh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 err="1">
                <a:latin typeface="Times New Roman" panose="02020603050405020304" pitchFamily="18" charset="0"/>
              </a:rPr>
              <a:t>menghapus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 table </a:t>
            </a:r>
            <a:r>
              <a:rPr lang="en-US" sz="1800" b="0" i="0" u="none" strike="noStrike" baseline="0" dirty="0" err="1">
                <a:latin typeface="Times New Roman" panose="02020603050405020304" pitchFamily="18" charset="0"/>
              </a:rPr>
              <a:t>mahasiswa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DROP TABLE </a:t>
            </a:r>
            <a:r>
              <a:rPr lang="en-ID" sz="1800" b="1" i="1" u="none" strike="noStrike" baseline="0" dirty="0" err="1">
                <a:latin typeface="Consolas-BoldItalic"/>
              </a:rPr>
              <a:t>mahasiswa</a:t>
            </a:r>
            <a:r>
              <a:rPr lang="en-ID" sz="1800" b="1" i="1" u="none" strike="noStrike" baseline="0" dirty="0">
                <a:latin typeface="Consolas-BoldItalic"/>
              </a:rPr>
              <a:t>;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874459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</TotalTime>
  <Words>485</Words>
  <Application>Microsoft Office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Consolas-Bold</vt:lpstr>
      <vt:lpstr>Consolas-BoldItalic</vt:lpstr>
      <vt:lpstr>Gill Sans MT</vt:lpstr>
      <vt:lpstr>Times New Roman</vt:lpstr>
      <vt:lpstr>Gallery</vt:lpstr>
      <vt:lpstr>DATA DEFINITION LANGUAGE (DDL)</vt:lpstr>
      <vt:lpstr>PowerPoint Presentation</vt:lpstr>
      <vt:lpstr>a. Perintah Create</vt:lpstr>
      <vt:lpstr>PowerPoint Presentation</vt:lpstr>
      <vt:lpstr>Latihan</vt:lpstr>
      <vt:lpstr>B. PERINTAH Alter</vt:lpstr>
      <vt:lpstr>PowerPoint Presentation</vt:lpstr>
      <vt:lpstr>3. Perintah Drop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DEFINITION LANGUAGE (DDL)</dc:title>
  <dc:creator>liza safitri</dc:creator>
  <cp:lastModifiedBy>liza safitri</cp:lastModifiedBy>
  <cp:revision>7</cp:revision>
  <dcterms:created xsi:type="dcterms:W3CDTF">2024-03-11T12:09:10Z</dcterms:created>
  <dcterms:modified xsi:type="dcterms:W3CDTF">2024-03-11T12:20:45Z</dcterms:modified>
</cp:coreProperties>
</file>