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21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57" d="100"/>
          <a:sy n="57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phpmyadmin/url.php?url=https://dev.mysql.com/doc/refman/8.0/en/string-functions.html%23function_right" TargetMode="External"/><Relationship Id="rId2" Type="http://schemas.openxmlformats.org/officeDocument/2006/relationships/hyperlink" Target="http://localhost/phpmyadmin/url.php?url=https://dev.mysql.com/doc/refman/8.0/en/selec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ocalhost/phpmyadmin/url.php?url=https://dev.mysql.com/doc/refman/8.0/en/select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ocalhost/phpmyadmin/url.php?url=https://dev.mysql.com/doc/refman/8.0/en/selec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phpmyadmin/url.php?url=https://dev.mysql.com/doc/refman/8.0/en/string-functions.html%23function_left" TargetMode="External"/><Relationship Id="rId2" Type="http://schemas.openxmlformats.org/officeDocument/2006/relationships/hyperlink" Target="http://localhost/phpmyadmin/url.php?url=https://dev.mysql.com/doc/refman/8.0/en/selec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OPERASI JOIN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77B28573-9440-6366-8C13-5A0BB30ABE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6E92-B58A-1401-ED9B-05D95664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"/>
            <a:ext cx="10058400" cy="5869092"/>
          </a:xfrm>
        </p:spPr>
        <p:txBody>
          <a:bodyPr/>
          <a:lstStyle/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Sintaknya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1" u="none" strike="noStrike" baseline="0" dirty="0">
                <a:latin typeface="Consolas-BoldItalic"/>
              </a:rPr>
              <a:t>(s)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>
                <a:latin typeface="Consolas-BoldItalic"/>
              </a:rPr>
              <a:t>table1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RIGHT JOIN </a:t>
            </a:r>
            <a:r>
              <a:rPr lang="en-US" sz="1800" b="1" i="1" u="none" strike="noStrike" baseline="0" dirty="0">
                <a:latin typeface="Consolas-BoldItalic"/>
              </a:rPr>
              <a:t>table2 </a:t>
            </a:r>
            <a:r>
              <a:rPr lang="en-US" sz="1800" b="1" i="0" u="none" strike="noStrike" baseline="0" dirty="0">
                <a:latin typeface="Consolas-Bold"/>
              </a:rPr>
              <a:t>ON </a:t>
            </a:r>
            <a:r>
              <a:rPr lang="en-US" sz="1800" b="1" i="1" u="none" strike="noStrike" baseline="0" dirty="0">
                <a:latin typeface="Consolas-BoldItalic"/>
              </a:rPr>
              <a:t>table1.column_name </a:t>
            </a:r>
            <a:r>
              <a:rPr lang="en-US" sz="1800" b="1" i="0" u="none" strike="noStrike" baseline="0" dirty="0">
                <a:latin typeface="Consolas-Bold"/>
              </a:rPr>
              <a:t>= </a:t>
            </a:r>
            <a:r>
              <a:rPr lang="en-US" sz="1800" b="1" i="1" u="none" strike="noStrike" baseline="0" dirty="0">
                <a:latin typeface="Consolas-BoldItalic"/>
              </a:rPr>
              <a:t>table2.c</a:t>
            </a:r>
            <a:r>
              <a:rPr lang="en-ID" sz="1800" b="1" i="1" u="none" strike="noStrike" baseline="0" dirty="0" err="1">
                <a:latin typeface="Consolas-BoldItalic"/>
              </a:rPr>
              <a:t>olumn_name</a:t>
            </a:r>
            <a:r>
              <a:rPr lang="en-ID" sz="1800" b="1" i="0" u="none" strike="noStrike" baseline="0" dirty="0">
                <a:latin typeface="Consolas-Bold"/>
              </a:rPr>
              <a:t>;</a:t>
            </a:r>
          </a:p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2.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a. Right Join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mahasiswa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ID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2"/>
              </a:rPr>
              <a:t>SELECT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.Nim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,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.Nama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,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.uts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,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.uas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FROM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3"/>
              </a:rPr>
              <a:t>RIGHT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JOIN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on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.Nim</a:t>
            </a:r>
            <a:r>
              <a:rPr lang="en-ID" b="0" i="0" dirty="0">
                <a:solidFill>
                  <a:srgbClr val="FF00FF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=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.Nim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;</a:t>
            </a:r>
          </a:p>
          <a:p>
            <a:pPr algn="l"/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78268-25DF-D122-89A3-FF0900A26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929" y="3429000"/>
            <a:ext cx="8240275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9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BC9F-945B-A1EE-81BF-3C390552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800" b="1" i="0" u="none" strike="noStrike" baseline="0" dirty="0">
                <a:latin typeface="Times New Roman" panose="02020603050405020304" pitchFamily="18" charset="0"/>
              </a:rPr>
              <a:t>D. CROSS Join</a:t>
            </a:r>
            <a:endParaRPr lang="en-ID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3C243-B4DE-7049-506E-5619EB295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Merupakan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operasi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join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menghasilkan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kumpulan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record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dua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buah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table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lebih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anggotanya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adalah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semua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memiliki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ataupun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tidak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076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9CC3F-1ED4-8D79-2CCA-281EB11D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"/>
            <a:ext cx="10058400" cy="5869092"/>
          </a:xfrm>
        </p:spPr>
        <p:txBody>
          <a:bodyPr/>
          <a:lstStyle/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1" u="none" strike="noStrike" baseline="0" dirty="0">
                <a:latin typeface="Consolas-BoldItalic"/>
              </a:rPr>
              <a:t>(s) 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>
                <a:latin typeface="Consolas-BoldItalic"/>
              </a:rPr>
              <a:t>table1, 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1" u="none" strike="noStrike" baseline="0" dirty="0">
                <a:latin typeface="Consolas-BoldItalic"/>
              </a:rPr>
              <a:t>(s) 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>
                <a:latin typeface="Consolas-BoldItalic"/>
              </a:rPr>
              <a:t>table2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CROSS JOIN table1 ON </a:t>
            </a:r>
            <a:r>
              <a:rPr lang="en-US" sz="1800" b="1" i="1" u="none" strike="noStrike" baseline="0" dirty="0">
                <a:latin typeface="Consolas-BoldItalic"/>
              </a:rPr>
              <a:t>table1.column_name </a:t>
            </a:r>
            <a:r>
              <a:rPr lang="en-US" sz="1800" b="1" i="0" u="none" strike="noStrike" baseline="0" dirty="0">
                <a:latin typeface="Consolas-Bold"/>
              </a:rPr>
              <a:t>= </a:t>
            </a:r>
            <a:r>
              <a:rPr lang="en-US" sz="1800" b="1" i="1" u="none" strike="noStrike" baseline="0" dirty="0">
                <a:latin typeface="Consolas-BoldItalic"/>
              </a:rPr>
              <a:t>table2.c</a:t>
            </a:r>
            <a:r>
              <a:rPr lang="en-ID" sz="1800" b="1" i="1" u="none" strike="noStrike" baseline="0" dirty="0" err="1">
                <a:latin typeface="Consolas-BoldItalic"/>
              </a:rPr>
              <a:t>olumn_name</a:t>
            </a:r>
            <a:r>
              <a:rPr lang="en-US" sz="1800" b="1" i="0" u="none" strike="noStrike" baseline="0" dirty="0">
                <a:latin typeface="Consolas-Bold"/>
              </a:rPr>
              <a:t>;</a:t>
            </a:r>
            <a:endParaRPr lang="en-ID" sz="1800" b="1" i="0" u="none" strike="noStrike" baseline="0" dirty="0">
              <a:latin typeface="Consolas-Bold"/>
            </a:endParaRPr>
          </a:p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2.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ID" dirty="0">
                <a:latin typeface="Times New Roman" panose="02020603050405020304" pitchFamily="18" charset="0"/>
              </a:rPr>
              <a:t>Cross</a:t>
            </a:r>
            <a:r>
              <a:rPr lang="en-ID" sz="2000" b="0" i="0" u="none" strike="noStrike" baseline="0" dirty="0">
                <a:latin typeface="Times New Roman" panose="02020603050405020304" pitchFamily="18" charset="0"/>
              </a:rPr>
              <a:t> Join </a:t>
            </a:r>
            <a:r>
              <a:rPr lang="en-ID" sz="20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2000" b="0" i="0" u="none" strike="noStrike" baseline="0" dirty="0" err="1">
                <a:latin typeface="Times New Roman" panose="02020603050405020304" pitchFamily="18" charset="0"/>
              </a:rPr>
              <a:t>mahasiswa</a:t>
            </a:r>
            <a:r>
              <a:rPr lang="en-ID" sz="20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ID" sz="2000" b="0" i="0" u="none" strike="noStrike" baseline="0" dirty="0" err="1">
                <a:latin typeface="Times New Roman" panose="02020603050405020304" pitchFamily="18" charset="0"/>
              </a:rPr>
              <a:t>nilai</a:t>
            </a:r>
            <a:endParaRPr lang="en-ID" sz="20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ID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2"/>
              </a:rPr>
              <a:t>SELECT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.nim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,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.uas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,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.uts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,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.tugas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,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.nama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,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.Alamat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from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CROSS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JOIN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on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.nim</a:t>
            </a:r>
            <a:r>
              <a:rPr lang="en-ID" b="0" i="0" dirty="0">
                <a:solidFill>
                  <a:srgbClr val="FF00FF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=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.Nim</a:t>
            </a:r>
            <a:endParaRPr lang="en-ID" b="0" i="0" dirty="0">
              <a:solidFill>
                <a:srgbClr val="0055AA"/>
              </a:solidFill>
              <a:effectLst/>
              <a:highlight>
                <a:srgbClr val="E5E5E5"/>
              </a:highlight>
              <a:latin typeface="Courier New" panose="02070309020205020404" pitchFamily="49" charset="0"/>
            </a:endParaRP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207BC-27FF-875B-24F2-E9DD8C46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3429000"/>
            <a:ext cx="10145541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D033-94F5-6D23-C160-3C0A536C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  <a:br>
              <a:rPr lang="en-US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E9D37-07C1-3FC7-E9F2-740B87CC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1200"/>
            <a:ext cx="10058400" cy="3887892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Krs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field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Nim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err="1"/>
              <a:t>KdMK</a:t>
            </a:r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 err="1"/>
              <a:t>NamaMK</a:t>
            </a:r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 err="1"/>
              <a:t>Sks</a:t>
            </a:r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 err="1"/>
              <a:t>Dosen</a:t>
            </a:r>
            <a:endParaRPr lang="en-US" dirty="0"/>
          </a:p>
          <a:p>
            <a:r>
              <a:rPr lang="en-US" dirty="0"/>
              <a:t>Isi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(*Nim yang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nim pada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dan </a:t>
            </a:r>
            <a:r>
              <a:rPr lang="en-US" dirty="0" err="1"/>
              <a:t>mahasiswa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6202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41D28-48D0-E52B-4F0D-2DEFEC71F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inner join 3 </a:t>
            </a:r>
            <a:r>
              <a:rPr lang="en-US" dirty="0" err="1"/>
              <a:t>tabel</a:t>
            </a:r>
            <a:r>
              <a:rPr lang="en-US" dirty="0"/>
              <a:t> (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, </a:t>
            </a:r>
            <a:r>
              <a:rPr lang="en-US" dirty="0" err="1"/>
              <a:t>krs</a:t>
            </a:r>
            <a:r>
              <a:rPr lang="en-US" dirty="0"/>
              <a:t>)</a:t>
            </a:r>
          </a:p>
          <a:p>
            <a:r>
              <a:rPr lang="en-US" dirty="0"/>
              <a:t>3.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Left Join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, Nim, Nama, </a:t>
            </a:r>
            <a:r>
              <a:rPr lang="en-US" dirty="0" err="1"/>
              <a:t>KdMk</a:t>
            </a:r>
            <a:r>
              <a:rPr lang="en-US" dirty="0"/>
              <a:t>, </a:t>
            </a:r>
            <a:r>
              <a:rPr lang="en-US" dirty="0" err="1"/>
              <a:t>NamaMK</a:t>
            </a:r>
            <a:r>
              <a:rPr lang="en-US" dirty="0"/>
              <a:t>, </a:t>
            </a:r>
            <a:r>
              <a:rPr lang="en-US" dirty="0" err="1"/>
              <a:t>Dosen</a:t>
            </a:r>
            <a:r>
              <a:rPr lang="en-US" dirty="0"/>
              <a:t>, </a:t>
            </a:r>
            <a:r>
              <a:rPr lang="en-US" dirty="0" err="1"/>
              <a:t>Uas</a:t>
            </a:r>
            <a:r>
              <a:rPr lang="en-US" dirty="0"/>
              <a:t> yang Namanya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berawalan</a:t>
            </a:r>
            <a:r>
              <a:rPr lang="en-US" dirty="0"/>
              <a:t> A</a:t>
            </a:r>
          </a:p>
          <a:p>
            <a:r>
              <a:rPr lang="en-US" dirty="0"/>
              <a:t>4.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RIght</a:t>
            </a:r>
            <a:r>
              <a:rPr lang="en-US" dirty="0"/>
              <a:t> Join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, Nim, Nama, Alamat, </a:t>
            </a:r>
            <a:r>
              <a:rPr lang="en-US" dirty="0" err="1"/>
              <a:t>NamaMK</a:t>
            </a:r>
            <a:r>
              <a:rPr lang="en-US" dirty="0"/>
              <a:t>, </a:t>
            </a:r>
            <a:r>
              <a:rPr lang="en-US" dirty="0" err="1"/>
              <a:t>Dosen</a:t>
            </a:r>
            <a:r>
              <a:rPr lang="en-US" dirty="0"/>
              <a:t>, </a:t>
            </a:r>
            <a:r>
              <a:rPr lang="en-US" dirty="0" err="1"/>
              <a:t>Uas</a:t>
            </a:r>
            <a:r>
              <a:rPr lang="en-US" dirty="0"/>
              <a:t>, UTS yang </a:t>
            </a:r>
            <a:r>
              <a:rPr lang="en-US" dirty="0" err="1"/>
              <a:t>alamatnya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Batu 2</a:t>
            </a:r>
          </a:p>
          <a:p>
            <a:r>
              <a:rPr lang="en-US" dirty="0"/>
              <a:t>5.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Cross Join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, Nim, Nama, </a:t>
            </a:r>
            <a:r>
              <a:rPr lang="en-US" dirty="0" err="1"/>
              <a:t>Alamat,jnskelamin</a:t>
            </a:r>
            <a:r>
              <a:rPr lang="en-US" dirty="0"/>
              <a:t>, </a:t>
            </a:r>
            <a:r>
              <a:rPr lang="en-US" dirty="0" err="1"/>
              <a:t>NamaMK</a:t>
            </a:r>
            <a:r>
              <a:rPr lang="en-US" dirty="0"/>
              <a:t>, </a:t>
            </a:r>
            <a:r>
              <a:rPr lang="en-US" dirty="0" err="1"/>
              <a:t>Dosen</a:t>
            </a:r>
            <a:r>
              <a:rPr lang="en-US" dirty="0"/>
              <a:t>, </a:t>
            </a:r>
            <a:r>
              <a:rPr lang="en-US" dirty="0" err="1"/>
              <a:t>Uas</a:t>
            </a:r>
            <a:r>
              <a:rPr lang="en-US" dirty="0"/>
              <a:t>, UTS, </a:t>
            </a:r>
            <a:r>
              <a:rPr lang="en-US" dirty="0" err="1"/>
              <a:t>tugas</a:t>
            </a:r>
            <a:r>
              <a:rPr lang="en-US" dirty="0"/>
              <a:t> yang </a:t>
            </a:r>
            <a:r>
              <a:rPr lang="en-US" dirty="0" err="1"/>
              <a:t>jns</a:t>
            </a:r>
            <a:r>
              <a:rPr lang="en-US" dirty="0"/>
              <a:t> </a:t>
            </a:r>
            <a:r>
              <a:rPr lang="en-US" dirty="0" err="1"/>
              <a:t>kelaminnya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 dan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 &gt; 60;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9220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6122-F7C4-98CB-E926-837A9016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60DAE-1469-BCF7-8678-628D8290E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Merupakan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operasi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menghasilkan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kumpulan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record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dua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buah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table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lebih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Secara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umum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operasi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join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dapat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dikelompokan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menjadi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: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388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9A9FE-4640-0FFC-5535-4C49E4731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200" indent="0" algn="just">
              <a:lnSpc>
                <a:spcPct val="8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n-US" sz="2000" b="1" dirty="0"/>
              <a:t>Join Table </a:t>
            </a:r>
          </a:p>
          <a:p>
            <a:pPr marL="76200" indent="0" algn="just">
              <a:lnSpc>
                <a:spcPct val="8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None/>
            </a:pPr>
            <a:endParaRPr lang="en-US" sz="2000" b="1" dirty="0"/>
          </a:p>
          <a:p>
            <a:pPr algn="just">
              <a:lnSpc>
                <a:spcPct val="8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/>
              <a:t>Inner Join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/>
              <a:t>Left Join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id-ID" sz="2000" dirty="0">
                <a:latin typeface="Times New Roman" pitchFamily="18" charset="0"/>
              </a:rPr>
              <a:t>Right Join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id-ID" sz="2000" dirty="0">
                <a:latin typeface="Times New Roman" pitchFamily="18" charset="0"/>
              </a:rPr>
              <a:t>Cross Join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3923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0EEC-2437-E8B8-54CC-253EA091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800" b="1" i="0" u="none" strike="noStrike" baseline="0" dirty="0">
                <a:latin typeface="Times New Roman" panose="02020603050405020304" pitchFamily="18" charset="0"/>
              </a:rPr>
              <a:t>A. Inner Join</a:t>
            </a:r>
            <a:br>
              <a:rPr lang="en-ID" sz="4800" b="1" i="0" u="none" strike="noStrike" baseline="0" dirty="0">
                <a:latin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4DF3-B25D-F2B0-6EA9-3D46D4602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Merupakan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operasi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join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menghasilkan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kumpulan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record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dua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buah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table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lebih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tersebut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merupakan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irisan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terdapat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pada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tabel-tabel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tersebut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A9EE8-BCE4-2FCA-D501-69AE31B68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662" y="3429000"/>
            <a:ext cx="2619741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5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00837-B273-187C-AF5F-C2340929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99535"/>
            <a:ext cx="10058400" cy="5054598"/>
          </a:xfrm>
        </p:spPr>
        <p:txBody>
          <a:bodyPr>
            <a:normAutofit/>
          </a:bodyPr>
          <a:lstStyle/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1" u="none" strike="noStrike" baseline="0" dirty="0">
                <a:latin typeface="Consolas-BoldItalic"/>
              </a:rPr>
              <a:t>(s)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>
                <a:latin typeface="Consolas-BoldItalic"/>
              </a:rPr>
              <a:t>table1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INNER JOIN </a:t>
            </a:r>
            <a:r>
              <a:rPr lang="en-US" sz="1800" b="1" i="1" u="none" strike="noStrike" baseline="0" dirty="0">
                <a:latin typeface="Consolas-BoldItalic"/>
              </a:rPr>
              <a:t>table2 </a:t>
            </a:r>
            <a:r>
              <a:rPr lang="en-US" sz="1800" b="1" i="0" u="none" strike="noStrike" baseline="0" dirty="0">
                <a:latin typeface="Consolas-Bold"/>
              </a:rPr>
              <a:t>ON </a:t>
            </a:r>
            <a:r>
              <a:rPr lang="en-US" sz="1800" b="1" i="1" u="none" strike="noStrike" baseline="0" dirty="0">
                <a:latin typeface="Consolas-BoldItalic"/>
              </a:rPr>
              <a:t>table1.column_name </a:t>
            </a:r>
            <a:r>
              <a:rPr lang="en-US" sz="1800" b="1" i="0" u="none" strike="noStrike" baseline="0" dirty="0">
                <a:latin typeface="Consolas-Bold"/>
              </a:rPr>
              <a:t>= </a:t>
            </a:r>
            <a:r>
              <a:rPr lang="en-US" sz="1800" b="1" i="1" u="none" strike="noStrike" baseline="0" dirty="0">
                <a:latin typeface="Consolas-BoldItalic"/>
              </a:rPr>
              <a:t>table2.c</a:t>
            </a:r>
            <a:r>
              <a:rPr lang="en-ID" sz="1800" b="1" i="1" u="none" strike="noStrike" baseline="0" dirty="0" err="1">
                <a:latin typeface="Consolas-BoldItalic"/>
              </a:rPr>
              <a:t>olumn_name</a:t>
            </a:r>
            <a:r>
              <a:rPr lang="en-ID" sz="1800" b="1" i="0" u="none" strike="noStrike" baseline="0" dirty="0">
                <a:latin typeface="Consolas-Bold"/>
              </a:rPr>
              <a:t>;</a:t>
            </a:r>
          </a:p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2.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a.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Menggabungkan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mahasiswa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dan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tabel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</a:rPr>
              <a:t>ntuk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</a:rPr>
              <a:t>menampilkan</a:t>
            </a:r>
            <a:r>
              <a:rPr lang="en-ID" sz="1800" dirty="0">
                <a:latin typeface="Times New Roman" panose="02020603050405020304" pitchFamily="18" charset="0"/>
              </a:rPr>
              <a:t> nim dan </a:t>
            </a:r>
            <a:r>
              <a:rPr lang="en-ID" sz="1800" dirty="0" err="1">
                <a:latin typeface="Times New Roman" panose="02020603050405020304" pitchFamily="18" charset="0"/>
              </a:rPr>
              <a:t>nama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ID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2"/>
              </a:rPr>
              <a:t>SELECT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.Nim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,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.Nama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FROM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INNER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JOIN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on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.Nim</a:t>
            </a:r>
            <a:r>
              <a:rPr lang="en-ID" b="0" i="0" dirty="0">
                <a:solidFill>
                  <a:srgbClr val="FF00FF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=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.Nim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;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CE62AB-6589-3656-DAE9-7798EA445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595" y="3693191"/>
            <a:ext cx="7964011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0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26C3-F656-3280-EBC3-236300AA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Join 3 </a:t>
            </a:r>
            <a:r>
              <a:rPr lang="en-US" dirty="0" err="1"/>
              <a:t>Tabel</a:t>
            </a:r>
            <a:endParaRPr lang="en-ID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57FC709-EC23-D5B3-B970-A69A2D7BDE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49680" y="2150917"/>
            <a:ext cx="4122924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7AA"/>
                </a:solidFill>
                <a:effectLst/>
                <a:latin typeface="inherit"/>
              </a:rPr>
              <a:t>SELECT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6E3A"/>
                </a:solidFill>
                <a:effectLst/>
                <a:latin typeface="inherit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7AA"/>
                </a:solidFill>
                <a:effectLst/>
                <a:latin typeface="inherit"/>
              </a:rPr>
              <a:t>FROM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table1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7AA"/>
                </a:solidFill>
                <a:effectLst/>
                <a:latin typeface="inherit"/>
              </a:rPr>
              <a:t>INNER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7AA"/>
                </a:solidFill>
                <a:effectLst/>
                <a:latin typeface="inherit"/>
              </a:rPr>
              <a:t>JOIN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table2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7AA"/>
                </a:solidFill>
                <a:effectLst/>
                <a:latin typeface="inherit"/>
              </a:rPr>
              <a:t>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table1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inherit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6E3A"/>
                </a:solidFill>
                <a:effectLst/>
                <a:latin typeface="inherit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table2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inherit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7AA"/>
                </a:solidFill>
                <a:effectLst/>
                <a:latin typeface="inherit"/>
              </a:rPr>
              <a:t>INNER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7AA"/>
                </a:solidFill>
                <a:effectLst/>
                <a:latin typeface="inherit"/>
              </a:rPr>
              <a:t>JOIN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table3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77AA"/>
                </a:solidFill>
                <a:effectLst/>
                <a:latin typeface="inherit"/>
              </a:rPr>
              <a:t>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table2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inherit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6E3A"/>
                </a:solidFill>
                <a:effectLst/>
                <a:latin typeface="inherit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table3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inherit"/>
              </a:rPr>
              <a:t>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inherit"/>
              </a:rPr>
              <a:t>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9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F9DE5-5503-097A-9FFA-E4AB88CE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800" b="1" i="0" u="none" strike="noStrike" baseline="0" dirty="0">
                <a:latin typeface="Times New Roman" panose="02020603050405020304" pitchFamily="18" charset="0"/>
              </a:rPr>
              <a:t>B. Left Outer Join</a:t>
            </a:r>
            <a:br>
              <a:rPr lang="en-ID" sz="4800" b="1" i="0" u="none" strike="noStrike" baseline="0" dirty="0">
                <a:latin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15E8-5B52-B34D-ABF6-29263E0A6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Merupakan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operasi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join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menghasilkan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kumpulan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record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dua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buah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table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lebih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asumsi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bahwa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table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sebelah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kiri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sebagai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rujukan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Anggotanya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adalah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semua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memiliki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asumsi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table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sebelah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kiri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tersebut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C1F4A-3C73-09DE-1959-48C06DEF2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177" y="3831579"/>
            <a:ext cx="2476846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0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2F1D-8883-5C07-B4FB-D739C21F2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467"/>
            <a:ext cx="10058400" cy="5733625"/>
          </a:xfrm>
        </p:spPr>
        <p:txBody>
          <a:bodyPr/>
          <a:lstStyle/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1.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Sintak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SELECT </a:t>
            </a:r>
            <a:r>
              <a:rPr lang="en-US" sz="1800" b="1" i="1" u="none" strike="noStrike" baseline="0" dirty="0" err="1">
                <a:latin typeface="Consolas-BoldItalic"/>
              </a:rPr>
              <a:t>column_name</a:t>
            </a:r>
            <a:r>
              <a:rPr lang="en-US" sz="1800" b="1" i="1" u="none" strike="noStrike" baseline="0" dirty="0">
                <a:latin typeface="Consolas-BoldItalic"/>
              </a:rPr>
              <a:t>(s)</a:t>
            </a:r>
            <a:r>
              <a:rPr lang="en-US" sz="1800" b="1" i="0" u="none" strike="noStrike" baseline="0" dirty="0">
                <a:latin typeface="Consolas-Bold"/>
              </a:rPr>
              <a:t>FROM </a:t>
            </a:r>
            <a:r>
              <a:rPr lang="en-US" sz="1800" b="1" i="1" u="none" strike="noStrike" baseline="0" dirty="0">
                <a:latin typeface="Consolas-BoldItalic"/>
              </a:rPr>
              <a:t>table1</a:t>
            </a:r>
          </a:p>
          <a:p>
            <a:pPr algn="l"/>
            <a:r>
              <a:rPr lang="en-US" sz="1800" b="1" i="0" u="none" strike="noStrike" baseline="0" dirty="0">
                <a:latin typeface="Consolas-Bold"/>
              </a:rPr>
              <a:t>LEFT JOIN </a:t>
            </a:r>
            <a:r>
              <a:rPr lang="en-US" sz="1800" b="1" i="1" u="none" strike="noStrike" baseline="0" dirty="0">
                <a:latin typeface="Consolas-BoldItalic"/>
              </a:rPr>
              <a:t>table2 </a:t>
            </a:r>
            <a:r>
              <a:rPr lang="en-US" sz="1800" b="1" i="0" u="none" strike="noStrike" baseline="0" dirty="0">
                <a:latin typeface="Consolas-Bold"/>
              </a:rPr>
              <a:t>ON </a:t>
            </a:r>
            <a:r>
              <a:rPr lang="en-US" sz="1800" b="1" i="1" u="none" strike="noStrike" baseline="0" dirty="0">
                <a:latin typeface="Consolas-BoldItalic"/>
              </a:rPr>
              <a:t>table1.column_name </a:t>
            </a:r>
            <a:r>
              <a:rPr lang="en-US" sz="1800" b="1" i="0" u="none" strike="noStrike" baseline="0" dirty="0">
                <a:latin typeface="Consolas-Bold"/>
              </a:rPr>
              <a:t>= </a:t>
            </a:r>
            <a:r>
              <a:rPr lang="en-US" sz="1800" b="1" i="1" u="none" strike="noStrike" baseline="0" dirty="0">
                <a:latin typeface="Consolas-BoldItalic"/>
              </a:rPr>
              <a:t>table2.column_name</a:t>
            </a:r>
            <a:r>
              <a:rPr lang="en-US" sz="1800" b="1" i="0" u="none" strike="noStrike" baseline="0" dirty="0">
                <a:latin typeface="Consolas-Bold"/>
              </a:rPr>
              <a:t>;</a:t>
            </a:r>
          </a:p>
          <a:p>
            <a:pPr algn="l"/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2.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Contoh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penerapan</a:t>
            </a:r>
            <a:endParaRPr lang="en-ID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ID" sz="1800" dirty="0">
                <a:latin typeface="Times New Roman" panose="02020603050405020304" pitchFamily="18" charset="0"/>
              </a:rPr>
              <a:t>Left join </a:t>
            </a:r>
            <a:r>
              <a:rPr lang="en-ID" sz="1800" dirty="0" err="1">
                <a:latin typeface="Times New Roman" panose="02020603050405020304" pitchFamily="18" charset="0"/>
              </a:rPr>
              <a:t>tabel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</a:rPr>
              <a:t>mahasiswa</a:t>
            </a:r>
            <a:r>
              <a:rPr lang="en-ID" sz="1800" dirty="0"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latin typeface="Times New Roman" panose="02020603050405020304" pitchFamily="18" charset="0"/>
              </a:rPr>
              <a:t>nilai</a:t>
            </a:r>
            <a:endParaRPr lang="en-ID" sz="1800" dirty="0">
              <a:latin typeface="Times New Roman" panose="02020603050405020304" pitchFamily="18" charset="0"/>
            </a:endParaRPr>
          </a:p>
          <a:p>
            <a:pPr algn="l"/>
            <a:r>
              <a:rPr lang="en-ID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2"/>
              </a:rPr>
              <a:t>SELECT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.Nim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,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.Nama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,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.uas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FROM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u="none" strike="noStrike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  <a:hlinkClick r:id="rId3"/>
              </a:rPr>
              <a:t>LEFT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JOIN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>
                <a:solidFill>
                  <a:srgbClr val="770088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on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mahasiswa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.Nim</a:t>
            </a:r>
            <a:r>
              <a:rPr lang="en-ID" b="0" i="0" dirty="0">
                <a:solidFill>
                  <a:srgbClr val="FF00FF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=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 </a:t>
            </a:r>
            <a:r>
              <a:rPr lang="en-ID" b="0" i="0" dirty="0" err="1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nilai</a:t>
            </a:r>
            <a:r>
              <a:rPr lang="en-ID" b="0" i="0" dirty="0" err="1">
                <a:solidFill>
                  <a:srgbClr val="0055AA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.Nim</a:t>
            </a:r>
            <a:r>
              <a:rPr lang="en-ID" b="0" i="0" dirty="0">
                <a:solidFill>
                  <a:srgbClr val="444444"/>
                </a:solidFill>
                <a:effectLst/>
                <a:highlight>
                  <a:srgbClr val="E5E5E5"/>
                </a:highlight>
                <a:latin typeface="Courier New" panose="02070309020205020404" pitchFamily="49" charset="0"/>
              </a:rPr>
              <a:t>;</a:t>
            </a:r>
          </a:p>
          <a:p>
            <a:pPr algn="l"/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85BFB-98F0-6FBE-FC92-FEF816DD2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66" y="3429000"/>
            <a:ext cx="7887801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4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9705-15BF-E9B8-6109-EDF68985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800" b="1" i="0" u="none" strike="noStrike" baseline="0" dirty="0">
                <a:latin typeface="Times New Roman" panose="02020603050405020304" pitchFamily="18" charset="0"/>
              </a:rPr>
              <a:t>C. Right Outer Join</a:t>
            </a:r>
            <a:br>
              <a:rPr lang="en-ID" sz="4800" b="1" i="0" u="none" strike="noStrike" baseline="0" dirty="0">
                <a:latin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FF645-A52F-F330-3B80-99E28DC96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Merupakan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operasi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join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digunakan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untuk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menghasilkan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kumpulan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record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dari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dua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buah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table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atau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lebih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asumsi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bahwa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table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sebelah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kanan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sebagai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rujukan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sehingga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anggotanya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adalah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semua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yang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memiliki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nilai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sama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dengan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asumsi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table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sebelah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kanan</a:t>
            </a:r>
            <a:r>
              <a:rPr lang="en-ID" sz="1800" dirty="0">
                <a:latin typeface="Times New Roman" panose="02020603050405020304" pitchFamily="18" charset="0"/>
              </a:rPr>
              <a:t> </a:t>
            </a:r>
            <a:r>
              <a:rPr lang="en-ID" sz="1800" b="0" i="0" u="none" strike="noStrike" baseline="0" dirty="0" err="1">
                <a:latin typeface="Times New Roman" panose="02020603050405020304" pitchFamily="18" charset="0"/>
              </a:rPr>
              <a:t>tersebut</a:t>
            </a:r>
            <a:r>
              <a:rPr lang="en-ID" sz="1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F99E6-21A4-AE3C-A56A-6CD829EBE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408" y="3293533"/>
            <a:ext cx="3317184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79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{BDC4956A-6D1F-4425-A6E9-F1820F5A27BC}tf11437505_win32</Template>
  <TotalTime>249</TotalTime>
  <Words>644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Consolas</vt:lpstr>
      <vt:lpstr>Consolas-Bold</vt:lpstr>
      <vt:lpstr>Consolas-BoldItalic</vt:lpstr>
      <vt:lpstr>Courier New</vt:lpstr>
      <vt:lpstr>Georgia Pro Cond Light</vt:lpstr>
      <vt:lpstr>inherit</vt:lpstr>
      <vt:lpstr>Speak Pro</vt:lpstr>
      <vt:lpstr>Times New Roman</vt:lpstr>
      <vt:lpstr>Wingdings</vt:lpstr>
      <vt:lpstr>RetrospectVTI</vt:lpstr>
      <vt:lpstr>OPERASI JOIN</vt:lpstr>
      <vt:lpstr>Pengertian</vt:lpstr>
      <vt:lpstr>PowerPoint Presentation</vt:lpstr>
      <vt:lpstr>A. Inner Join </vt:lpstr>
      <vt:lpstr>PowerPoint Presentation</vt:lpstr>
      <vt:lpstr>Inner Join 3 Tabel</vt:lpstr>
      <vt:lpstr>B. Left Outer Join </vt:lpstr>
      <vt:lpstr>PowerPoint Presentation</vt:lpstr>
      <vt:lpstr>C. Right Outer Join </vt:lpstr>
      <vt:lpstr>PowerPoint Presentation</vt:lpstr>
      <vt:lpstr>D. CROSS Join</vt:lpstr>
      <vt:lpstr>PowerPoint Presentation</vt:lpstr>
      <vt:lpstr>Latihan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OPERASI JOIN</dc:title>
  <dc:creator>liza safitri</dc:creator>
  <cp:lastModifiedBy>liza safitri</cp:lastModifiedBy>
  <cp:revision>12</cp:revision>
  <dcterms:created xsi:type="dcterms:W3CDTF">2024-05-12T04:28:38Z</dcterms:created>
  <dcterms:modified xsi:type="dcterms:W3CDTF">2024-05-12T08:38:28Z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