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6" r:id="rId26"/>
    <p:sldId id="287" r:id="rId27"/>
    <p:sldId id="288" r:id="rId28"/>
    <p:sldId id="282"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endParaRPr lang="id-ID"/>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id-ID"/>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fld id="{D4FA6346-C880-4384-8F84-74FDA71B9C42}" type="slidenum">
              <a:rPr lang="id-ID"/>
              <a:pPr/>
              <a:t>‹#›</a:t>
            </a:fld>
            <a:endParaRPr lang="id-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a:prstGeom prst="rect">
            <a:avLst/>
          </a:prstGeom>
        </p:spPr>
        <p:txBody>
          <a:bodyPr/>
          <a:lstStyle/>
          <a:p>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id-ID"/>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id-ID"/>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AFBE9D9E-D883-4F08-A070-AF210F7F58BC}" type="slidenum">
              <a:rPr lang="id-ID"/>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FA12E0E-EED7-4EAD-BCDD-09462D87BABB}" type="datetimeFigureOut">
              <a:rPr lang="en-US" smtClean="0"/>
              <a:pPr/>
              <a:t>1/27/2016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1686F0-8845-4586-B356-69E3B780B5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Header.png"/>
          <p:cNvPicPr>
            <a:picLocks noChangeAspect="1"/>
          </p:cNvPicPr>
          <p:nvPr userDrawn="1"/>
        </p:nvPicPr>
        <p:blipFill>
          <a:blip r:embed="rId15" cstate="print"/>
          <a:stretch>
            <a:fillRect/>
          </a:stretch>
        </p:blipFill>
        <p:spPr>
          <a:xfrm>
            <a:off x="0" y="0"/>
            <a:ext cx="9144000" cy="649225"/>
          </a:xfrm>
          <a:prstGeom prst="rect">
            <a:avLst/>
          </a:prstGeom>
        </p:spPr>
      </p:pic>
      <p:pic>
        <p:nvPicPr>
          <p:cNvPr id="8" name="Picture 7" descr="Footer.png"/>
          <p:cNvPicPr>
            <a:picLocks noChangeAspect="1"/>
          </p:cNvPicPr>
          <p:nvPr userDrawn="1"/>
        </p:nvPicPr>
        <p:blipFill>
          <a:blip r:embed="rId16" cstate="print"/>
          <a:stretch>
            <a:fillRect/>
          </a:stretch>
        </p:blipFill>
        <p:spPr>
          <a:xfrm>
            <a:off x="0" y="6153911"/>
            <a:ext cx="9144000" cy="7040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55650" y="2492375"/>
            <a:ext cx="7772400" cy="1470025"/>
          </a:xfrm>
        </p:spPr>
        <p:txBody>
          <a:bodyPr/>
          <a:lstStyle/>
          <a:p>
            <a:r>
              <a:rPr lang="id-ID" sz="6600" dirty="0"/>
              <a:t>Materi Simulasi Monte Carlo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a:r>
              <a:rPr lang="id-ID" sz="3200"/>
              <a:t>Langkah 5</a:t>
            </a:r>
          </a:p>
        </p:txBody>
      </p:sp>
      <p:sp>
        <p:nvSpPr>
          <p:cNvPr id="10243" name="Rectangle 3"/>
          <p:cNvSpPr>
            <a:spLocks noGrp="1" noChangeArrowheads="1"/>
          </p:cNvSpPr>
          <p:nvPr>
            <p:ph type="body" idx="1"/>
          </p:nvPr>
        </p:nvSpPr>
        <p:spPr/>
        <p:txBody>
          <a:bodyPr/>
          <a:lstStyle/>
          <a:p>
            <a:pPr marL="609600" indent="-609600" algn="just">
              <a:buFontTx/>
              <a:buNone/>
            </a:pPr>
            <a:r>
              <a:rPr lang="id-ID" sz="2800"/>
              <a:t>      </a:t>
            </a:r>
            <a:r>
              <a:rPr lang="fi-FI" sz="2800" i="1"/>
              <a:t>Menjalankan simulasi dari serangkaian percobaan.</a:t>
            </a:r>
            <a:endParaRPr lang="id-ID" sz="2800" i="1"/>
          </a:p>
          <a:p>
            <a:pPr marL="609600" indent="-609600" algn="just">
              <a:buFontTx/>
              <a:buNone/>
            </a:pPr>
            <a:endParaRPr lang="fi-FI" sz="2800" i="1"/>
          </a:p>
          <a:p>
            <a:pPr marL="609600" indent="-609600" algn="just"/>
            <a:r>
              <a:rPr lang="fi-FI" sz="2800"/>
              <a:t>Lakukan simulasi untuk sejumlah besar pengamatan. Jumlah replikasi yang sesuai dengan cara yang sama dengan jumlah yang tepat dari suatu sampel dalam eksperimen aktual. Uji statistik  yang umum mengenai signifikansi yang dapat digunakan. </a:t>
            </a:r>
            <a:endParaRPr lang="id-ID" sz="2800"/>
          </a:p>
          <a:p>
            <a:pPr marL="609600" indent="-609600" algn="just"/>
            <a:endParaRPr lang="id-ID" sz="2800"/>
          </a:p>
          <a:p>
            <a:pPr marL="609600" indent="-609600" algn="just"/>
            <a:endParaRPr lang="id-ID" sz="2800"/>
          </a:p>
          <a:p>
            <a:pPr marL="609600" indent="-609600" algn="just">
              <a:buFontTx/>
              <a:buNone/>
            </a:pPr>
            <a:endParaRPr lang="id-ID" sz="28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l"/>
            <a:r>
              <a:rPr lang="id-ID" sz="3200"/>
              <a:t>Langkah 5 (lanjut)</a:t>
            </a:r>
          </a:p>
        </p:txBody>
      </p:sp>
      <p:sp>
        <p:nvSpPr>
          <p:cNvPr id="39939" name="Rectangle 3"/>
          <p:cNvSpPr>
            <a:spLocks noGrp="1" noChangeArrowheads="1"/>
          </p:cNvSpPr>
          <p:nvPr>
            <p:ph type="body" idx="1"/>
          </p:nvPr>
        </p:nvSpPr>
        <p:spPr/>
        <p:txBody>
          <a:bodyPr/>
          <a:lstStyle/>
          <a:p>
            <a:pPr algn="just"/>
            <a:r>
              <a:rPr lang="fi-FI"/>
              <a:t>Dengan simulasi komputer, jumlah sampel yang dapat dilakukan sangat </a:t>
            </a:r>
            <a:r>
              <a:rPr lang="da-DK"/>
              <a:t>besar dan ekonomis untuk menjalankan sampel besar dengan tingkat kesalahan yang sangat kecil. </a:t>
            </a:r>
            <a:endParaRPr lang="id-ID"/>
          </a:p>
          <a:p>
            <a:endParaRPr lang="id-ID"/>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685800" y="685800"/>
            <a:ext cx="7239000" cy="5791200"/>
            <a:chOff x="3528" y="1881"/>
            <a:chExt cx="6120" cy="7215"/>
          </a:xfrm>
        </p:grpSpPr>
        <p:grpSp>
          <p:nvGrpSpPr>
            <p:cNvPr id="3" name="Group 6"/>
            <p:cNvGrpSpPr>
              <a:grpSpLocks/>
            </p:cNvGrpSpPr>
            <p:nvPr/>
          </p:nvGrpSpPr>
          <p:grpSpPr bwMode="auto">
            <a:xfrm>
              <a:off x="3528" y="1881"/>
              <a:ext cx="5940" cy="6409"/>
              <a:chOff x="3240" y="3180"/>
              <a:chExt cx="6300" cy="7290"/>
            </a:xfrm>
          </p:grpSpPr>
          <p:sp>
            <p:nvSpPr>
              <p:cNvPr id="15390" name="Text Box 30"/>
              <p:cNvSpPr txBox="1">
                <a:spLocks noChangeArrowheads="1"/>
              </p:cNvSpPr>
              <p:nvPr/>
            </p:nvSpPr>
            <p:spPr bwMode="auto">
              <a:xfrm>
                <a:off x="3240" y="3240"/>
                <a:ext cx="1620" cy="720"/>
              </a:xfrm>
              <a:prstGeom prst="rect">
                <a:avLst/>
              </a:prstGeom>
              <a:solidFill>
                <a:srgbClr val="FFFFFF"/>
              </a:solidFill>
              <a:ln w="9525">
                <a:solidFill>
                  <a:srgbClr val="000000"/>
                </a:solidFill>
                <a:miter lim="800000"/>
                <a:headEnd/>
                <a:tailEnd/>
              </a:ln>
            </p:spPr>
            <p:txBody>
              <a:bodyPr/>
              <a:lstStyle/>
              <a:p>
                <a:pPr algn="ctr"/>
                <a:r>
                  <a:rPr lang="en-US" sz="900"/>
                  <a:t>Munculnya</a:t>
                </a:r>
              </a:p>
              <a:p>
                <a:pPr algn="ctr" eaLnBrk="0" hangingPunct="0"/>
                <a:r>
                  <a:rPr lang="en-US" sz="900"/>
                  <a:t>Masalah</a:t>
                </a:r>
              </a:p>
            </p:txBody>
          </p:sp>
          <p:sp>
            <p:nvSpPr>
              <p:cNvPr id="15389" name="Text Box 29"/>
              <p:cNvSpPr txBox="1">
                <a:spLocks noChangeArrowheads="1"/>
              </p:cNvSpPr>
              <p:nvPr/>
            </p:nvSpPr>
            <p:spPr bwMode="auto">
              <a:xfrm>
                <a:off x="7380" y="3240"/>
                <a:ext cx="2160" cy="1080"/>
              </a:xfrm>
              <a:prstGeom prst="rect">
                <a:avLst/>
              </a:prstGeom>
              <a:solidFill>
                <a:srgbClr val="FFFFFF"/>
              </a:solidFill>
              <a:ln w="9525">
                <a:solidFill>
                  <a:srgbClr val="000000"/>
                </a:solidFill>
                <a:miter lim="800000"/>
                <a:headEnd/>
                <a:tailEnd/>
              </a:ln>
            </p:spPr>
            <p:txBody>
              <a:bodyPr/>
              <a:lstStyle/>
              <a:p>
                <a:pPr algn="ctr"/>
                <a:r>
                  <a:rPr lang="en-US" sz="900"/>
                  <a:t>Model</a:t>
                </a:r>
              </a:p>
              <a:p>
                <a:pPr eaLnBrk="0" hangingPunct="0"/>
                <a:r>
                  <a:rPr lang="en-US" sz="900"/>
                  <a:t>Parameter</a:t>
                </a:r>
              </a:p>
              <a:p>
                <a:pPr eaLnBrk="0" hangingPunct="0"/>
                <a:r>
                  <a:rPr lang="en-US" sz="900"/>
                  <a:t>Variabel</a:t>
                </a:r>
              </a:p>
              <a:p>
                <a:pPr eaLnBrk="0" hangingPunct="0"/>
                <a:r>
                  <a:rPr lang="en-US" sz="900"/>
                  <a:t>Hubungan</a:t>
                </a:r>
              </a:p>
            </p:txBody>
          </p:sp>
          <p:sp>
            <p:nvSpPr>
              <p:cNvPr id="15388" name="Text Box 28"/>
              <p:cNvSpPr txBox="1">
                <a:spLocks noChangeArrowheads="1"/>
              </p:cNvSpPr>
              <p:nvPr/>
            </p:nvSpPr>
            <p:spPr bwMode="auto">
              <a:xfrm>
                <a:off x="7380" y="4680"/>
                <a:ext cx="2160" cy="900"/>
              </a:xfrm>
              <a:prstGeom prst="rect">
                <a:avLst/>
              </a:prstGeom>
              <a:solidFill>
                <a:srgbClr val="FFFFFF"/>
              </a:solidFill>
              <a:ln w="9525">
                <a:solidFill>
                  <a:srgbClr val="000000"/>
                </a:solidFill>
                <a:miter lim="800000"/>
                <a:headEnd/>
                <a:tailEnd/>
              </a:ln>
            </p:spPr>
            <p:txBody>
              <a:bodyPr/>
              <a:lstStyle/>
              <a:p>
                <a:r>
                  <a:rPr lang="en-US" sz="900"/>
                  <a:t>Mengembangkan distribusi ke frekuensi kumulatif</a:t>
                </a:r>
              </a:p>
            </p:txBody>
          </p:sp>
          <p:sp>
            <p:nvSpPr>
              <p:cNvPr id="15387" name="Text Box 27"/>
              <p:cNvSpPr txBox="1">
                <a:spLocks noChangeArrowheads="1"/>
              </p:cNvSpPr>
              <p:nvPr/>
            </p:nvSpPr>
            <p:spPr bwMode="auto">
              <a:xfrm>
                <a:off x="4800" y="4890"/>
                <a:ext cx="1800" cy="390"/>
              </a:xfrm>
              <a:prstGeom prst="rect">
                <a:avLst/>
              </a:prstGeom>
              <a:solidFill>
                <a:srgbClr val="FFFFFF"/>
              </a:solidFill>
              <a:ln w="9525">
                <a:solidFill>
                  <a:srgbClr val="000000"/>
                </a:solidFill>
                <a:miter lim="800000"/>
                <a:headEnd/>
                <a:tailEnd/>
              </a:ln>
            </p:spPr>
            <p:txBody>
              <a:bodyPr/>
              <a:lstStyle/>
              <a:p>
                <a:pPr algn="ctr"/>
                <a:r>
                  <a:rPr lang="en-US" sz="900" dirty="0" err="1"/>
                  <a:t>Teori</a:t>
                </a:r>
                <a:r>
                  <a:rPr lang="en-US" sz="900" dirty="0"/>
                  <a:t> </a:t>
                </a:r>
                <a:r>
                  <a:rPr lang="en-US" sz="900" dirty="0" err="1"/>
                  <a:t>Probabilitas</a:t>
                </a:r>
                <a:endParaRPr lang="en-US" sz="900" dirty="0"/>
              </a:p>
            </p:txBody>
          </p:sp>
          <p:sp>
            <p:nvSpPr>
              <p:cNvPr id="15386" name="Text Box 26"/>
              <p:cNvSpPr txBox="1">
                <a:spLocks noChangeArrowheads="1"/>
              </p:cNvSpPr>
              <p:nvPr/>
            </p:nvSpPr>
            <p:spPr bwMode="auto">
              <a:xfrm>
                <a:off x="7380" y="5940"/>
                <a:ext cx="2160" cy="900"/>
              </a:xfrm>
              <a:prstGeom prst="rect">
                <a:avLst/>
              </a:prstGeom>
              <a:solidFill>
                <a:srgbClr val="FFFFFF"/>
              </a:solidFill>
              <a:ln w="9525">
                <a:solidFill>
                  <a:srgbClr val="000000"/>
                </a:solidFill>
                <a:miter lim="800000"/>
                <a:headEnd/>
                <a:tailEnd/>
              </a:ln>
            </p:spPr>
            <p:txBody>
              <a:bodyPr/>
              <a:lstStyle/>
              <a:p>
                <a:r>
                  <a:rPr lang="en-US" sz="900"/>
                  <a:t>Mengubah frekuensi distribusi ke frekuensi kumulatif</a:t>
                </a:r>
              </a:p>
            </p:txBody>
          </p:sp>
          <p:sp>
            <p:nvSpPr>
              <p:cNvPr id="15385" name="Text Box 25"/>
              <p:cNvSpPr txBox="1">
                <a:spLocks noChangeArrowheads="1"/>
              </p:cNvSpPr>
              <p:nvPr/>
            </p:nvSpPr>
            <p:spPr bwMode="auto">
              <a:xfrm>
                <a:off x="7380" y="7200"/>
                <a:ext cx="2160" cy="360"/>
              </a:xfrm>
              <a:prstGeom prst="rect">
                <a:avLst/>
              </a:prstGeom>
              <a:solidFill>
                <a:srgbClr val="FFFFFF"/>
              </a:solidFill>
              <a:ln w="9525">
                <a:solidFill>
                  <a:srgbClr val="000000"/>
                </a:solidFill>
                <a:miter lim="800000"/>
                <a:headEnd/>
                <a:tailEnd/>
              </a:ln>
            </p:spPr>
            <p:txBody>
              <a:bodyPr/>
              <a:lstStyle/>
              <a:p>
                <a:pPr algn="ctr"/>
                <a:r>
                  <a:rPr lang="en-US" sz="900"/>
                  <a:t>Model Simulasi</a:t>
                </a:r>
              </a:p>
            </p:txBody>
          </p:sp>
          <p:sp>
            <p:nvSpPr>
              <p:cNvPr id="15384" name="Text Box 24"/>
              <p:cNvSpPr txBox="1">
                <a:spLocks noChangeArrowheads="1"/>
              </p:cNvSpPr>
              <p:nvPr/>
            </p:nvSpPr>
            <p:spPr bwMode="auto">
              <a:xfrm>
                <a:off x="7380" y="7920"/>
                <a:ext cx="2160" cy="360"/>
              </a:xfrm>
              <a:prstGeom prst="rect">
                <a:avLst/>
              </a:prstGeom>
              <a:solidFill>
                <a:srgbClr val="FFFFFF"/>
              </a:solidFill>
              <a:ln w="9525">
                <a:solidFill>
                  <a:srgbClr val="000000"/>
                </a:solidFill>
                <a:miter lim="800000"/>
                <a:headEnd/>
                <a:tailEnd/>
              </a:ln>
            </p:spPr>
            <p:txBody>
              <a:bodyPr/>
              <a:lstStyle/>
              <a:p>
                <a:r>
                  <a:rPr lang="en-US" sz="900"/>
                  <a:t>Menilai model strategi</a:t>
                </a:r>
              </a:p>
            </p:txBody>
          </p:sp>
          <p:sp>
            <p:nvSpPr>
              <p:cNvPr id="15383" name="Text Box 23"/>
              <p:cNvSpPr txBox="1">
                <a:spLocks noChangeArrowheads="1"/>
              </p:cNvSpPr>
              <p:nvPr/>
            </p:nvSpPr>
            <p:spPr bwMode="auto">
              <a:xfrm>
                <a:off x="7380" y="8640"/>
                <a:ext cx="2160" cy="720"/>
              </a:xfrm>
              <a:prstGeom prst="rect">
                <a:avLst/>
              </a:prstGeom>
              <a:solidFill>
                <a:srgbClr val="FFFFFF"/>
              </a:solidFill>
              <a:ln w="9525">
                <a:solidFill>
                  <a:srgbClr val="000000"/>
                </a:solidFill>
                <a:miter lim="800000"/>
                <a:headEnd/>
                <a:tailEnd/>
              </a:ln>
            </p:spPr>
            <p:txBody>
              <a:bodyPr/>
              <a:lstStyle/>
              <a:p>
                <a:r>
                  <a:rPr lang="en-US" sz="900"/>
                  <a:t>Model perlu ditambah atau diperbaiki</a:t>
                </a:r>
              </a:p>
            </p:txBody>
          </p:sp>
          <p:sp>
            <p:nvSpPr>
              <p:cNvPr id="15382" name="Text Box 22"/>
              <p:cNvSpPr txBox="1">
                <a:spLocks noChangeArrowheads="1"/>
              </p:cNvSpPr>
              <p:nvPr/>
            </p:nvSpPr>
            <p:spPr bwMode="auto">
              <a:xfrm>
                <a:off x="4980" y="7200"/>
                <a:ext cx="1620" cy="360"/>
              </a:xfrm>
              <a:prstGeom prst="rect">
                <a:avLst/>
              </a:prstGeom>
              <a:solidFill>
                <a:srgbClr val="FFFFFF"/>
              </a:solidFill>
              <a:ln w="9525">
                <a:solidFill>
                  <a:srgbClr val="000000"/>
                </a:solidFill>
                <a:miter lim="800000"/>
                <a:headEnd/>
                <a:tailEnd/>
              </a:ln>
            </p:spPr>
            <p:txBody>
              <a:bodyPr/>
              <a:lstStyle/>
              <a:p>
                <a:r>
                  <a:rPr lang="en-US" sz="900"/>
                  <a:t>Jumlah random</a:t>
                </a:r>
              </a:p>
            </p:txBody>
          </p:sp>
          <p:sp>
            <p:nvSpPr>
              <p:cNvPr id="15381" name="Line 21"/>
              <p:cNvSpPr>
                <a:spLocks noChangeShapeType="1"/>
              </p:cNvSpPr>
              <p:nvPr/>
            </p:nvSpPr>
            <p:spPr bwMode="auto">
              <a:xfrm>
                <a:off x="8460" y="4320"/>
                <a:ext cx="0" cy="360"/>
              </a:xfrm>
              <a:prstGeom prst="line">
                <a:avLst/>
              </a:prstGeom>
              <a:noFill/>
              <a:ln w="9525">
                <a:solidFill>
                  <a:srgbClr val="000000"/>
                </a:solidFill>
                <a:round/>
                <a:headEnd/>
                <a:tailEnd type="triangle" w="med" len="med"/>
              </a:ln>
            </p:spPr>
            <p:txBody>
              <a:bodyPr/>
              <a:lstStyle/>
              <a:p>
                <a:endParaRPr lang="en-US"/>
              </a:p>
            </p:txBody>
          </p:sp>
          <p:sp>
            <p:nvSpPr>
              <p:cNvPr id="15380" name="Line 20"/>
              <p:cNvSpPr>
                <a:spLocks noChangeShapeType="1"/>
              </p:cNvSpPr>
              <p:nvPr/>
            </p:nvSpPr>
            <p:spPr bwMode="auto">
              <a:xfrm>
                <a:off x="8460" y="5580"/>
                <a:ext cx="0" cy="360"/>
              </a:xfrm>
              <a:prstGeom prst="line">
                <a:avLst/>
              </a:prstGeom>
              <a:noFill/>
              <a:ln w="9525">
                <a:solidFill>
                  <a:srgbClr val="000000"/>
                </a:solidFill>
                <a:round/>
                <a:headEnd/>
                <a:tailEnd type="triangle" w="med" len="med"/>
              </a:ln>
            </p:spPr>
            <p:txBody>
              <a:bodyPr/>
              <a:lstStyle/>
              <a:p>
                <a:endParaRPr lang="en-US"/>
              </a:p>
            </p:txBody>
          </p:sp>
          <p:sp>
            <p:nvSpPr>
              <p:cNvPr id="15379" name="Line 19"/>
              <p:cNvSpPr>
                <a:spLocks noChangeShapeType="1"/>
              </p:cNvSpPr>
              <p:nvPr/>
            </p:nvSpPr>
            <p:spPr bwMode="auto">
              <a:xfrm>
                <a:off x="8460" y="6840"/>
                <a:ext cx="0" cy="360"/>
              </a:xfrm>
              <a:prstGeom prst="line">
                <a:avLst/>
              </a:prstGeom>
              <a:noFill/>
              <a:ln w="9525">
                <a:solidFill>
                  <a:srgbClr val="000000"/>
                </a:solidFill>
                <a:round/>
                <a:headEnd/>
                <a:tailEnd type="triangle" w="med" len="med"/>
              </a:ln>
            </p:spPr>
            <p:txBody>
              <a:bodyPr/>
              <a:lstStyle/>
              <a:p>
                <a:endParaRPr lang="en-US"/>
              </a:p>
            </p:txBody>
          </p:sp>
          <p:sp>
            <p:nvSpPr>
              <p:cNvPr id="15378" name="Line 18"/>
              <p:cNvSpPr>
                <a:spLocks noChangeShapeType="1"/>
              </p:cNvSpPr>
              <p:nvPr/>
            </p:nvSpPr>
            <p:spPr bwMode="auto">
              <a:xfrm>
                <a:off x="8460" y="7560"/>
                <a:ext cx="0" cy="360"/>
              </a:xfrm>
              <a:prstGeom prst="line">
                <a:avLst/>
              </a:prstGeom>
              <a:noFill/>
              <a:ln w="9525">
                <a:solidFill>
                  <a:srgbClr val="000000"/>
                </a:solidFill>
                <a:round/>
                <a:headEnd/>
                <a:tailEnd type="triangle" w="med" len="med"/>
              </a:ln>
            </p:spPr>
            <p:txBody>
              <a:bodyPr/>
              <a:lstStyle/>
              <a:p>
                <a:endParaRPr lang="en-US"/>
              </a:p>
            </p:txBody>
          </p:sp>
          <p:sp>
            <p:nvSpPr>
              <p:cNvPr id="15377" name="Line 17"/>
              <p:cNvSpPr>
                <a:spLocks noChangeShapeType="1"/>
              </p:cNvSpPr>
              <p:nvPr/>
            </p:nvSpPr>
            <p:spPr bwMode="auto">
              <a:xfrm>
                <a:off x="8460" y="8280"/>
                <a:ext cx="0" cy="360"/>
              </a:xfrm>
              <a:prstGeom prst="line">
                <a:avLst/>
              </a:prstGeom>
              <a:noFill/>
              <a:ln w="9525">
                <a:solidFill>
                  <a:srgbClr val="000000"/>
                </a:solidFill>
                <a:round/>
                <a:headEnd/>
                <a:tailEnd type="triangle" w="med" len="med"/>
              </a:ln>
            </p:spPr>
            <p:txBody>
              <a:bodyPr/>
              <a:lstStyle/>
              <a:p>
                <a:endParaRPr lang="en-US"/>
              </a:p>
            </p:txBody>
          </p:sp>
          <p:sp>
            <p:nvSpPr>
              <p:cNvPr id="15376" name="Line 16"/>
              <p:cNvSpPr>
                <a:spLocks noChangeShapeType="1"/>
              </p:cNvSpPr>
              <p:nvPr/>
            </p:nvSpPr>
            <p:spPr bwMode="auto">
              <a:xfrm>
                <a:off x="4860" y="3600"/>
                <a:ext cx="2520" cy="0"/>
              </a:xfrm>
              <a:prstGeom prst="line">
                <a:avLst/>
              </a:prstGeom>
              <a:noFill/>
              <a:ln w="9525">
                <a:solidFill>
                  <a:srgbClr val="000000"/>
                </a:solidFill>
                <a:round/>
                <a:headEnd/>
                <a:tailEnd type="triangle" w="med" len="med"/>
              </a:ln>
            </p:spPr>
            <p:txBody>
              <a:bodyPr/>
              <a:lstStyle/>
              <a:p>
                <a:endParaRPr lang="en-US"/>
              </a:p>
            </p:txBody>
          </p:sp>
          <p:sp>
            <p:nvSpPr>
              <p:cNvPr id="15375" name="Text Box 15"/>
              <p:cNvSpPr txBox="1">
                <a:spLocks noChangeArrowheads="1"/>
              </p:cNvSpPr>
              <p:nvPr/>
            </p:nvSpPr>
            <p:spPr bwMode="auto">
              <a:xfrm>
                <a:off x="5400" y="3180"/>
                <a:ext cx="1080" cy="360"/>
              </a:xfrm>
              <a:prstGeom prst="rect">
                <a:avLst/>
              </a:prstGeom>
              <a:solidFill>
                <a:srgbClr val="FFFFFF"/>
              </a:solidFill>
              <a:ln w="9525">
                <a:noFill/>
                <a:miter lim="800000"/>
                <a:headEnd/>
                <a:tailEnd/>
              </a:ln>
            </p:spPr>
            <p:txBody>
              <a:bodyPr/>
              <a:lstStyle/>
              <a:p>
                <a:r>
                  <a:rPr lang="en-US" sz="900">
                    <a:latin typeface="Times New Roman" pitchFamily="18" charset="0"/>
                    <a:cs typeface="Times New Roman" pitchFamily="18" charset="0"/>
                  </a:rPr>
                  <a:t>konsepsi</a:t>
                </a:r>
                <a:endParaRPr lang="en-US" sz="900">
                  <a:latin typeface="Times New Roman" pitchFamily="18" charset="0"/>
                </a:endParaRPr>
              </a:p>
            </p:txBody>
          </p:sp>
          <p:sp>
            <p:nvSpPr>
              <p:cNvPr id="15374" name="Line 14"/>
              <p:cNvSpPr>
                <a:spLocks noChangeShapeType="1"/>
              </p:cNvSpPr>
              <p:nvPr/>
            </p:nvSpPr>
            <p:spPr bwMode="auto">
              <a:xfrm>
                <a:off x="6630" y="5055"/>
                <a:ext cx="720" cy="0"/>
              </a:xfrm>
              <a:prstGeom prst="line">
                <a:avLst/>
              </a:prstGeom>
              <a:noFill/>
              <a:ln w="9525">
                <a:solidFill>
                  <a:srgbClr val="000000"/>
                </a:solidFill>
                <a:round/>
                <a:headEnd/>
                <a:tailEnd type="triangle" w="med" len="med"/>
              </a:ln>
            </p:spPr>
            <p:txBody>
              <a:bodyPr/>
              <a:lstStyle/>
              <a:p>
                <a:endParaRPr lang="en-US"/>
              </a:p>
            </p:txBody>
          </p:sp>
          <p:sp>
            <p:nvSpPr>
              <p:cNvPr id="15373" name="Line 13"/>
              <p:cNvSpPr>
                <a:spLocks noChangeShapeType="1"/>
              </p:cNvSpPr>
              <p:nvPr/>
            </p:nvSpPr>
            <p:spPr bwMode="auto">
              <a:xfrm>
                <a:off x="6660" y="7380"/>
                <a:ext cx="720" cy="0"/>
              </a:xfrm>
              <a:prstGeom prst="line">
                <a:avLst/>
              </a:prstGeom>
              <a:noFill/>
              <a:ln w="9525">
                <a:solidFill>
                  <a:srgbClr val="000000"/>
                </a:solidFill>
                <a:round/>
                <a:headEnd/>
                <a:tailEnd type="triangle" w="med" len="med"/>
              </a:ln>
            </p:spPr>
            <p:txBody>
              <a:bodyPr/>
              <a:lstStyle/>
              <a:p>
                <a:endParaRPr lang="en-US"/>
              </a:p>
            </p:txBody>
          </p:sp>
          <p:sp>
            <p:nvSpPr>
              <p:cNvPr id="15372" name="Line 12"/>
              <p:cNvSpPr>
                <a:spLocks noChangeShapeType="1"/>
              </p:cNvSpPr>
              <p:nvPr/>
            </p:nvSpPr>
            <p:spPr bwMode="auto">
              <a:xfrm>
                <a:off x="8460" y="9360"/>
                <a:ext cx="0" cy="720"/>
              </a:xfrm>
              <a:prstGeom prst="line">
                <a:avLst/>
              </a:prstGeom>
              <a:noFill/>
              <a:ln w="9525">
                <a:solidFill>
                  <a:srgbClr val="000000"/>
                </a:solidFill>
                <a:round/>
                <a:headEnd/>
                <a:tailEnd type="triangle" w="med" len="med"/>
              </a:ln>
            </p:spPr>
            <p:txBody>
              <a:bodyPr/>
              <a:lstStyle/>
              <a:p>
                <a:endParaRPr lang="en-US"/>
              </a:p>
            </p:txBody>
          </p:sp>
          <p:sp>
            <p:nvSpPr>
              <p:cNvPr id="15371" name="Text Box 11"/>
              <p:cNvSpPr txBox="1">
                <a:spLocks noChangeArrowheads="1"/>
              </p:cNvSpPr>
              <p:nvPr/>
            </p:nvSpPr>
            <p:spPr bwMode="auto">
              <a:xfrm>
                <a:off x="7680" y="10110"/>
                <a:ext cx="1620" cy="360"/>
              </a:xfrm>
              <a:prstGeom prst="rect">
                <a:avLst/>
              </a:prstGeom>
              <a:solidFill>
                <a:srgbClr val="FFFFFF"/>
              </a:solidFill>
              <a:ln w="9525">
                <a:noFill/>
                <a:miter lim="800000"/>
                <a:headEnd/>
                <a:tailEnd/>
              </a:ln>
            </p:spPr>
            <p:txBody>
              <a:bodyPr/>
              <a:lstStyle/>
              <a:p>
                <a:pPr algn="ctr"/>
                <a:r>
                  <a:rPr lang="en-US" sz="900">
                    <a:latin typeface="Times New Roman" pitchFamily="18" charset="0"/>
                    <a:cs typeface="Times New Roman" pitchFamily="18" charset="0"/>
                  </a:rPr>
                  <a:t>KEPUTUSAN</a:t>
                </a:r>
                <a:endParaRPr lang="en-US" sz="900">
                  <a:latin typeface="Times New Roman" pitchFamily="18" charset="0"/>
                </a:endParaRPr>
              </a:p>
            </p:txBody>
          </p:sp>
          <p:sp>
            <p:nvSpPr>
              <p:cNvPr id="15370" name="Text Box 10"/>
              <p:cNvSpPr txBox="1">
                <a:spLocks noChangeArrowheads="1"/>
              </p:cNvSpPr>
              <p:nvPr/>
            </p:nvSpPr>
            <p:spPr bwMode="auto">
              <a:xfrm>
                <a:off x="7260" y="9540"/>
                <a:ext cx="1080" cy="360"/>
              </a:xfrm>
              <a:prstGeom prst="rect">
                <a:avLst/>
              </a:prstGeom>
              <a:solidFill>
                <a:srgbClr val="FFFFFF"/>
              </a:solidFill>
              <a:ln w="9525">
                <a:noFill/>
                <a:miter lim="800000"/>
                <a:headEnd/>
                <a:tailEnd/>
              </a:ln>
            </p:spPr>
            <p:txBody>
              <a:bodyPr/>
              <a:lstStyle/>
              <a:p>
                <a:pPr algn="ctr"/>
                <a:r>
                  <a:rPr lang="en-US" sz="900">
                    <a:latin typeface="Times New Roman" pitchFamily="18" charset="0"/>
                    <a:cs typeface="Times New Roman" pitchFamily="18" charset="0"/>
                  </a:rPr>
                  <a:t>TIDAK</a:t>
                </a:r>
                <a:endParaRPr lang="en-US" sz="900">
                  <a:latin typeface="Times New Roman" pitchFamily="18" charset="0"/>
                </a:endParaRPr>
              </a:p>
            </p:txBody>
          </p:sp>
          <p:sp>
            <p:nvSpPr>
              <p:cNvPr id="15369" name="Line 9"/>
              <p:cNvSpPr>
                <a:spLocks noChangeShapeType="1"/>
              </p:cNvSpPr>
              <p:nvPr/>
            </p:nvSpPr>
            <p:spPr bwMode="auto">
              <a:xfrm flipV="1">
                <a:off x="3975" y="3960"/>
                <a:ext cx="0" cy="5040"/>
              </a:xfrm>
              <a:prstGeom prst="line">
                <a:avLst/>
              </a:prstGeom>
              <a:noFill/>
              <a:ln w="9525">
                <a:solidFill>
                  <a:srgbClr val="000000"/>
                </a:solidFill>
                <a:round/>
                <a:headEnd/>
                <a:tailEnd type="triangle" w="med" len="med"/>
              </a:ln>
            </p:spPr>
            <p:txBody>
              <a:bodyPr/>
              <a:lstStyle/>
              <a:p>
                <a:endParaRPr lang="en-US"/>
              </a:p>
            </p:txBody>
          </p:sp>
          <p:sp>
            <p:nvSpPr>
              <p:cNvPr id="15368" name="Line 8"/>
              <p:cNvSpPr>
                <a:spLocks noChangeShapeType="1"/>
              </p:cNvSpPr>
              <p:nvPr/>
            </p:nvSpPr>
            <p:spPr bwMode="auto">
              <a:xfrm>
                <a:off x="3960" y="9000"/>
                <a:ext cx="3420" cy="0"/>
              </a:xfrm>
              <a:prstGeom prst="line">
                <a:avLst/>
              </a:prstGeom>
              <a:noFill/>
              <a:ln w="9525">
                <a:solidFill>
                  <a:srgbClr val="000000"/>
                </a:solidFill>
                <a:round/>
                <a:headEnd/>
                <a:tailEnd/>
              </a:ln>
            </p:spPr>
            <p:txBody>
              <a:bodyPr/>
              <a:lstStyle/>
              <a:p>
                <a:endParaRPr lang="en-US"/>
              </a:p>
            </p:txBody>
          </p:sp>
          <p:sp>
            <p:nvSpPr>
              <p:cNvPr id="15367" name="Text Box 7"/>
              <p:cNvSpPr txBox="1">
                <a:spLocks noChangeArrowheads="1"/>
              </p:cNvSpPr>
              <p:nvPr/>
            </p:nvSpPr>
            <p:spPr bwMode="auto">
              <a:xfrm>
                <a:off x="5100" y="8565"/>
                <a:ext cx="720" cy="360"/>
              </a:xfrm>
              <a:prstGeom prst="rect">
                <a:avLst/>
              </a:prstGeom>
              <a:solidFill>
                <a:srgbClr val="FFFFFF"/>
              </a:solidFill>
              <a:ln w="9525">
                <a:noFill/>
                <a:miter lim="800000"/>
                <a:headEnd/>
                <a:tailEnd/>
              </a:ln>
            </p:spPr>
            <p:txBody>
              <a:bodyPr/>
              <a:lstStyle/>
              <a:p>
                <a:pPr algn="ctr"/>
                <a:r>
                  <a:rPr lang="en-US" sz="900">
                    <a:latin typeface="Times New Roman" pitchFamily="18" charset="0"/>
                    <a:cs typeface="Times New Roman" pitchFamily="18" charset="0"/>
                  </a:rPr>
                  <a:t>YA</a:t>
                </a:r>
                <a:endParaRPr lang="en-US" sz="900">
                  <a:latin typeface="Times New Roman" pitchFamily="18" charset="0"/>
                </a:endParaRPr>
              </a:p>
            </p:txBody>
          </p:sp>
        </p:grpSp>
        <p:sp>
          <p:nvSpPr>
            <p:cNvPr id="15365" name="Text Box 5"/>
            <p:cNvSpPr txBox="1">
              <a:spLocks noChangeArrowheads="1"/>
            </p:cNvSpPr>
            <p:nvPr/>
          </p:nvSpPr>
          <p:spPr bwMode="auto">
            <a:xfrm>
              <a:off x="4608" y="8621"/>
              <a:ext cx="5040" cy="475"/>
            </a:xfrm>
            <a:prstGeom prst="rect">
              <a:avLst/>
            </a:prstGeom>
            <a:solidFill>
              <a:srgbClr val="FFFFFF"/>
            </a:solidFill>
            <a:ln w="9525">
              <a:noFill/>
              <a:miter lim="800000"/>
              <a:headEnd/>
              <a:tailEnd/>
            </a:ln>
          </p:spPr>
          <p:txBody>
            <a:bodyPr/>
            <a:lstStyle/>
            <a:p>
              <a:pPr algn="ctr"/>
              <a:r>
                <a:rPr lang="en-US" sz="900" b="1"/>
                <a:t>Gambar </a:t>
              </a:r>
              <a:r>
                <a:rPr lang="id-ID" sz="900" b="1"/>
                <a:t>1. </a:t>
              </a:r>
              <a:r>
                <a:rPr lang="en-US" sz="900" b="1"/>
                <a:t> Diagram Simulasi Monte Carlo</a:t>
              </a:r>
              <a:endParaRPr lang="en-US" sz="900"/>
            </a:p>
          </p:txBody>
        </p:sp>
      </p:grpSp>
      <p:sp>
        <p:nvSpPr>
          <p:cNvPr id="15406" name="Rectangle 46"/>
          <p:cNvSpPr>
            <a:spLocks noChangeArrowheads="1"/>
          </p:cNvSpPr>
          <p:nvPr/>
        </p:nvSpPr>
        <p:spPr bwMode="auto">
          <a:xfrm>
            <a:off x="3371850" y="1300163"/>
            <a:ext cx="1211263" cy="274637"/>
          </a:xfrm>
          <a:prstGeom prst="rect">
            <a:avLst/>
          </a:prstGeom>
          <a:noFill/>
          <a:ln w="9525">
            <a:noFill/>
            <a:miter lim="800000"/>
            <a:headEnd/>
            <a:tailEnd/>
          </a:ln>
          <a:effectLst/>
        </p:spPr>
        <p:txBody>
          <a:bodyPr wrap="none" anchor="ctr">
            <a:spAutoFit/>
          </a:bodyPr>
          <a:lstStyle/>
          <a:p>
            <a:pPr>
              <a:tabLst>
                <a:tab pos="457200" algn="l"/>
              </a:tabLst>
            </a:pPr>
            <a:r>
              <a:rPr lang="da-DK" sz="1200" b="1">
                <a:latin typeface="Times New Roman" pitchFamily="18" charset="0"/>
                <a:cs typeface="Times New Roman" pitchFamily="18" charset="0"/>
              </a:rPr>
              <a:t> </a:t>
            </a:r>
            <a:r>
              <a:rPr lang="en-US" sz="1200" b="1">
                <a:latin typeface="Times New Roman" pitchFamily="18" charset="0"/>
                <a:cs typeface="Times New Roman" pitchFamily="18" charset="0"/>
              </a:rPr>
              <a:t>Bilangan Acak</a:t>
            </a:r>
            <a:r>
              <a:rPr lang="en-US" sz="900">
                <a:latin typeface="Times New Roman" pitchFamily="18" charset="0"/>
              </a:rPr>
              <a:t> </a:t>
            </a:r>
            <a:endParaRPr lang="en-US" sz="2400">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762000"/>
            <a:ext cx="8229600" cy="685800"/>
          </a:xfrm>
        </p:spPr>
        <p:txBody>
          <a:bodyPr/>
          <a:lstStyle/>
          <a:p>
            <a:pPr algn="l"/>
            <a:r>
              <a:rPr lang="id-ID" sz="3200" dirty="0"/>
              <a:t>Contoh 1: Permintaan Ban</a:t>
            </a:r>
          </a:p>
        </p:txBody>
      </p:sp>
      <p:sp>
        <p:nvSpPr>
          <p:cNvPr id="40963" name="Rectangle 3"/>
          <p:cNvSpPr>
            <a:spLocks noGrp="1" noChangeArrowheads="1"/>
          </p:cNvSpPr>
          <p:nvPr>
            <p:ph type="body" idx="1"/>
          </p:nvPr>
        </p:nvSpPr>
        <p:spPr/>
        <p:txBody>
          <a:bodyPr/>
          <a:lstStyle/>
          <a:p>
            <a:pPr algn="just"/>
            <a:r>
              <a:rPr lang="id-ID" dirty="0"/>
              <a:t>Setelah melakukan pengamatan selama 200 hari, sebuah toko ban memperkirakan permintaan ban  per harinya seperti pada tabel </a:t>
            </a:r>
            <a:r>
              <a:rPr lang="id-ID" dirty="0" smtClean="0"/>
              <a:t>1</a:t>
            </a:r>
            <a:r>
              <a:rPr lang="id-ID" dirty="0"/>
              <a:t>. Toko tersebut hendak memperkirakan permintaan ban untuk 10 hari kedepan.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62000"/>
            <a:ext cx="8229600" cy="655638"/>
          </a:xfrm>
        </p:spPr>
        <p:txBody>
          <a:bodyPr/>
          <a:lstStyle/>
          <a:p>
            <a:pPr algn="l"/>
            <a:r>
              <a:rPr lang="id-ID" sz="3200" dirty="0"/>
              <a:t>Tabel </a:t>
            </a:r>
            <a:r>
              <a:rPr lang="id-ID" sz="3200" dirty="0" smtClean="0"/>
              <a:t>1 </a:t>
            </a:r>
            <a:r>
              <a:rPr lang="id-ID" sz="3200" dirty="0"/>
              <a:t>Distribusi Permintaan</a:t>
            </a:r>
          </a:p>
        </p:txBody>
      </p:sp>
      <p:sp>
        <p:nvSpPr>
          <p:cNvPr id="41987" name="Rectangle 3"/>
          <p:cNvSpPr>
            <a:spLocks noGrp="1" noChangeArrowheads="1"/>
          </p:cNvSpPr>
          <p:nvPr>
            <p:ph type="body" idx="1"/>
          </p:nvPr>
        </p:nvSpPr>
        <p:spPr/>
        <p:txBody>
          <a:bodyPr/>
          <a:lstStyle/>
          <a:p>
            <a:pPr>
              <a:buFontTx/>
              <a:buNone/>
            </a:pPr>
            <a:r>
              <a:rPr lang="id-ID"/>
              <a:t> </a:t>
            </a:r>
          </a:p>
        </p:txBody>
      </p:sp>
      <p:graphicFrame>
        <p:nvGraphicFramePr>
          <p:cNvPr id="42034" name="Group 50"/>
          <p:cNvGraphicFramePr>
            <a:graphicFrameLocks noGrp="1"/>
          </p:cNvGraphicFramePr>
          <p:nvPr/>
        </p:nvGraphicFramePr>
        <p:xfrm>
          <a:off x="1258888" y="2060575"/>
          <a:ext cx="5184775" cy="3817620"/>
        </p:xfrm>
        <a:graphic>
          <a:graphicData uri="http://schemas.openxmlformats.org/drawingml/2006/table">
            <a:tbl>
              <a:tblPr/>
              <a:tblGrid>
                <a:gridCol w="2181225"/>
                <a:gridCol w="3003550"/>
              </a:tblGrid>
              <a:tr h="64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Permintaan</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Frekuensi (hari)</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7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30</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Total</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200</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2027" name="Rectangle 43"/>
          <p:cNvSpPr>
            <a:spLocks noChangeArrowheads="1"/>
          </p:cNvSpPr>
          <p:nvPr/>
        </p:nvSpPr>
        <p:spPr bwMode="auto">
          <a:xfrm>
            <a:off x="0" y="4525963"/>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533400"/>
            <a:ext cx="8229600" cy="731838"/>
          </a:xfrm>
        </p:spPr>
        <p:txBody>
          <a:bodyPr/>
          <a:lstStyle/>
          <a:p>
            <a:pPr algn="l"/>
            <a:r>
              <a:rPr lang="id-ID" sz="3200" dirty="0"/>
              <a:t>Penyelesaian </a:t>
            </a:r>
            <a:br>
              <a:rPr lang="id-ID" sz="3200" dirty="0"/>
            </a:br>
            <a:r>
              <a:rPr lang="id-ID" sz="2800" dirty="0">
                <a:solidFill>
                  <a:schemeClr val="tx1"/>
                </a:solidFill>
              </a:rPr>
              <a:t>Langkah 1: </a:t>
            </a:r>
            <a:r>
              <a:rPr lang="da-DK" sz="2800" i="1" dirty="0">
                <a:solidFill>
                  <a:schemeClr val="tx1"/>
                </a:solidFill>
              </a:rPr>
              <a:t>M</a:t>
            </a:r>
            <a:r>
              <a:rPr lang="da-DK" sz="2800" i="1" dirty="0">
                <a:solidFill>
                  <a:schemeClr val="tx1"/>
                </a:solidFill>
                <a:latin typeface="Arial Unicode MS" pitchFamily="34" charset="-128"/>
                <a:ea typeface="Arial Unicode MS" pitchFamily="34" charset="-128"/>
                <a:cs typeface="Arial Unicode MS" pitchFamily="34" charset="-128"/>
              </a:rPr>
              <a:t>e</a:t>
            </a:r>
            <a:r>
              <a:rPr lang="da-DK" sz="2800" i="1" dirty="0">
                <a:solidFill>
                  <a:schemeClr val="tx1"/>
                </a:solidFill>
              </a:rPr>
              <a:t>netapkan distribusi probabilitas</a:t>
            </a:r>
            <a:r>
              <a:rPr lang="da-DK" sz="3600" i="1" dirty="0">
                <a:solidFill>
                  <a:schemeClr val="folHlink"/>
                </a:solidFill>
              </a:rPr>
              <a:t> </a:t>
            </a:r>
            <a:endParaRPr lang="id-ID" sz="3600" i="1" dirty="0">
              <a:solidFill>
                <a:schemeClr val="folHlink"/>
              </a:solidFill>
            </a:endParaRPr>
          </a:p>
        </p:txBody>
      </p:sp>
      <p:sp>
        <p:nvSpPr>
          <p:cNvPr id="43011" name="Rectangle 3"/>
          <p:cNvSpPr>
            <a:spLocks noGrp="1" noChangeArrowheads="1"/>
          </p:cNvSpPr>
          <p:nvPr>
            <p:ph type="body" idx="1"/>
          </p:nvPr>
        </p:nvSpPr>
        <p:spPr/>
        <p:txBody>
          <a:bodyPr/>
          <a:lstStyle/>
          <a:p>
            <a:r>
              <a:rPr lang="id-ID" altLang="zh-CN" sz="2800" dirty="0"/>
              <a:t>Tabel </a:t>
            </a:r>
            <a:r>
              <a:rPr lang="id-ID" altLang="zh-CN" sz="2800" dirty="0" smtClean="0"/>
              <a:t>2 </a:t>
            </a:r>
            <a:r>
              <a:rPr lang="id-ID" altLang="zh-CN" sz="2800" dirty="0"/>
              <a:t>Probabilitas Permintaan Ban Radial</a:t>
            </a:r>
            <a:r>
              <a:rPr lang="id-ID" altLang="zh-CN" dirty="0"/>
              <a:t> </a:t>
            </a:r>
          </a:p>
          <a:p>
            <a:endParaRPr lang="id-ID" altLang="zh-CN" dirty="0"/>
          </a:p>
        </p:txBody>
      </p:sp>
      <p:sp>
        <p:nvSpPr>
          <p:cNvPr id="43012" name="Rectangle 4"/>
          <p:cNvSpPr>
            <a:spLocks noChangeArrowheads="1"/>
          </p:cNvSpPr>
          <p:nvPr/>
        </p:nvSpPr>
        <p:spPr bwMode="auto">
          <a:xfrm>
            <a:off x="0" y="342900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sp>
        <p:nvSpPr>
          <p:cNvPr id="43014" name="Rectangle 6"/>
          <p:cNvSpPr>
            <a:spLocks noChangeArrowheads="1"/>
          </p:cNvSpPr>
          <p:nvPr/>
        </p:nvSpPr>
        <p:spPr bwMode="auto">
          <a:xfrm>
            <a:off x="0" y="342900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graphicFrame>
        <p:nvGraphicFramePr>
          <p:cNvPr id="43056" name="Group 48"/>
          <p:cNvGraphicFramePr>
            <a:graphicFrameLocks noGrp="1"/>
          </p:cNvGraphicFramePr>
          <p:nvPr/>
        </p:nvGraphicFramePr>
        <p:xfrm>
          <a:off x="827088" y="2349500"/>
          <a:ext cx="7272337" cy="4114800"/>
        </p:xfrm>
        <a:graphic>
          <a:graphicData uri="http://schemas.openxmlformats.org/drawingml/2006/table">
            <a:tbl>
              <a:tblPr/>
              <a:tblGrid>
                <a:gridCol w="2727325"/>
                <a:gridCol w="4545012"/>
              </a:tblGrid>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Variabel Permintaan</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7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10/200 = 0,05</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20/200 = 0,10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60/200 = 0,30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30/200 = 0,15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Total</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smtClean="0">
                          <a:ln>
                            <a:noFill/>
                          </a:ln>
                          <a:solidFill>
                            <a:schemeClr val="tx1"/>
                          </a:solidFill>
                          <a:effectLst/>
                          <a:latin typeface="Arial" charset="0"/>
                          <a:ea typeface="SimSun" pitchFamily="2" charset="-122"/>
                          <a:cs typeface="Arial" charset="0"/>
                        </a:rPr>
                        <a:t>200/200 =</a:t>
                      </a: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r>
                        <a:rPr kumimoji="0" lang="id-ID" sz="2800" b="0" i="0" u="none" strike="noStrike" cap="none" normalizeH="0" baseline="0" smtClean="0">
                          <a:ln>
                            <a:noFill/>
                          </a:ln>
                          <a:solidFill>
                            <a:schemeClr val="tx1"/>
                          </a:solidFill>
                          <a:effectLst/>
                          <a:latin typeface="Arial" charset="0"/>
                          <a:ea typeface="SimSun" pitchFamily="2" charset="-122"/>
                          <a:cs typeface="Arial" charset="0"/>
                        </a:rPr>
                        <a:t>,00</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3054" name="Rectangle 46"/>
          <p:cNvSpPr>
            <a:spLocks noChangeArrowheads="1"/>
          </p:cNvSpPr>
          <p:nvPr/>
        </p:nvSpPr>
        <p:spPr bwMode="auto">
          <a:xfrm>
            <a:off x="0" y="438785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id-ID" sz="3200" dirty="0"/>
              <a:t>Langkah 2 : </a:t>
            </a:r>
            <a:r>
              <a:rPr lang="en-US" sz="3200" i="1" dirty="0" err="1">
                <a:solidFill>
                  <a:schemeClr val="tx1"/>
                </a:solidFill>
              </a:rPr>
              <a:t>Menetapkan</a:t>
            </a:r>
            <a:r>
              <a:rPr lang="en-US" sz="3200" i="1" dirty="0">
                <a:solidFill>
                  <a:schemeClr val="tx1"/>
                </a:solidFill>
              </a:rPr>
              <a:t> </a:t>
            </a:r>
            <a:r>
              <a:rPr lang="en-US" sz="3200" i="1" dirty="0" err="1">
                <a:solidFill>
                  <a:schemeClr val="tx1"/>
                </a:solidFill>
              </a:rPr>
              <a:t>distribusi</a:t>
            </a:r>
            <a:r>
              <a:rPr lang="en-US" sz="3200" i="1" dirty="0">
                <a:solidFill>
                  <a:schemeClr val="tx1"/>
                </a:solidFill>
              </a:rPr>
              <a:t> </a:t>
            </a:r>
            <a:r>
              <a:rPr lang="en-US" sz="3200" i="1" dirty="0" err="1">
                <a:solidFill>
                  <a:schemeClr val="tx1"/>
                </a:solidFill>
              </a:rPr>
              <a:t>kumulatif</a:t>
            </a:r>
            <a:r>
              <a:rPr lang="en-US" sz="6000" i="1" dirty="0">
                <a:solidFill>
                  <a:schemeClr val="folHlink"/>
                </a:solidFill>
              </a:rPr>
              <a:t> </a:t>
            </a:r>
            <a:endParaRPr lang="id-ID" sz="6000" i="1" dirty="0">
              <a:solidFill>
                <a:schemeClr val="folHlink"/>
              </a:solidFill>
            </a:endParaRPr>
          </a:p>
        </p:txBody>
      </p:sp>
      <p:sp>
        <p:nvSpPr>
          <p:cNvPr id="44035" name="Rectangle 3"/>
          <p:cNvSpPr>
            <a:spLocks noGrp="1" noChangeArrowheads="1"/>
          </p:cNvSpPr>
          <p:nvPr>
            <p:ph type="body" sz="half" idx="1"/>
          </p:nvPr>
        </p:nvSpPr>
        <p:spPr>
          <a:xfrm>
            <a:off x="457200" y="1600200"/>
            <a:ext cx="8147050" cy="4525963"/>
          </a:xfrm>
        </p:spPr>
        <p:txBody>
          <a:bodyPr/>
          <a:lstStyle/>
          <a:p>
            <a:r>
              <a:rPr lang="id-ID" sz="2800" dirty="0"/>
              <a:t>Tabel </a:t>
            </a:r>
            <a:r>
              <a:rPr lang="id-ID" sz="2800" dirty="0" smtClean="0"/>
              <a:t>3  </a:t>
            </a:r>
            <a:r>
              <a:rPr lang="id-ID" sz="2800" dirty="0"/>
              <a:t>Kumulatif Probabilitas</a:t>
            </a:r>
          </a:p>
          <a:p>
            <a:endParaRPr lang="id-ID" sz="2800" dirty="0"/>
          </a:p>
        </p:txBody>
      </p:sp>
      <p:sp>
        <p:nvSpPr>
          <p:cNvPr id="44036"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graphicFrame>
        <p:nvGraphicFramePr>
          <p:cNvPr id="44091" name="Group 59"/>
          <p:cNvGraphicFramePr>
            <a:graphicFrameLocks noGrp="1"/>
          </p:cNvGraphicFramePr>
          <p:nvPr>
            <p:ph sz="half" idx="2"/>
          </p:nvPr>
        </p:nvGraphicFramePr>
        <p:xfrm>
          <a:off x="990600" y="2209800"/>
          <a:ext cx="7234237" cy="3659823"/>
        </p:xfrm>
        <a:graphic>
          <a:graphicData uri="http://schemas.openxmlformats.org/drawingml/2006/table">
            <a:tbl>
              <a:tblPr/>
              <a:tblGrid>
                <a:gridCol w="2305050"/>
                <a:gridCol w="2592387"/>
                <a:gridCol w="2336800"/>
              </a:tblGrid>
              <a:tr h="10080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Arial" charset="0"/>
                          <a:ea typeface="SimSun" pitchFamily="2" charset="-122"/>
                          <a:cs typeface="Arial" charset="0"/>
                        </a:rPr>
                        <a:t>Variabel</a:t>
                      </a:r>
                      <a:endParaRPr kumimoji="0" lang="id-ID" sz="2800" b="0" i="0" u="none" strike="noStrike" cap="none" normalizeH="0" baseline="0" dirty="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Arial" charset="0"/>
                          <a:ea typeface="SimSun" pitchFamily="2" charset="-122"/>
                          <a:cs typeface="Arial" charset="0"/>
                        </a:rPr>
                        <a:t>Permintaan</a:t>
                      </a:r>
                      <a:endParaRPr kumimoji="0" lang="en-US"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Kumulatif</a:t>
                      </a:r>
                      <a:endParaRPr kumimoji="0" lang="id-ID" sz="28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002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10/200 = 0,05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20/200 = 0,10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60/200 = 0,30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30/200 = 0,15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0,05</a:t>
                      </a:r>
                      <a:endParaRPr kumimoji="0" lang="en-US" sz="28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0,15</a:t>
                      </a:r>
                      <a:endParaRPr kumimoji="0" lang="en-US" sz="28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0,35</a:t>
                      </a:r>
                      <a:endParaRPr kumimoji="0" lang="en-US" sz="28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0,65</a:t>
                      </a:r>
                      <a:endParaRPr kumimoji="0" lang="en-US" sz="28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0,85</a:t>
                      </a:r>
                      <a:endParaRPr kumimoji="0" lang="en-US" sz="28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1,00</a:t>
                      </a:r>
                      <a:endParaRPr kumimoji="0" lang="en-US"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685800"/>
            <a:ext cx="8229600" cy="731838"/>
          </a:xfrm>
        </p:spPr>
        <p:txBody>
          <a:bodyPr/>
          <a:lstStyle/>
          <a:p>
            <a:pPr algn="l"/>
            <a:r>
              <a:rPr lang="id-ID" sz="4000" dirty="0"/>
              <a:t>Langkah 3 : Interval Bilangan Acak</a:t>
            </a:r>
          </a:p>
        </p:txBody>
      </p:sp>
      <p:sp>
        <p:nvSpPr>
          <p:cNvPr id="46083" name="Rectangle 3"/>
          <p:cNvSpPr>
            <a:spLocks noGrp="1" noChangeArrowheads="1"/>
          </p:cNvSpPr>
          <p:nvPr>
            <p:ph type="body" sz="half" idx="1"/>
          </p:nvPr>
        </p:nvSpPr>
        <p:spPr>
          <a:xfrm>
            <a:off x="457200" y="1600200"/>
            <a:ext cx="7931150" cy="4525963"/>
          </a:xfrm>
        </p:spPr>
        <p:txBody>
          <a:bodyPr/>
          <a:lstStyle/>
          <a:p>
            <a:r>
              <a:rPr lang="id-ID" sz="2400" dirty="0"/>
              <a:t>Tabel </a:t>
            </a:r>
            <a:r>
              <a:rPr lang="id-ID" sz="2400" dirty="0" smtClean="0"/>
              <a:t>4 </a:t>
            </a:r>
            <a:r>
              <a:rPr lang="id-ID" sz="2400" dirty="0"/>
              <a:t>Interval Bilangan Acak</a:t>
            </a:r>
          </a:p>
          <a:p>
            <a:endParaRPr lang="id-ID" sz="2400" dirty="0"/>
          </a:p>
        </p:txBody>
      </p:sp>
      <p:graphicFrame>
        <p:nvGraphicFramePr>
          <p:cNvPr id="46147" name="Group 67"/>
          <p:cNvGraphicFramePr>
            <a:graphicFrameLocks noGrp="1"/>
          </p:cNvGraphicFramePr>
          <p:nvPr>
            <p:ph sz="half" idx="2"/>
          </p:nvPr>
        </p:nvGraphicFramePr>
        <p:xfrm>
          <a:off x="395288" y="2565400"/>
          <a:ext cx="8424862" cy="3474720"/>
        </p:xfrm>
        <a:graphic>
          <a:graphicData uri="http://schemas.openxmlformats.org/drawingml/2006/table">
            <a:tbl>
              <a:tblPr/>
              <a:tblGrid>
                <a:gridCol w="2212975"/>
                <a:gridCol w="2108200"/>
                <a:gridCol w="2106612"/>
                <a:gridCol w="1997075"/>
              </a:tblGrid>
              <a:tr h="9350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Arial" charset="0"/>
                          <a:ea typeface="SimSun" pitchFamily="2" charset="-122"/>
                          <a:cs typeface="Arial" charset="0"/>
                        </a:rPr>
                        <a:t>Variabel</a:t>
                      </a:r>
                      <a:endParaRPr kumimoji="0" lang="id-ID" sz="2400" b="0" i="0" u="none" strike="noStrike" cap="none" normalizeH="0" baseline="0" dirty="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Arial" charset="0"/>
                          <a:ea typeface="SimSun" pitchFamily="2" charset="-122"/>
                          <a:cs typeface="Arial" charset="0"/>
                        </a:rPr>
                        <a:t>Permintaan</a:t>
                      </a:r>
                      <a:endParaRPr kumimoji="0" lang="en-US" sz="2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Kumulatif</a:t>
                      </a:r>
                      <a:endParaRPr kumimoji="0" lang="id-ID" sz="24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Interval </a:t>
                      </a:r>
                      <a:r>
                        <a:rPr kumimoji="0" lang="id-ID" sz="2400" b="0" i="0" u="none" strike="noStrike" cap="none" normalizeH="0" baseline="0" smtClean="0">
                          <a:ln>
                            <a:noFill/>
                          </a:ln>
                          <a:solidFill>
                            <a:schemeClr val="tx1"/>
                          </a:solidFill>
                          <a:effectLst/>
                          <a:latin typeface="Arial" charset="0"/>
                          <a:ea typeface="SimSun" pitchFamily="2" charset="-122"/>
                          <a:cs typeface="Arial" charset="0"/>
                        </a:rPr>
                        <a:t>Bilangan Acak </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414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10/200 = 0,05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20/200 = 0,10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60/200 = 0,30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40/200 = 0,20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30/200 = 0,15</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0,05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0,15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0,35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0,65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0,85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1,00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01 – 05</a:t>
                      </a:r>
                      <a:endParaRPr kumimoji="0" lang="en-US" sz="24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06 – 15</a:t>
                      </a:r>
                      <a:endParaRPr kumimoji="0" lang="en-US" sz="24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16 – 35</a:t>
                      </a:r>
                      <a:endParaRPr kumimoji="0" lang="en-US" sz="24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36 – 65</a:t>
                      </a:r>
                      <a:endParaRPr kumimoji="0" lang="en-US" sz="24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66 – 85</a:t>
                      </a:r>
                      <a:endParaRPr kumimoji="0" lang="en-US" sz="2400" b="0" i="0" u="none" strike="noStrike" cap="none" normalizeH="0" baseline="0" dirty="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ea typeface="SimSun" pitchFamily="2" charset="-122"/>
                          <a:cs typeface="Arial" charset="0"/>
                        </a:rPr>
                        <a:t>86 </a:t>
                      </a:r>
                      <a:r>
                        <a:rPr kumimoji="0" lang="en-US" sz="2400" b="0" i="0" u="none" strike="noStrike" cap="none" normalizeH="0" baseline="0" smtClean="0">
                          <a:ln>
                            <a:noFill/>
                          </a:ln>
                          <a:solidFill>
                            <a:schemeClr val="tx1"/>
                          </a:solidFill>
                          <a:effectLst/>
                          <a:latin typeface="Arial" charset="0"/>
                          <a:ea typeface="SimSun" pitchFamily="2" charset="-122"/>
                          <a:cs typeface="Arial" charset="0"/>
                        </a:rPr>
                        <a:t>- </a:t>
                      </a:r>
                      <a:r>
                        <a:rPr kumimoji="0" lang="en-US" sz="2400" b="0" i="0" u="none" strike="noStrike" cap="none" normalizeH="0" baseline="0" smtClean="0">
                          <a:ln>
                            <a:noFill/>
                          </a:ln>
                          <a:solidFill>
                            <a:schemeClr val="tx1"/>
                          </a:solidFill>
                          <a:effectLst/>
                          <a:latin typeface="Arial" charset="0"/>
                          <a:ea typeface="SimSun" pitchFamily="2" charset="-122"/>
                          <a:cs typeface="Arial" charset="0"/>
                        </a:rPr>
                        <a:t>100</a:t>
                      </a:r>
                      <a:endParaRPr kumimoji="0" lang="en-US" sz="2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l"/>
            <a:r>
              <a:rPr lang="id-ID" sz="3200"/>
              <a:t>Langkah 4 : </a:t>
            </a:r>
            <a:r>
              <a:rPr lang="id-ID" sz="3200">
                <a:solidFill>
                  <a:schemeClr val="tx1"/>
                </a:solidFill>
              </a:rPr>
              <a:t>Pembangkit Bilangan Acak</a:t>
            </a:r>
          </a:p>
        </p:txBody>
      </p:sp>
      <p:sp>
        <p:nvSpPr>
          <p:cNvPr id="48131" name="Rectangle 3"/>
          <p:cNvSpPr>
            <a:spLocks noGrp="1" noChangeArrowheads="1"/>
          </p:cNvSpPr>
          <p:nvPr>
            <p:ph type="body" sz="half" idx="1"/>
          </p:nvPr>
        </p:nvSpPr>
        <p:spPr>
          <a:xfrm>
            <a:off x="457200" y="1600200"/>
            <a:ext cx="8218488" cy="4525963"/>
          </a:xfrm>
        </p:spPr>
        <p:txBody>
          <a:bodyPr/>
          <a:lstStyle/>
          <a:p>
            <a:r>
              <a:rPr lang="id-ID" sz="2800"/>
              <a:t>Tabel 6.5 Penarikan Bilangan Acak </a:t>
            </a:r>
          </a:p>
          <a:p>
            <a:endParaRPr lang="id-ID" sz="2800"/>
          </a:p>
        </p:txBody>
      </p:sp>
      <p:graphicFrame>
        <p:nvGraphicFramePr>
          <p:cNvPr id="48256" name="Group 128"/>
          <p:cNvGraphicFramePr>
            <a:graphicFrameLocks noGrp="1"/>
          </p:cNvGraphicFramePr>
          <p:nvPr>
            <p:ph sz="half" idx="2"/>
          </p:nvPr>
        </p:nvGraphicFramePr>
        <p:xfrm>
          <a:off x="611188" y="2708275"/>
          <a:ext cx="7416800" cy="1584325"/>
        </p:xfrm>
        <a:graphic>
          <a:graphicData uri="http://schemas.openxmlformats.org/drawingml/2006/table">
            <a:tbl>
              <a:tblPr/>
              <a:tblGrid>
                <a:gridCol w="741362"/>
                <a:gridCol w="741363"/>
                <a:gridCol w="742950"/>
                <a:gridCol w="741362"/>
                <a:gridCol w="741363"/>
                <a:gridCol w="741362"/>
                <a:gridCol w="741363"/>
                <a:gridCol w="742950"/>
                <a:gridCol w="741362"/>
                <a:gridCol w="741363"/>
              </a:tblGrid>
              <a:tr h="8286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556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52</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37</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82</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69</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98</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96</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33</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88</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868362"/>
            <a:ext cx="8229600" cy="655638"/>
          </a:xfrm>
        </p:spPr>
        <p:txBody>
          <a:bodyPr/>
          <a:lstStyle/>
          <a:p>
            <a:pPr algn="l"/>
            <a:r>
              <a:rPr lang="id-ID" sz="3200" dirty="0"/>
              <a:t>Langkah 5 : </a:t>
            </a:r>
            <a:r>
              <a:rPr lang="id-ID" sz="3200" dirty="0">
                <a:solidFill>
                  <a:schemeClr val="tx1"/>
                </a:solidFill>
              </a:rPr>
              <a:t>Menjalankan Simulasi</a:t>
            </a:r>
          </a:p>
        </p:txBody>
      </p:sp>
      <p:sp>
        <p:nvSpPr>
          <p:cNvPr id="50179" name="Rectangle 3"/>
          <p:cNvSpPr>
            <a:spLocks noGrp="1" noChangeArrowheads="1"/>
          </p:cNvSpPr>
          <p:nvPr>
            <p:ph type="body" sz="half" idx="1"/>
          </p:nvPr>
        </p:nvSpPr>
        <p:spPr>
          <a:xfrm>
            <a:off x="457200" y="1600200"/>
            <a:ext cx="8362950" cy="4525963"/>
          </a:xfrm>
        </p:spPr>
        <p:txBody>
          <a:bodyPr/>
          <a:lstStyle/>
          <a:p>
            <a:r>
              <a:rPr lang="id-ID" sz="2800" dirty="0"/>
              <a:t>Tabel </a:t>
            </a:r>
            <a:r>
              <a:rPr lang="id-ID" sz="2800" dirty="0" smtClean="0"/>
              <a:t>6 </a:t>
            </a:r>
            <a:r>
              <a:rPr lang="id-ID" sz="2800" dirty="0"/>
              <a:t>Simulasi Permintaan</a:t>
            </a:r>
          </a:p>
        </p:txBody>
      </p:sp>
      <p:graphicFrame>
        <p:nvGraphicFramePr>
          <p:cNvPr id="50241" name="Group 65"/>
          <p:cNvGraphicFramePr>
            <a:graphicFrameLocks noGrp="1"/>
          </p:cNvGraphicFramePr>
          <p:nvPr>
            <p:ph sz="half" idx="2"/>
          </p:nvPr>
        </p:nvGraphicFramePr>
        <p:xfrm>
          <a:off x="971550" y="2492375"/>
          <a:ext cx="7272338" cy="4146868"/>
        </p:xfrm>
        <a:graphic>
          <a:graphicData uri="http://schemas.openxmlformats.org/drawingml/2006/table">
            <a:tbl>
              <a:tblPr/>
              <a:tblGrid>
                <a:gridCol w="1173163"/>
                <a:gridCol w="2579687"/>
                <a:gridCol w="3519488"/>
              </a:tblGrid>
              <a:tr h="3254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Hari</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Bilangan Acak</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Hasil Simulasi</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653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52</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37</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82</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69</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98</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96</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33</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50</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88</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90</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0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11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Total</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39</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762000"/>
            <a:ext cx="8229600" cy="655638"/>
          </a:xfrm>
        </p:spPr>
        <p:txBody>
          <a:bodyPr/>
          <a:lstStyle/>
          <a:p>
            <a:pPr algn="l"/>
            <a:r>
              <a:rPr lang="id-ID" sz="3200" dirty="0"/>
              <a:t>Pokok Bahasan</a:t>
            </a:r>
          </a:p>
        </p:txBody>
      </p:sp>
      <p:sp>
        <p:nvSpPr>
          <p:cNvPr id="73731" name="Rectangle 3"/>
          <p:cNvSpPr>
            <a:spLocks noGrp="1" noChangeArrowheads="1"/>
          </p:cNvSpPr>
          <p:nvPr>
            <p:ph type="body" idx="1"/>
          </p:nvPr>
        </p:nvSpPr>
        <p:spPr/>
        <p:txBody>
          <a:bodyPr/>
          <a:lstStyle/>
          <a:p>
            <a:r>
              <a:rPr lang="da-DK" sz="2800"/>
              <a:t>M</a:t>
            </a:r>
            <a:r>
              <a:rPr lang="da-DK" sz="2800">
                <a:ea typeface="Arial Unicode MS" pitchFamily="34" charset="-128"/>
                <a:cs typeface="Arial Unicode MS" pitchFamily="34" charset="-128"/>
              </a:rPr>
              <a:t>e</a:t>
            </a:r>
            <a:r>
              <a:rPr lang="da-DK" sz="2800"/>
              <a:t>netapkan distribusi probabilitas</a:t>
            </a:r>
            <a:endParaRPr lang="id-ID" sz="2800"/>
          </a:p>
          <a:p>
            <a:endParaRPr lang="id-ID" sz="2800"/>
          </a:p>
          <a:p>
            <a:r>
              <a:rPr lang="en-US" sz="2800"/>
              <a:t>Menetapkan distribusi kumulatif</a:t>
            </a:r>
            <a:endParaRPr lang="id-ID" sz="2800"/>
          </a:p>
          <a:p>
            <a:endParaRPr lang="id-ID" sz="2800"/>
          </a:p>
          <a:p>
            <a:r>
              <a:rPr lang="da-DK" sz="2800"/>
              <a:t>Menentukan interval dari bilangan-bilangan acak</a:t>
            </a:r>
            <a:endParaRPr lang="id-ID" sz="2800"/>
          </a:p>
          <a:p>
            <a:endParaRPr lang="id-ID" sz="2800"/>
          </a:p>
          <a:p>
            <a:r>
              <a:rPr lang="da-DK" sz="2800"/>
              <a:t> </a:t>
            </a:r>
            <a:r>
              <a:rPr lang="fi-FI" sz="2800"/>
              <a:t>Menjalankan simulasi dari serangkaian percobaan.</a:t>
            </a:r>
            <a:endParaRPr lang="id-ID" sz="2800"/>
          </a:p>
          <a:p>
            <a:pPr>
              <a:buFontTx/>
              <a:buNone/>
            </a:pPr>
            <a:endParaRPr lang="id-ID" sz="2800"/>
          </a:p>
          <a:p>
            <a:endParaRPr lang="id-ID" i="1">
              <a:solidFill>
                <a:schemeClr val="folHlink"/>
              </a:solidFill>
            </a:endParaRPr>
          </a:p>
          <a:p>
            <a:endParaRPr lang="id-ID" i="1">
              <a:solidFill>
                <a:schemeClr val="folHlink"/>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ChangeArrowheads="1"/>
          </p:cNvSpPr>
          <p:nvPr/>
        </p:nvSpPr>
        <p:spPr bwMode="auto">
          <a:xfrm>
            <a:off x="539750" y="231775"/>
            <a:ext cx="7918450" cy="5934075"/>
          </a:xfrm>
          <a:prstGeom prst="rect">
            <a:avLst/>
          </a:prstGeom>
          <a:noFill/>
          <a:ln w="9525">
            <a:noFill/>
            <a:miter lim="800000"/>
            <a:headEnd/>
            <a:tailEnd/>
          </a:ln>
          <a:effectLst/>
        </p:spPr>
        <p:txBody>
          <a:bodyPr anchor="ctr">
            <a:spAutoFit/>
          </a:bodyPr>
          <a:lstStyle/>
          <a:p>
            <a:pPr marL="1349375" indent="-1349375"/>
            <a:r>
              <a:rPr lang="en-US" sz="2400"/>
              <a:t>Rata rata permintaan per hari : 39/10 = 3,9 ban</a:t>
            </a:r>
            <a:endParaRPr lang="id-ID" sz="2400"/>
          </a:p>
          <a:p>
            <a:pPr marL="1349375" indent="-1349375"/>
            <a:endParaRPr lang="en-US" sz="2400">
              <a:solidFill>
                <a:srgbClr val="FF3399"/>
              </a:solidFill>
            </a:endParaRPr>
          </a:p>
          <a:p>
            <a:pPr marL="1349375" indent="-1349375"/>
            <a:r>
              <a:rPr lang="en-US" sz="2400"/>
              <a:t>Cara ekspektasi</a:t>
            </a:r>
            <a:r>
              <a:rPr lang="id-ID" sz="2400"/>
              <a:t>:</a:t>
            </a:r>
          </a:p>
          <a:p>
            <a:pPr marL="1349375" indent="-1349375"/>
            <a:r>
              <a:rPr lang="en-US" sz="2400"/>
              <a:t>  </a:t>
            </a:r>
            <a:r>
              <a:rPr lang="id-ID" sz="2400"/>
              <a:t>                </a:t>
            </a:r>
            <a:r>
              <a:rPr lang="id-ID" sz="2400" baseline="-25000"/>
              <a:t>5</a:t>
            </a:r>
            <a:endParaRPr lang="en-US" sz="2400" baseline="-25000"/>
          </a:p>
          <a:p>
            <a:pPr marL="1349375" indent="-1349375"/>
            <a:r>
              <a:rPr lang="en-US" sz="2400"/>
              <a:t>         E  =  ∑  (probablitas dari ban) x ( permintaan ban)</a:t>
            </a:r>
            <a:endParaRPr lang="id-ID" sz="2400"/>
          </a:p>
          <a:p>
            <a:pPr marL="1349375" indent="-1349375"/>
            <a:r>
              <a:rPr lang="id-ID" sz="2400"/>
              <a:t>                 </a:t>
            </a:r>
            <a:r>
              <a:rPr lang="id-ID" sz="2400" baseline="30000"/>
              <a:t>i = 0</a:t>
            </a:r>
            <a:endParaRPr lang="en-US" sz="2400"/>
          </a:p>
          <a:p>
            <a:pPr marL="1349375" indent="-1349375"/>
            <a:r>
              <a:rPr lang="id-ID" sz="2400"/>
              <a:t>            </a:t>
            </a:r>
            <a:r>
              <a:rPr lang="en-US" sz="2400"/>
              <a:t> = (0,05)(0) + (0,10)(1) + (0,20)(2) + (0,30)(3) + </a:t>
            </a:r>
            <a:r>
              <a:rPr lang="id-ID" sz="2400"/>
              <a:t>              </a:t>
            </a:r>
            <a:r>
              <a:rPr lang="en-US" sz="2400"/>
              <a:t>(0,20)(4) + (0,15)(5)</a:t>
            </a:r>
          </a:p>
          <a:p>
            <a:pPr marL="1349375" indent="-1349375"/>
            <a:r>
              <a:rPr lang="id-ID" sz="2400"/>
              <a:t>             </a:t>
            </a:r>
            <a:r>
              <a:rPr lang="en-US" sz="2400"/>
              <a:t>= 2,95 ban</a:t>
            </a:r>
            <a:endParaRPr lang="id-ID" sz="2400"/>
          </a:p>
          <a:p>
            <a:pPr marL="1349375" indent="-1349375"/>
            <a:endParaRPr lang="en-US" sz="2400"/>
          </a:p>
          <a:p>
            <a:pPr marL="1349375" indent="-1349375"/>
            <a:r>
              <a:rPr lang="en-US" sz="2400"/>
              <a:t>Kalau dilakukan 100 kali penarikan bilangan acak akan </a:t>
            </a:r>
            <a:endParaRPr lang="id-ID" sz="2400"/>
          </a:p>
          <a:p>
            <a:pPr marL="1349375" indent="-1349375"/>
            <a:r>
              <a:rPr lang="en-US" sz="2400"/>
              <a:t>terlihat jelas permintaan ban sesuai dengan masa lalu</a:t>
            </a:r>
            <a:r>
              <a:rPr lang="id-ID" sz="2400"/>
              <a:t> </a:t>
            </a:r>
            <a:r>
              <a:rPr lang="en-US" sz="2400"/>
              <a:t>yang disimulasikan</a:t>
            </a:r>
            <a:endParaRPr lang="id-ID" sz="2400"/>
          </a:p>
          <a:p>
            <a:pPr marL="1349375" indent="-1349375"/>
            <a:endParaRPr lang="id-ID" sz="2400"/>
          </a:p>
          <a:p>
            <a:pPr marL="1349375" indent="-1349375"/>
            <a:r>
              <a:rPr lang="id-ID" sz="2400">
                <a:solidFill>
                  <a:srgbClr val="FF3399"/>
                </a:solidFill>
              </a:rPr>
              <a:t>                                </a:t>
            </a:r>
            <a:r>
              <a:rPr lang="id-ID" sz="2400"/>
              <a:t>************</a:t>
            </a:r>
            <a:endParaRPr lang="en-US" sz="2400"/>
          </a:p>
          <a:p>
            <a:pPr marL="1349375" indent="-1349375" eaLnBrk="0" hangingPunct="0"/>
            <a:endParaRPr lang="en-US" sz="2400">
              <a:latin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1979613" y="1106488"/>
            <a:ext cx="4608512" cy="830997"/>
          </a:xfrm>
          <a:prstGeom prst="rect">
            <a:avLst/>
          </a:prstGeom>
          <a:noFill/>
          <a:ln w="9525">
            <a:noFill/>
            <a:miter lim="800000"/>
            <a:headEnd/>
            <a:tailEnd/>
          </a:ln>
          <a:effectLst/>
        </p:spPr>
        <p:txBody>
          <a:bodyPr anchor="ctr">
            <a:spAutoFit/>
          </a:bodyPr>
          <a:lstStyle/>
          <a:p>
            <a:r>
              <a:rPr lang="en-US" sz="2400" dirty="0" err="1">
                <a:ea typeface="SimSun" pitchFamily="2" charset="-122"/>
              </a:rPr>
              <a:t>Tabel</a:t>
            </a:r>
            <a:r>
              <a:rPr lang="en-US" sz="2400" dirty="0">
                <a:ea typeface="SimSun" pitchFamily="2" charset="-122"/>
              </a:rPr>
              <a:t> </a:t>
            </a:r>
            <a:r>
              <a:rPr lang="id-ID" sz="2400" dirty="0" smtClean="0">
                <a:ea typeface="SimSun" pitchFamily="2" charset="-122"/>
              </a:rPr>
              <a:t>7 </a:t>
            </a:r>
            <a:r>
              <a:rPr lang="en-US" sz="2400" dirty="0" err="1">
                <a:ea typeface="SimSun" pitchFamily="2" charset="-122"/>
              </a:rPr>
              <a:t>Distribusi</a:t>
            </a:r>
            <a:r>
              <a:rPr lang="en-US" sz="2400" dirty="0">
                <a:ea typeface="SimSun" pitchFamily="2" charset="-122"/>
              </a:rPr>
              <a:t> </a:t>
            </a:r>
            <a:r>
              <a:rPr lang="en-US" sz="2400" dirty="0" err="1">
                <a:ea typeface="SimSun" pitchFamily="2" charset="-122"/>
              </a:rPr>
              <a:t>Permintaan</a:t>
            </a:r>
            <a:endParaRPr lang="en-US" sz="2400" dirty="0">
              <a:ea typeface="SimSun" pitchFamily="2" charset="-122"/>
            </a:endParaRPr>
          </a:p>
          <a:p>
            <a:pPr eaLnBrk="0" hangingPunct="0"/>
            <a:endParaRPr lang="en-US" sz="2400" dirty="0">
              <a:latin typeface="Times New Roman" pitchFamily="18" charset="0"/>
              <a:ea typeface="SimSun" pitchFamily="2" charset="-122"/>
            </a:endParaRPr>
          </a:p>
        </p:txBody>
      </p:sp>
      <p:graphicFrame>
        <p:nvGraphicFramePr>
          <p:cNvPr id="30792" name="Group 72"/>
          <p:cNvGraphicFramePr>
            <a:graphicFrameLocks noGrp="1"/>
          </p:cNvGraphicFramePr>
          <p:nvPr/>
        </p:nvGraphicFramePr>
        <p:xfrm>
          <a:off x="1331913" y="1844675"/>
          <a:ext cx="6264275" cy="4070985"/>
        </p:xfrm>
        <a:graphic>
          <a:graphicData uri="http://schemas.openxmlformats.org/drawingml/2006/table">
            <a:tbl>
              <a:tblPr/>
              <a:tblGrid>
                <a:gridCol w="1012825"/>
                <a:gridCol w="2082800"/>
                <a:gridCol w="3168650"/>
              </a:tblGrid>
              <a:tr h="1114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No urut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Permintaan/hari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Frekuensi Permintaan</a:t>
                      </a:r>
                      <a:r>
                        <a:rPr kumimoji="0" lang="id-ID" sz="2600" b="0" i="0" u="none" strike="noStrike" cap="none" normalizeH="0" baseline="0" smtClean="0">
                          <a:ln>
                            <a:noFill/>
                          </a:ln>
                          <a:solidFill>
                            <a:schemeClr val="tx1"/>
                          </a:solidFill>
                          <a:effectLst/>
                          <a:latin typeface="Arial" charset="0"/>
                          <a:ea typeface="SimSun" pitchFamily="2" charset="-122"/>
                          <a:cs typeface="Arial" charset="0"/>
                        </a:rPr>
                        <a:t> </a:t>
                      </a:r>
                      <a:endParaRPr kumimoji="0" lang="en-US" sz="26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7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1</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4 psg</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5 psg</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6 psg</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7 psg</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8 psg</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9 psg</a:t>
                      </a:r>
                      <a:endParaRPr kumimoji="0" lang="en-US" sz="2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5</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15</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30</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25</a:t>
                      </a:r>
                      <a:endParaRPr kumimoji="0" lang="en-US" sz="2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15</a:t>
                      </a:r>
                      <a:endParaRPr kumimoji="0" lang="en-US" sz="2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2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Jumlah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ea typeface="SimSun" pitchFamily="2" charset="-122"/>
                          <a:cs typeface="Arial" charset="0"/>
                        </a:rPr>
                        <a:t>100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787" name="Text Box 67"/>
          <p:cNvSpPr txBox="1">
            <a:spLocks noChangeArrowheads="1"/>
          </p:cNvSpPr>
          <p:nvPr/>
        </p:nvSpPr>
        <p:spPr bwMode="auto">
          <a:xfrm>
            <a:off x="609600" y="533400"/>
            <a:ext cx="5976937" cy="519112"/>
          </a:xfrm>
          <a:prstGeom prst="rect">
            <a:avLst/>
          </a:prstGeom>
          <a:noFill/>
          <a:ln w="9525">
            <a:noFill/>
            <a:miter lim="800000"/>
            <a:headEnd/>
            <a:tailEnd/>
          </a:ln>
          <a:effectLst/>
        </p:spPr>
        <p:txBody>
          <a:bodyPr>
            <a:spAutoFit/>
          </a:bodyPr>
          <a:lstStyle/>
          <a:p>
            <a:pPr>
              <a:spcBef>
                <a:spcPct val="50000"/>
              </a:spcBef>
            </a:pPr>
            <a:r>
              <a:rPr lang="id-ID" sz="2800" dirty="0"/>
              <a:t>Contoh 2  Permintaan Sepatu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24" name="Rectangle 132"/>
          <p:cNvSpPr>
            <a:spLocks noGrp="1" noChangeArrowheads="1"/>
          </p:cNvSpPr>
          <p:nvPr>
            <p:ph type="title"/>
          </p:nvPr>
        </p:nvSpPr>
        <p:spPr>
          <a:xfrm>
            <a:off x="457200" y="685800"/>
            <a:ext cx="8229600" cy="731838"/>
          </a:xfrm>
        </p:spPr>
        <p:txBody>
          <a:bodyPr/>
          <a:lstStyle/>
          <a:p>
            <a:pPr algn="l"/>
            <a:r>
              <a:rPr lang="id-ID" sz="3200" dirty="0"/>
              <a:t>Tabel </a:t>
            </a:r>
            <a:r>
              <a:rPr lang="en-US" sz="3200" dirty="0" smtClean="0"/>
              <a:t>8</a:t>
            </a:r>
            <a:r>
              <a:rPr lang="id-ID" sz="3200" dirty="0" smtClean="0"/>
              <a:t> </a:t>
            </a:r>
            <a:r>
              <a:rPr lang="id-ID" sz="3200" dirty="0"/>
              <a:t>Interval Bilangan Acak</a:t>
            </a:r>
          </a:p>
        </p:txBody>
      </p:sp>
      <p:graphicFrame>
        <p:nvGraphicFramePr>
          <p:cNvPr id="59526" name="Group 134"/>
          <p:cNvGraphicFramePr>
            <a:graphicFrameLocks noGrp="1"/>
          </p:cNvGraphicFramePr>
          <p:nvPr>
            <p:ph idx="1"/>
          </p:nvPr>
        </p:nvGraphicFramePr>
        <p:xfrm>
          <a:off x="457200" y="1600200"/>
          <a:ext cx="8229600" cy="3979863"/>
        </p:xfrm>
        <a:graphic>
          <a:graphicData uri="http://schemas.openxmlformats.org/drawingml/2006/table">
            <a:tbl>
              <a:tblPr/>
              <a:tblGrid>
                <a:gridCol w="939800"/>
                <a:gridCol w="2352675"/>
                <a:gridCol w="1644650"/>
                <a:gridCol w="1646238"/>
                <a:gridCol w="1646237"/>
              </a:tblGrid>
              <a:tr h="10366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No</a:t>
                      </a:r>
                      <a:endParaRPr kumimoji="0" lang="id-ID" sz="20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smtClean="0">
                          <a:ln>
                            <a:noFill/>
                          </a:ln>
                          <a:solidFill>
                            <a:schemeClr val="tx1"/>
                          </a:solidFill>
                          <a:effectLst/>
                          <a:latin typeface="Arial" charset="0"/>
                          <a:ea typeface="SimSun" pitchFamily="2" charset="-122"/>
                          <a:cs typeface="Arial" charset="0"/>
                        </a:rPr>
                        <a:t>U</a:t>
                      </a:r>
                      <a:r>
                        <a:rPr kumimoji="0" lang="en-US" sz="2000" b="0" i="0" u="none" strike="noStrike" cap="none" normalizeH="0" baseline="0" smtClean="0">
                          <a:ln>
                            <a:noFill/>
                          </a:ln>
                          <a:solidFill>
                            <a:schemeClr val="tx1"/>
                          </a:solidFill>
                          <a:effectLst/>
                          <a:latin typeface="Arial" charset="0"/>
                          <a:ea typeface="SimSun" pitchFamily="2" charset="-122"/>
                          <a:cs typeface="Arial" charset="0"/>
                        </a:rPr>
                        <a:t>rut</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Permintaan/hari</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Probabilitas</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Kumulatif</a:t>
                      </a:r>
                      <a:endParaRPr kumimoji="0" lang="id-ID" sz="20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Distribusi</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Interval Bil</a:t>
                      </a:r>
                      <a:r>
                        <a:rPr kumimoji="0" lang="id-ID" sz="2000" b="0" i="0" u="none" strike="noStrike" cap="none" normalizeH="0" baseline="0" smtClean="0">
                          <a:ln>
                            <a:noFill/>
                          </a:ln>
                          <a:solidFill>
                            <a:schemeClr val="tx1"/>
                          </a:solidFill>
                          <a:effectLst/>
                          <a:latin typeface="Arial" charset="0"/>
                          <a:ea typeface="SimSun" pitchFamily="2" charset="-122"/>
                          <a:cs typeface="Arial" charset="0"/>
                        </a:rPr>
                        <a:t>angan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SimSun" pitchFamily="2" charset="-122"/>
                          <a:cs typeface="Arial" charset="0"/>
                        </a:rPr>
                        <a:t>Acak</a:t>
                      </a:r>
                      <a:endParaRPr kumimoji="0" lang="en-US" sz="2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432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 psg</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 psg</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 psg</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7 psg</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8 psg</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9 psg</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0,05</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0,10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0,15</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0,30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0,25</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0,15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0,05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0,15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0,30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0,60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0,85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1.00</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00 - 05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06 - 15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16 - 30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31 - 60</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61 - 85</a:t>
                      </a:r>
                      <a:endParaRPr kumimoji="0" lang="en-US" sz="28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86 - 99</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04" name="Rectangle 84"/>
          <p:cNvSpPr>
            <a:spLocks noGrp="1" noChangeArrowheads="1"/>
          </p:cNvSpPr>
          <p:nvPr>
            <p:ph type="title"/>
          </p:nvPr>
        </p:nvSpPr>
        <p:spPr>
          <a:xfrm>
            <a:off x="457200" y="685800"/>
            <a:ext cx="8229600" cy="731838"/>
          </a:xfrm>
        </p:spPr>
        <p:txBody>
          <a:bodyPr/>
          <a:lstStyle/>
          <a:p>
            <a:r>
              <a:rPr lang="id-ID" sz="3200" dirty="0"/>
              <a:t>Tabel </a:t>
            </a:r>
            <a:r>
              <a:rPr lang="id-ID" sz="3200" dirty="0" smtClean="0"/>
              <a:t>9 </a:t>
            </a:r>
            <a:r>
              <a:rPr lang="id-ID" sz="3200" dirty="0"/>
              <a:t>Simulasi Kebutuhan Sepatu</a:t>
            </a:r>
          </a:p>
        </p:txBody>
      </p:sp>
      <p:sp>
        <p:nvSpPr>
          <p:cNvPr id="56324"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sp>
        <p:nvSpPr>
          <p:cNvPr id="5632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graphicFrame>
        <p:nvGraphicFramePr>
          <p:cNvPr id="56408" name="Group 88"/>
          <p:cNvGraphicFramePr>
            <a:graphicFrameLocks noGrp="1"/>
          </p:cNvGraphicFramePr>
          <p:nvPr>
            <p:ph idx="1"/>
          </p:nvPr>
        </p:nvGraphicFramePr>
        <p:xfrm>
          <a:off x="457200" y="1985963"/>
          <a:ext cx="8229600" cy="4416425"/>
        </p:xfrm>
        <a:graphic>
          <a:graphicData uri="http://schemas.openxmlformats.org/drawingml/2006/table">
            <a:tbl>
              <a:tblPr/>
              <a:tblGrid>
                <a:gridCol w="1419225"/>
                <a:gridCol w="3405188"/>
                <a:gridCol w="3405187"/>
              </a:tblGrid>
              <a:tr h="434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Hari</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Bilangan Acak</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Kebutuhan Sepatu</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592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0,5751</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0,1270</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0.7039</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0,3853</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0,9166</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0,2888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0,9518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0,7348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0,1347</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0,9014</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611188" y="274638"/>
            <a:ext cx="7618412" cy="6107112"/>
          </a:xfrm>
          <a:prstGeom prst="rect">
            <a:avLst/>
          </a:prstGeom>
        </p:spPr>
        <p:txBody>
          <a:bodyPr/>
          <a:lstStyle/>
          <a:p>
            <a:pPr algn="l"/>
            <a:r>
              <a:rPr lang="en-US" sz="2000">
                <a:solidFill>
                  <a:schemeClr val="tx1"/>
                </a:solidFill>
              </a:rPr>
              <a:t>Rata rata permintaan per hari : </a:t>
            </a:r>
            <a:r>
              <a:rPr lang="id-ID" sz="2000">
                <a:solidFill>
                  <a:schemeClr val="tx1"/>
                </a:solidFill>
              </a:rPr>
              <a:t>73</a:t>
            </a:r>
            <a:r>
              <a:rPr lang="en-US" sz="2000">
                <a:solidFill>
                  <a:schemeClr val="tx1"/>
                </a:solidFill>
              </a:rPr>
              <a:t>/10 = </a:t>
            </a:r>
            <a:r>
              <a:rPr lang="id-ID" sz="2000">
                <a:solidFill>
                  <a:schemeClr val="tx1"/>
                </a:solidFill>
              </a:rPr>
              <a:t>7,3</a:t>
            </a:r>
            <a:r>
              <a:rPr lang="en-US" sz="2000">
                <a:solidFill>
                  <a:schemeClr val="tx1"/>
                </a:solidFill>
              </a:rPr>
              <a:t> </a:t>
            </a:r>
            <a:r>
              <a:rPr lang="id-ID" sz="2000">
                <a:solidFill>
                  <a:schemeClr val="tx1"/>
                </a:solidFill>
              </a:rPr>
              <a:t>psg </a:t>
            </a:r>
            <a:br>
              <a:rPr lang="id-ID" sz="2000">
                <a:solidFill>
                  <a:schemeClr val="tx1"/>
                </a:solidFill>
              </a:rPr>
            </a:br>
            <a:r>
              <a:rPr lang="en-US" sz="2000">
                <a:solidFill>
                  <a:srgbClr val="FF3399"/>
                </a:solidFill>
              </a:rPr>
              <a:t/>
            </a:r>
            <a:br>
              <a:rPr lang="en-US" sz="2000">
                <a:solidFill>
                  <a:srgbClr val="FF3399"/>
                </a:solidFill>
              </a:rPr>
            </a:br>
            <a:r>
              <a:rPr lang="en-US" sz="2000">
                <a:solidFill>
                  <a:schemeClr val="tx1"/>
                </a:solidFill>
              </a:rPr>
              <a:t>Cara ekspektasi</a:t>
            </a:r>
            <a:r>
              <a:rPr lang="id-ID" sz="2000">
                <a:solidFill>
                  <a:schemeClr val="tx1"/>
                </a:solidFill>
              </a:rPr>
              <a:t>:</a:t>
            </a:r>
            <a:br>
              <a:rPr lang="id-ID" sz="2000">
                <a:solidFill>
                  <a:schemeClr val="tx1"/>
                </a:solidFill>
              </a:rPr>
            </a:br>
            <a:r>
              <a:rPr lang="en-US" sz="2000">
                <a:solidFill>
                  <a:schemeClr val="tx1"/>
                </a:solidFill>
              </a:rPr>
              <a:t>  </a:t>
            </a:r>
            <a:r>
              <a:rPr lang="id-ID" sz="2000">
                <a:solidFill>
                  <a:schemeClr val="tx1"/>
                </a:solidFill>
              </a:rPr>
              <a:t>                6</a:t>
            </a:r>
            <a:r>
              <a:rPr lang="en-US" sz="2000">
                <a:solidFill>
                  <a:schemeClr val="tx1"/>
                </a:solidFill>
              </a:rPr>
              <a:t/>
            </a:r>
            <a:br>
              <a:rPr lang="en-US" sz="2000">
                <a:solidFill>
                  <a:schemeClr val="tx1"/>
                </a:solidFill>
              </a:rPr>
            </a:br>
            <a:r>
              <a:rPr lang="en-US" sz="2000">
                <a:solidFill>
                  <a:schemeClr val="tx1"/>
                </a:solidFill>
              </a:rPr>
              <a:t>         E  =  ∑  (probablitas dari </a:t>
            </a:r>
            <a:r>
              <a:rPr lang="id-ID" sz="2000">
                <a:solidFill>
                  <a:schemeClr val="tx1"/>
                </a:solidFill>
              </a:rPr>
              <a:t>sepatu</a:t>
            </a:r>
            <a:r>
              <a:rPr lang="en-US" sz="2000">
                <a:solidFill>
                  <a:schemeClr val="tx1"/>
                </a:solidFill>
              </a:rPr>
              <a:t>) x ( permintaan</a:t>
            </a:r>
            <a:r>
              <a:rPr lang="id-ID" sz="2000">
                <a:solidFill>
                  <a:schemeClr val="tx1"/>
                </a:solidFill>
              </a:rPr>
              <a:t>sepatu</a:t>
            </a:r>
            <a:r>
              <a:rPr lang="en-US" sz="2000">
                <a:solidFill>
                  <a:schemeClr val="tx1"/>
                </a:solidFill>
              </a:rPr>
              <a:t>)</a:t>
            </a:r>
            <a:r>
              <a:rPr lang="id-ID" sz="2000">
                <a:solidFill>
                  <a:schemeClr val="tx1"/>
                </a:solidFill>
              </a:rPr>
              <a:t/>
            </a:r>
            <a:br>
              <a:rPr lang="id-ID" sz="2000">
                <a:solidFill>
                  <a:schemeClr val="tx1"/>
                </a:solidFill>
              </a:rPr>
            </a:br>
            <a:r>
              <a:rPr lang="id-ID" sz="2000">
                <a:solidFill>
                  <a:schemeClr val="tx1"/>
                </a:solidFill>
              </a:rPr>
              <a:t>                 i = 0</a:t>
            </a:r>
            <a:r>
              <a:rPr lang="en-US" sz="2000">
                <a:solidFill>
                  <a:schemeClr val="tx1"/>
                </a:solidFill>
              </a:rPr>
              <a:t/>
            </a:r>
            <a:br>
              <a:rPr lang="en-US" sz="2000">
                <a:solidFill>
                  <a:schemeClr val="tx1"/>
                </a:solidFill>
              </a:rPr>
            </a:br>
            <a:r>
              <a:rPr lang="id-ID" sz="2000">
                <a:solidFill>
                  <a:schemeClr val="tx1"/>
                </a:solidFill>
              </a:rPr>
              <a:t>            </a:t>
            </a:r>
            <a:r>
              <a:rPr lang="en-US" sz="2000">
                <a:solidFill>
                  <a:schemeClr val="tx1"/>
                </a:solidFill>
              </a:rPr>
              <a:t> = (0,05)(</a:t>
            </a:r>
            <a:r>
              <a:rPr lang="id-ID" sz="2000">
                <a:solidFill>
                  <a:schemeClr val="tx1"/>
                </a:solidFill>
              </a:rPr>
              <a:t>4</a:t>
            </a:r>
            <a:r>
              <a:rPr lang="en-US" sz="2000">
                <a:solidFill>
                  <a:schemeClr val="tx1"/>
                </a:solidFill>
              </a:rPr>
              <a:t>) + (0,10)(</a:t>
            </a:r>
            <a:r>
              <a:rPr lang="id-ID" sz="2000">
                <a:solidFill>
                  <a:schemeClr val="tx1"/>
                </a:solidFill>
              </a:rPr>
              <a:t>5</a:t>
            </a:r>
            <a:r>
              <a:rPr lang="en-US" sz="2000">
                <a:solidFill>
                  <a:schemeClr val="tx1"/>
                </a:solidFill>
              </a:rPr>
              <a:t>) + </a:t>
            </a:r>
            <a:r>
              <a:rPr lang="id-ID" sz="2000">
                <a:solidFill>
                  <a:schemeClr val="tx1"/>
                </a:solidFill>
              </a:rPr>
              <a:t>-----------------------</a:t>
            </a:r>
            <a:r>
              <a:rPr lang="en-US" sz="2000">
                <a:solidFill>
                  <a:schemeClr val="tx1"/>
                </a:solidFill>
              </a:rPr>
              <a:t>+ (0,</a:t>
            </a:r>
            <a:r>
              <a:rPr lang="id-ID" sz="2000">
                <a:solidFill>
                  <a:schemeClr val="tx1"/>
                </a:solidFill>
              </a:rPr>
              <a:t>15</a:t>
            </a:r>
            <a:r>
              <a:rPr lang="en-US" sz="2000">
                <a:solidFill>
                  <a:schemeClr val="tx1"/>
                </a:solidFill>
              </a:rPr>
              <a:t>)(</a:t>
            </a:r>
            <a:r>
              <a:rPr lang="id-ID" sz="2000">
                <a:solidFill>
                  <a:schemeClr val="tx1"/>
                </a:solidFill>
              </a:rPr>
              <a:t>9</a:t>
            </a:r>
            <a:r>
              <a:rPr lang="en-US" sz="2000">
                <a:solidFill>
                  <a:schemeClr val="tx1"/>
                </a:solidFill>
              </a:rPr>
              <a:t>) </a:t>
            </a:r>
            <a:br>
              <a:rPr lang="en-US" sz="2000">
                <a:solidFill>
                  <a:schemeClr val="tx1"/>
                </a:solidFill>
              </a:rPr>
            </a:br>
            <a:r>
              <a:rPr lang="id-ID" sz="2000">
                <a:solidFill>
                  <a:schemeClr val="tx1"/>
                </a:solidFill>
              </a:rPr>
              <a:t/>
            </a:r>
            <a:br>
              <a:rPr lang="id-ID" sz="2000">
                <a:solidFill>
                  <a:schemeClr val="tx1"/>
                </a:solidFill>
              </a:rPr>
            </a:br>
            <a:r>
              <a:rPr lang="id-ID" sz="2000">
                <a:solidFill>
                  <a:schemeClr val="tx1"/>
                </a:solidFill>
              </a:rPr>
              <a:t>             </a:t>
            </a:r>
            <a:r>
              <a:rPr lang="en-US" sz="2000">
                <a:solidFill>
                  <a:schemeClr val="tx1"/>
                </a:solidFill>
              </a:rPr>
              <a:t>= </a:t>
            </a:r>
            <a:r>
              <a:rPr lang="id-ID" sz="2000">
                <a:solidFill>
                  <a:schemeClr val="tx1"/>
                </a:solidFill>
              </a:rPr>
              <a:t>7,05 psg</a:t>
            </a:r>
            <a:r>
              <a:rPr lang="en-US" sz="2000">
                <a:solidFill>
                  <a:schemeClr val="tx1"/>
                </a:solidFill>
              </a:rPr>
              <a:t> </a:t>
            </a:r>
            <a:br>
              <a:rPr lang="en-US" sz="2000">
                <a:solidFill>
                  <a:schemeClr val="tx1"/>
                </a:solidFill>
              </a:rPr>
            </a:br>
            <a:r>
              <a:rPr lang="id-ID" sz="2400">
                <a:solidFill>
                  <a:schemeClr val="folHlink"/>
                </a:solidFill>
              </a:rPr>
              <a:t/>
            </a:r>
            <a:br>
              <a:rPr lang="id-ID" sz="2400">
                <a:solidFill>
                  <a:schemeClr val="folHlink"/>
                </a:solidFill>
              </a:rPr>
            </a:br>
            <a:r>
              <a:rPr lang="en-US" sz="2000">
                <a:solidFill>
                  <a:schemeClr val="tx1"/>
                </a:solidFill>
              </a:rPr>
              <a:t>Kalau dilakukan 100 kali penarikan bilangan acak akan </a:t>
            </a:r>
            <a:r>
              <a:rPr lang="id-ID" sz="2000">
                <a:solidFill>
                  <a:schemeClr val="tx1"/>
                </a:solidFill>
              </a:rPr>
              <a:t/>
            </a:r>
            <a:br>
              <a:rPr lang="id-ID" sz="2000">
                <a:solidFill>
                  <a:schemeClr val="tx1"/>
                </a:solidFill>
              </a:rPr>
            </a:br>
            <a:r>
              <a:rPr lang="en-US" sz="2000">
                <a:solidFill>
                  <a:schemeClr val="tx1"/>
                </a:solidFill>
              </a:rPr>
              <a:t>terlihat jelas permintaan ban sesuai dengan masa lalu</a:t>
            </a:r>
            <a:r>
              <a:rPr lang="id-ID" sz="2000">
                <a:solidFill>
                  <a:schemeClr val="tx1"/>
                </a:solidFill>
              </a:rPr>
              <a:t> </a:t>
            </a:r>
            <a:r>
              <a:rPr lang="en-US" sz="2000">
                <a:solidFill>
                  <a:schemeClr val="tx1"/>
                </a:solidFill>
              </a:rPr>
              <a:t>yang disimulasikan</a:t>
            </a:r>
            <a:br>
              <a:rPr lang="en-US" sz="2000">
                <a:solidFill>
                  <a:schemeClr val="tx1"/>
                </a:solidFill>
              </a:rPr>
            </a:br>
            <a:r>
              <a:rPr lang="id-ID" sz="2000">
                <a:solidFill>
                  <a:schemeClr val="tx1"/>
                </a:solidFill>
              </a:rPr>
              <a:t/>
            </a:r>
            <a:br>
              <a:rPr lang="id-ID" sz="2000">
                <a:solidFill>
                  <a:schemeClr val="tx1"/>
                </a:solidFill>
              </a:rPr>
            </a:br>
            <a:r>
              <a:rPr lang="id-ID" sz="1800">
                <a:solidFill>
                  <a:schemeClr val="tx1"/>
                </a:solidFill>
              </a:rPr>
              <a:t/>
            </a:r>
            <a:br>
              <a:rPr lang="id-ID" sz="1800">
                <a:solidFill>
                  <a:schemeClr val="tx1"/>
                </a:solidFill>
              </a:rPr>
            </a:br>
            <a:r>
              <a:rPr lang="id-ID" sz="1800">
                <a:solidFill>
                  <a:schemeClr val="tx1"/>
                </a:solidFill>
              </a:rPr>
              <a:t/>
            </a:r>
            <a:br>
              <a:rPr lang="id-ID" sz="1800">
                <a:solidFill>
                  <a:schemeClr val="tx1"/>
                </a:solidFill>
              </a:rPr>
            </a:br>
            <a:r>
              <a:rPr lang="id-ID" sz="1800">
                <a:solidFill>
                  <a:schemeClr val="tx1"/>
                </a:solidFill>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762000"/>
            <a:ext cx="8229600" cy="685800"/>
          </a:xfrm>
        </p:spPr>
        <p:txBody>
          <a:bodyPr/>
          <a:lstStyle/>
          <a:p>
            <a:pPr algn="l"/>
            <a:r>
              <a:rPr lang="en-US" sz="3200" dirty="0" err="1" smtClean="0"/>
              <a:t>soal</a:t>
            </a:r>
            <a:r>
              <a:rPr lang="id-ID" sz="3200" dirty="0" smtClean="0"/>
              <a:t> </a:t>
            </a:r>
            <a:r>
              <a:rPr lang="id-ID" sz="3200" dirty="0"/>
              <a:t>1: Permintaan </a:t>
            </a:r>
            <a:r>
              <a:rPr lang="en-US" sz="3200" dirty="0" err="1" smtClean="0"/>
              <a:t>Kue</a:t>
            </a:r>
            <a:endParaRPr lang="id-ID" sz="3200" dirty="0"/>
          </a:p>
        </p:txBody>
      </p:sp>
      <p:sp>
        <p:nvSpPr>
          <p:cNvPr id="40963" name="Rectangle 3"/>
          <p:cNvSpPr>
            <a:spLocks noGrp="1" noChangeArrowheads="1"/>
          </p:cNvSpPr>
          <p:nvPr>
            <p:ph type="body" idx="1"/>
          </p:nvPr>
        </p:nvSpPr>
        <p:spPr/>
        <p:txBody>
          <a:bodyPr/>
          <a:lstStyle/>
          <a:p>
            <a:pPr algn="just"/>
            <a:r>
              <a:rPr lang="id-ID" dirty="0"/>
              <a:t>Setelah melakukan pengamatan selama </a:t>
            </a:r>
            <a:r>
              <a:rPr lang="en-US" dirty="0" smtClean="0"/>
              <a:t>15</a:t>
            </a:r>
            <a:r>
              <a:rPr lang="id-ID" dirty="0" smtClean="0"/>
              <a:t>0 </a:t>
            </a:r>
            <a:r>
              <a:rPr lang="id-ID" dirty="0"/>
              <a:t>hari, sebuah toko </a:t>
            </a:r>
            <a:r>
              <a:rPr lang="en-US" dirty="0" err="1" smtClean="0"/>
              <a:t>kue</a:t>
            </a:r>
            <a:r>
              <a:rPr lang="id-ID" dirty="0" smtClean="0"/>
              <a:t> </a:t>
            </a:r>
            <a:r>
              <a:rPr lang="id-ID" dirty="0"/>
              <a:t>memperkirakan permintaan </a:t>
            </a:r>
            <a:r>
              <a:rPr lang="en-US" dirty="0" err="1" smtClean="0"/>
              <a:t>kue</a:t>
            </a:r>
            <a:r>
              <a:rPr lang="id-ID" dirty="0" smtClean="0"/>
              <a:t> </a:t>
            </a:r>
            <a:r>
              <a:rPr lang="en-US" dirty="0" err="1" smtClean="0"/>
              <a:t>ulang</a:t>
            </a:r>
            <a:r>
              <a:rPr lang="en-US" dirty="0" smtClean="0"/>
              <a:t> </a:t>
            </a:r>
            <a:r>
              <a:rPr lang="en-US" dirty="0" err="1" smtClean="0"/>
              <a:t>tahun</a:t>
            </a:r>
            <a:r>
              <a:rPr lang="id-ID" dirty="0" smtClean="0"/>
              <a:t> </a:t>
            </a:r>
            <a:r>
              <a:rPr lang="id-ID" dirty="0"/>
              <a:t>per harinya seperti pada tabel </a:t>
            </a:r>
            <a:r>
              <a:rPr lang="id-ID" dirty="0" smtClean="0"/>
              <a:t>1</a:t>
            </a:r>
            <a:r>
              <a:rPr lang="id-ID" dirty="0"/>
              <a:t>. Toko tersebut hendak memperkirakan permintaan </a:t>
            </a:r>
            <a:r>
              <a:rPr lang="en-US" dirty="0" err="1" smtClean="0"/>
              <a:t>kue</a:t>
            </a:r>
            <a:r>
              <a:rPr lang="en-US" dirty="0" smtClean="0"/>
              <a:t> </a:t>
            </a:r>
            <a:r>
              <a:rPr lang="en-US" dirty="0" err="1" smtClean="0"/>
              <a:t>ulang</a:t>
            </a:r>
            <a:r>
              <a:rPr lang="en-US" dirty="0" smtClean="0"/>
              <a:t> </a:t>
            </a:r>
            <a:r>
              <a:rPr lang="en-US" dirty="0" err="1" smtClean="0"/>
              <a:t>tahun</a:t>
            </a:r>
            <a:r>
              <a:rPr lang="id-ID" dirty="0" smtClean="0"/>
              <a:t> </a:t>
            </a:r>
            <a:r>
              <a:rPr lang="id-ID" dirty="0"/>
              <a:t>untuk 10 hari kedepan.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62000"/>
            <a:ext cx="8229600" cy="655638"/>
          </a:xfrm>
        </p:spPr>
        <p:txBody>
          <a:bodyPr/>
          <a:lstStyle/>
          <a:p>
            <a:pPr algn="l"/>
            <a:r>
              <a:rPr lang="id-ID" sz="3200" dirty="0"/>
              <a:t>Tabel </a:t>
            </a:r>
            <a:r>
              <a:rPr lang="id-ID" sz="3200" dirty="0" smtClean="0"/>
              <a:t>1 </a:t>
            </a:r>
            <a:r>
              <a:rPr lang="id-ID" sz="3200" dirty="0"/>
              <a:t>Distribusi Permintaan</a:t>
            </a:r>
          </a:p>
        </p:txBody>
      </p:sp>
      <p:sp>
        <p:nvSpPr>
          <p:cNvPr id="41987" name="Rectangle 3"/>
          <p:cNvSpPr>
            <a:spLocks noGrp="1" noChangeArrowheads="1"/>
          </p:cNvSpPr>
          <p:nvPr>
            <p:ph type="body" idx="1"/>
          </p:nvPr>
        </p:nvSpPr>
        <p:spPr/>
        <p:txBody>
          <a:bodyPr/>
          <a:lstStyle/>
          <a:p>
            <a:pPr>
              <a:buFontTx/>
              <a:buNone/>
            </a:pPr>
            <a:r>
              <a:rPr lang="id-ID"/>
              <a:t> </a:t>
            </a:r>
          </a:p>
        </p:txBody>
      </p:sp>
      <p:graphicFrame>
        <p:nvGraphicFramePr>
          <p:cNvPr id="42034" name="Group 50"/>
          <p:cNvGraphicFramePr>
            <a:graphicFrameLocks noGrp="1"/>
          </p:cNvGraphicFramePr>
          <p:nvPr/>
        </p:nvGraphicFramePr>
        <p:xfrm>
          <a:off x="1258888" y="2060575"/>
          <a:ext cx="5184775" cy="3817620"/>
        </p:xfrm>
        <a:graphic>
          <a:graphicData uri="http://schemas.openxmlformats.org/drawingml/2006/table">
            <a:tbl>
              <a:tblPr/>
              <a:tblGrid>
                <a:gridCol w="2181225"/>
                <a:gridCol w="3003550"/>
              </a:tblGrid>
              <a:tr h="64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Arial" charset="0"/>
                          <a:ea typeface="SimSun" pitchFamily="2" charset="-122"/>
                          <a:cs typeface="Arial" charset="0"/>
                        </a:rPr>
                        <a:t>Permintaan</a:t>
                      </a:r>
                      <a:endParaRPr kumimoji="0" lang="en-US"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Frekuensi (hari)</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7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0</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1</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2</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8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15</a:t>
                      </a:r>
                      <a:endParaRPr kumimoji="0" lang="en-US" sz="28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25</a:t>
                      </a:r>
                      <a:endParaRPr kumimoji="0" lang="en-US" sz="28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20</a:t>
                      </a:r>
                      <a:endParaRPr kumimoji="0" lang="en-US" sz="28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25</a:t>
                      </a:r>
                      <a:endParaRPr kumimoji="0" lang="en-US" sz="28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35</a:t>
                      </a:r>
                      <a:endParaRPr kumimoji="0" lang="en-US" sz="28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30</a:t>
                      </a:r>
                      <a:endParaRPr kumimoji="0" lang="en-US"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SimSun" pitchFamily="2" charset="-122"/>
                          <a:cs typeface="Arial" charset="0"/>
                        </a:rPr>
                        <a:t>Total</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ea typeface="SimSun" pitchFamily="2" charset="-122"/>
                          <a:cs typeface="Arial" charset="0"/>
                        </a:rPr>
                        <a:t>150</a:t>
                      </a:r>
                      <a:endParaRPr kumimoji="0" lang="en-US" sz="2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2027" name="Rectangle 43"/>
          <p:cNvSpPr>
            <a:spLocks noChangeArrowheads="1"/>
          </p:cNvSpPr>
          <p:nvPr/>
        </p:nvSpPr>
        <p:spPr bwMode="auto">
          <a:xfrm>
            <a:off x="0" y="4525963"/>
            <a:ext cx="9144000" cy="0"/>
          </a:xfrm>
          <a:prstGeom prst="rect">
            <a:avLst/>
          </a:prstGeom>
          <a:noFill/>
          <a:ln w="9525">
            <a:noFill/>
            <a:miter lim="800000"/>
            <a:headEnd/>
            <a:tailEnd/>
          </a:ln>
          <a:effectLst/>
        </p:spPr>
        <p:txBody>
          <a:bodyPr wrap="none" anchor="ctr">
            <a:spAutoFit/>
          </a:bodyPr>
          <a:lstStyle/>
          <a:p>
            <a:endParaRPr lang="id-ID" sz="2400">
              <a:latin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609600"/>
            <a:ext cx="8229600" cy="808038"/>
          </a:xfrm>
        </p:spPr>
        <p:txBody>
          <a:bodyPr/>
          <a:lstStyle/>
          <a:p>
            <a:pPr algn="l"/>
            <a:r>
              <a:rPr lang="id-ID" sz="3200" dirty="0" smtClean="0"/>
              <a:t>Pertanyaan</a:t>
            </a:r>
            <a:r>
              <a:rPr lang="en-US" sz="3200" dirty="0" smtClean="0"/>
              <a:t> </a:t>
            </a:r>
            <a:r>
              <a:rPr lang="en-US" sz="3200" dirty="0" err="1" smtClean="0"/>
              <a:t>soal</a:t>
            </a:r>
            <a:r>
              <a:rPr lang="en-US" sz="3200" dirty="0" smtClean="0"/>
              <a:t> 1</a:t>
            </a:r>
            <a:br>
              <a:rPr lang="en-US" sz="3200" dirty="0" smtClean="0"/>
            </a:br>
            <a:r>
              <a:rPr lang="id-ID" sz="3200" dirty="0" smtClean="0"/>
              <a:t>:</a:t>
            </a:r>
            <a:endParaRPr lang="id-ID" sz="3200" dirty="0"/>
          </a:p>
        </p:txBody>
      </p:sp>
      <p:sp>
        <p:nvSpPr>
          <p:cNvPr id="69635" name="Rectangle 3"/>
          <p:cNvSpPr>
            <a:spLocks noGrp="1" noChangeArrowheads="1"/>
          </p:cNvSpPr>
          <p:nvPr>
            <p:ph type="body" idx="1"/>
          </p:nvPr>
        </p:nvSpPr>
        <p:spPr/>
        <p:txBody>
          <a:bodyPr/>
          <a:lstStyle/>
          <a:p>
            <a:pPr marL="609600" indent="-609600">
              <a:buFontTx/>
              <a:buAutoNum type="arabicPeriod"/>
            </a:pPr>
            <a:r>
              <a:rPr lang="id-ID" sz="2800" dirty="0"/>
              <a:t>Berdasarkan hasil simulasi untuk </a:t>
            </a:r>
            <a:r>
              <a:rPr lang="en-US" sz="2800" dirty="0" smtClean="0"/>
              <a:t>10</a:t>
            </a:r>
            <a:r>
              <a:rPr lang="id-ID" sz="2800" dirty="0" smtClean="0"/>
              <a:t> </a:t>
            </a:r>
            <a:r>
              <a:rPr lang="en-US" sz="2800" dirty="0" err="1" smtClean="0"/>
              <a:t>hari</a:t>
            </a:r>
            <a:r>
              <a:rPr lang="id-ID" sz="2800" dirty="0" smtClean="0"/>
              <a:t> </a:t>
            </a:r>
            <a:r>
              <a:rPr lang="id-ID" sz="2800" dirty="0"/>
              <a:t>ke depan, </a:t>
            </a:r>
            <a:r>
              <a:rPr lang="en-US" sz="2800" dirty="0" err="1" smtClean="0"/>
              <a:t>berapakah</a:t>
            </a:r>
            <a:r>
              <a:rPr lang="en-US" sz="2800" dirty="0" smtClean="0"/>
              <a:t> </a:t>
            </a:r>
            <a:r>
              <a:rPr lang="en-US" sz="2800" dirty="0" err="1" smtClean="0"/>
              <a:t>jumlah</a:t>
            </a:r>
            <a:r>
              <a:rPr lang="en-US" sz="2800" dirty="0" smtClean="0"/>
              <a:t> </a:t>
            </a:r>
            <a:r>
              <a:rPr lang="en-US" sz="2800" dirty="0" err="1" smtClean="0"/>
              <a:t>penjualan</a:t>
            </a:r>
            <a:r>
              <a:rPr lang="en-US" sz="2800" dirty="0" smtClean="0"/>
              <a:t> </a:t>
            </a:r>
            <a:r>
              <a:rPr lang="en-US" sz="2800" dirty="0" err="1" smtClean="0"/>
              <a:t>maksimum</a:t>
            </a:r>
            <a:r>
              <a:rPr lang="en-US" sz="2800" dirty="0" smtClean="0"/>
              <a:t> </a:t>
            </a:r>
            <a:r>
              <a:rPr lang="en-US" sz="2800" dirty="0" err="1" smtClean="0"/>
              <a:t>kue</a:t>
            </a:r>
            <a:r>
              <a:rPr lang="en-US" sz="2800" dirty="0" smtClean="0"/>
              <a:t> </a:t>
            </a:r>
            <a:r>
              <a:rPr lang="en-US" sz="2800" dirty="0" err="1" smtClean="0"/>
              <a:t>ulang</a:t>
            </a:r>
            <a:r>
              <a:rPr lang="en-US" sz="2800" dirty="0" smtClean="0"/>
              <a:t> </a:t>
            </a:r>
            <a:r>
              <a:rPr lang="en-US" sz="2800" dirty="0" err="1" smtClean="0"/>
              <a:t>tahun</a:t>
            </a:r>
            <a:r>
              <a:rPr lang="en-US" sz="2800" dirty="0" smtClean="0"/>
              <a:t>?</a:t>
            </a:r>
            <a:endParaRPr lang="id-ID" sz="2800" dirty="0"/>
          </a:p>
          <a:p>
            <a:pPr marL="609600" indent="-609600">
              <a:buFontTx/>
              <a:buAutoNum type="arabicPeriod"/>
            </a:pPr>
            <a:r>
              <a:rPr lang="id-ID" sz="2800" dirty="0"/>
              <a:t>Rata-rata penjualan per </a:t>
            </a:r>
            <a:r>
              <a:rPr lang="en-US" sz="2800" dirty="0" err="1" smtClean="0"/>
              <a:t>hari</a:t>
            </a:r>
            <a:r>
              <a:rPr lang="id-ID" sz="2800" dirty="0" smtClean="0"/>
              <a:t> </a:t>
            </a:r>
            <a:r>
              <a:rPr lang="id-ID" sz="2800" dirty="0"/>
              <a:t>dari hasil simulasi</a:t>
            </a:r>
          </a:p>
          <a:p>
            <a:pPr marL="609600" indent="-609600">
              <a:buFontTx/>
              <a:buAutoNum type="arabicPeriod"/>
            </a:pPr>
            <a:r>
              <a:rPr lang="id-ID" sz="2800" dirty="0"/>
              <a:t>Nilai ekspektasi (E) penjualan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762000"/>
            <a:ext cx="8229600" cy="655638"/>
          </a:xfrm>
        </p:spPr>
        <p:txBody>
          <a:bodyPr/>
          <a:lstStyle/>
          <a:p>
            <a:pPr algn="l"/>
            <a:r>
              <a:rPr lang="id-ID" sz="3200" smtClean="0"/>
              <a:t>Soal : </a:t>
            </a:r>
            <a:r>
              <a:rPr lang="id-ID" sz="3200" dirty="0"/>
              <a:t>no </a:t>
            </a:r>
            <a:r>
              <a:rPr lang="en-US" sz="3200" dirty="0" smtClean="0"/>
              <a:t>2</a:t>
            </a:r>
            <a:endParaRPr lang="id-ID" sz="3200" dirty="0"/>
          </a:p>
        </p:txBody>
      </p:sp>
      <p:sp>
        <p:nvSpPr>
          <p:cNvPr id="65539" name="Rectangle 3"/>
          <p:cNvSpPr>
            <a:spLocks noGrp="1" noChangeArrowheads="1"/>
          </p:cNvSpPr>
          <p:nvPr>
            <p:ph type="body" sz="half" idx="1"/>
          </p:nvPr>
        </p:nvSpPr>
        <p:spPr>
          <a:xfrm>
            <a:off x="457200" y="1600200"/>
            <a:ext cx="7715250" cy="4525963"/>
          </a:xfrm>
        </p:spPr>
        <p:txBody>
          <a:bodyPr/>
          <a:lstStyle/>
          <a:p>
            <a:pPr algn="just"/>
            <a:r>
              <a:rPr lang="id-ID" sz="2800"/>
              <a:t>Berdasarkan data yang lalu dengan  pengamatan selama 50 minggu didapat data penjualan dispenser , sebagai berikut : </a:t>
            </a:r>
          </a:p>
        </p:txBody>
      </p:sp>
      <p:graphicFrame>
        <p:nvGraphicFramePr>
          <p:cNvPr id="65570" name="Group 34"/>
          <p:cNvGraphicFramePr>
            <a:graphicFrameLocks noGrp="1"/>
          </p:cNvGraphicFramePr>
          <p:nvPr>
            <p:ph sz="half" idx="2"/>
          </p:nvPr>
        </p:nvGraphicFramePr>
        <p:xfrm>
          <a:off x="1763713" y="3009900"/>
          <a:ext cx="5903912" cy="3108960"/>
        </p:xfrm>
        <a:graphic>
          <a:graphicData uri="http://schemas.openxmlformats.org/drawingml/2006/table">
            <a:tbl>
              <a:tblPr/>
              <a:tblGrid>
                <a:gridCol w="2952750"/>
                <a:gridCol w="2951162"/>
              </a:tblGrid>
              <a:tr h="180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Penjualan /minggu</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Jumlah Minggu</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652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4</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id-ID" sz="24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10</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6</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5</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9</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12</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8</a:t>
                      </a:r>
                      <a:endParaRPr kumimoji="0" lang="en-US" sz="2400" b="0" i="0" u="none" strike="noStrike" cap="none" normalizeH="0" baseline="0" smtClean="0">
                        <a:ln>
                          <a:noFill/>
                        </a:ln>
                        <a:solidFill>
                          <a:schemeClr val="tx1"/>
                        </a:solidFill>
                        <a:effectLst/>
                        <a:latin typeface="Arial"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cs typeface="Arial" charset="0"/>
                        </a:rPr>
                        <a:t>7</a:t>
                      </a:r>
                      <a:endParaRPr kumimoji="0" lang="id-ID" sz="2400" b="0" i="0" u="none" strike="noStrike" cap="none" normalizeH="0" baseline="0" smtClean="0">
                        <a:ln>
                          <a:noFill/>
                        </a:ln>
                        <a:solidFill>
                          <a:schemeClr val="tx1"/>
                        </a:solidFill>
                        <a:effectLst/>
                        <a:latin typeface="Arial" charset="0"/>
                        <a:ea typeface="SimSun" pitchFamily="2" charset="-122"/>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smtClean="0">
                          <a:ln>
                            <a:noFill/>
                          </a:ln>
                          <a:solidFill>
                            <a:schemeClr val="tx1"/>
                          </a:solidFill>
                          <a:effectLst/>
                          <a:latin typeface="Arial" charset="0"/>
                          <a:ea typeface="SimSun" pitchFamily="2" charset="-122"/>
                          <a:cs typeface="Arial" charset="0"/>
                        </a:rPr>
                        <a:t>3</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609600"/>
            <a:ext cx="8229600" cy="808038"/>
          </a:xfrm>
        </p:spPr>
        <p:txBody>
          <a:bodyPr/>
          <a:lstStyle/>
          <a:p>
            <a:pPr algn="l"/>
            <a:r>
              <a:rPr lang="id-ID" sz="3200" dirty="0" smtClean="0"/>
              <a:t>Pertanyaan</a:t>
            </a:r>
            <a:r>
              <a:rPr lang="en-US" sz="3200" dirty="0" smtClean="0"/>
              <a:t> </a:t>
            </a:r>
            <a:r>
              <a:rPr lang="en-US" sz="3200" dirty="0" err="1" smtClean="0"/>
              <a:t>soal</a:t>
            </a:r>
            <a:r>
              <a:rPr lang="en-US" sz="3200" smtClean="0"/>
              <a:t> 2</a:t>
            </a:r>
            <a:r>
              <a:rPr lang="id-ID" sz="3200" smtClean="0"/>
              <a:t> </a:t>
            </a:r>
            <a:r>
              <a:rPr lang="id-ID" sz="3200" dirty="0"/>
              <a:t>:</a:t>
            </a:r>
          </a:p>
        </p:txBody>
      </p:sp>
      <p:sp>
        <p:nvSpPr>
          <p:cNvPr id="69635" name="Rectangle 3"/>
          <p:cNvSpPr>
            <a:spLocks noGrp="1" noChangeArrowheads="1"/>
          </p:cNvSpPr>
          <p:nvPr>
            <p:ph type="body" idx="1"/>
          </p:nvPr>
        </p:nvSpPr>
        <p:spPr/>
        <p:txBody>
          <a:bodyPr/>
          <a:lstStyle/>
          <a:p>
            <a:pPr marL="609600" indent="-609600">
              <a:buFontTx/>
              <a:buAutoNum type="arabicPeriod"/>
            </a:pPr>
            <a:r>
              <a:rPr lang="id-ID" sz="2800" dirty="0"/>
              <a:t>Berdasarkan hasil simulasi untuk 20 minggu ke depan, periode ke berapa saja yang terjual 8 dispenser </a:t>
            </a:r>
          </a:p>
          <a:p>
            <a:pPr marL="609600" indent="-609600">
              <a:buFontTx/>
              <a:buAutoNum type="arabicPeriod"/>
            </a:pPr>
            <a:r>
              <a:rPr lang="id-ID" sz="2800" dirty="0"/>
              <a:t>Rata-rata penjualan per minggu dari hasil simulasi</a:t>
            </a:r>
          </a:p>
          <a:p>
            <a:pPr marL="609600" indent="-609600">
              <a:buFontTx/>
              <a:buAutoNum type="arabicPeriod"/>
            </a:pPr>
            <a:r>
              <a:rPr lang="id-ID" sz="2800" dirty="0"/>
              <a:t>Nilai ekspektasi (E) penjualan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685800"/>
            <a:ext cx="8229600" cy="731838"/>
          </a:xfrm>
        </p:spPr>
        <p:txBody>
          <a:bodyPr/>
          <a:lstStyle/>
          <a:p>
            <a:pPr algn="l"/>
            <a:r>
              <a:rPr lang="id-ID" sz="3200" dirty="0"/>
              <a:t>Pengantar</a:t>
            </a:r>
          </a:p>
        </p:txBody>
      </p:sp>
      <p:sp>
        <p:nvSpPr>
          <p:cNvPr id="5123" name="Rectangle 3"/>
          <p:cNvSpPr>
            <a:spLocks noGrp="1" noChangeArrowheads="1"/>
          </p:cNvSpPr>
          <p:nvPr>
            <p:ph type="body" idx="1"/>
          </p:nvPr>
        </p:nvSpPr>
        <p:spPr/>
        <p:txBody>
          <a:bodyPr/>
          <a:lstStyle/>
          <a:p>
            <a:pPr algn="just">
              <a:lnSpc>
                <a:spcPct val="90000"/>
              </a:lnSpc>
            </a:pPr>
            <a:r>
              <a:rPr lang="en-US" sz="2800"/>
              <a:t>Simulasi </a:t>
            </a:r>
            <a:r>
              <a:rPr lang="en-US" sz="2800" i="1"/>
              <a:t>Monte Carlo</a:t>
            </a:r>
            <a:r>
              <a:rPr lang="en-US" sz="2800"/>
              <a:t> adalah tipe simulasi probabilistik untuk mencari penyelesaiaan masalah  dengan sampling dari proses random</a:t>
            </a:r>
            <a:endParaRPr lang="id-ID" sz="2800"/>
          </a:p>
          <a:p>
            <a:pPr algn="just">
              <a:lnSpc>
                <a:spcPct val="90000"/>
              </a:lnSpc>
              <a:buFontTx/>
              <a:buNone/>
            </a:pPr>
            <a:endParaRPr lang="id-ID" sz="2800"/>
          </a:p>
          <a:p>
            <a:pPr algn="just">
              <a:lnSpc>
                <a:spcPct val="90000"/>
              </a:lnSpc>
            </a:pPr>
            <a:r>
              <a:rPr lang="en-US" sz="2800"/>
              <a:t>Dasar simulasi </a:t>
            </a:r>
            <a:r>
              <a:rPr lang="en-US" sz="2800" i="1"/>
              <a:t>Monte Carlo</a:t>
            </a:r>
            <a:r>
              <a:rPr lang="en-US" sz="2800"/>
              <a:t> adalah mengadakan percobaan </a:t>
            </a:r>
            <a:r>
              <a:rPr lang="en-US" sz="2800" i="1"/>
              <a:t>(eksperimen)</a:t>
            </a:r>
            <a:r>
              <a:rPr lang="en-US" sz="2800"/>
              <a:t> pada elemen-elemen probabilistik  melalui sampling acak. Sehingga simulasi </a:t>
            </a:r>
            <a:r>
              <a:rPr lang="en-US" sz="2800" i="1"/>
              <a:t>Monte Carlo</a:t>
            </a:r>
            <a:r>
              <a:rPr lang="en-US" sz="2800"/>
              <a:t> mengizinkan  manajer untuk menentukan beberapa kebijakan yang menyangkut kondisi perusahaan.</a:t>
            </a:r>
            <a:endParaRPr lang="id-ID" sz="2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85800"/>
            <a:ext cx="8229600" cy="731838"/>
          </a:xfrm>
        </p:spPr>
        <p:txBody>
          <a:bodyPr/>
          <a:lstStyle/>
          <a:p>
            <a:pPr algn="l"/>
            <a:r>
              <a:rPr lang="id-ID" sz="3200" dirty="0">
                <a:ea typeface="BatangChe" pitchFamily="49" charset="-127"/>
              </a:rPr>
              <a:t>Lima langkah simulasi Monte Carlo</a:t>
            </a:r>
          </a:p>
        </p:txBody>
      </p:sp>
      <p:sp>
        <p:nvSpPr>
          <p:cNvPr id="6147" name="Rectangle 3"/>
          <p:cNvSpPr>
            <a:spLocks noGrp="1" noChangeArrowheads="1"/>
          </p:cNvSpPr>
          <p:nvPr>
            <p:ph type="body" idx="1"/>
          </p:nvPr>
        </p:nvSpPr>
        <p:spPr/>
        <p:txBody>
          <a:bodyPr/>
          <a:lstStyle/>
          <a:p>
            <a:pPr marL="363538" indent="-363538" algn="just">
              <a:lnSpc>
                <a:spcPct val="90000"/>
              </a:lnSpc>
              <a:buFontTx/>
              <a:buNone/>
            </a:pPr>
            <a:r>
              <a:rPr lang="id-ID" sz="2800"/>
              <a:t>Langkah 1 :</a:t>
            </a:r>
          </a:p>
          <a:p>
            <a:pPr marL="363538" indent="-363538" algn="just">
              <a:lnSpc>
                <a:spcPct val="90000"/>
              </a:lnSpc>
              <a:buFontTx/>
              <a:buNone/>
            </a:pPr>
            <a:r>
              <a:rPr lang="id-ID" sz="2800" i="1">
                <a:solidFill>
                  <a:schemeClr val="folHlink"/>
                </a:solidFill>
              </a:rPr>
              <a:t>    </a:t>
            </a:r>
            <a:r>
              <a:rPr lang="da-DK" sz="2800" i="1"/>
              <a:t>M</a:t>
            </a:r>
            <a:r>
              <a:rPr lang="da-DK" sz="2800" i="1">
                <a:latin typeface="Arial Unicode MS" pitchFamily="34" charset="-128"/>
                <a:ea typeface="Arial Unicode MS" pitchFamily="34" charset="-128"/>
                <a:cs typeface="Arial Unicode MS" pitchFamily="34" charset="-128"/>
              </a:rPr>
              <a:t>e</a:t>
            </a:r>
            <a:r>
              <a:rPr lang="da-DK" sz="2800" i="1"/>
              <a:t>netapkan distribusi probabilitas untuk</a:t>
            </a:r>
            <a:endParaRPr lang="id-ID" sz="2800" i="1"/>
          </a:p>
          <a:p>
            <a:pPr marL="363538" indent="-363538" algn="just">
              <a:lnSpc>
                <a:spcPct val="90000"/>
              </a:lnSpc>
              <a:buFontTx/>
              <a:buNone/>
            </a:pPr>
            <a:r>
              <a:rPr lang="id-ID" sz="2800" i="1"/>
              <a:t>    </a:t>
            </a:r>
            <a:r>
              <a:rPr lang="da-DK" sz="2800" i="1"/>
              <a:t>variabel-variabel utama.</a:t>
            </a:r>
            <a:endParaRPr lang="id-ID" sz="2800" i="1"/>
          </a:p>
          <a:p>
            <a:pPr marL="363538" indent="-363538" algn="just">
              <a:lnSpc>
                <a:spcPct val="90000"/>
              </a:lnSpc>
              <a:buFontTx/>
              <a:buNone/>
            </a:pPr>
            <a:endParaRPr lang="da-DK" sz="2800" i="1"/>
          </a:p>
          <a:p>
            <a:pPr marL="363538" indent="-363538" algn="just">
              <a:lnSpc>
                <a:spcPct val="90000"/>
              </a:lnSpc>
            </a:pPr>
            <a:r>
              <a:rPr lang="da-DK" sz="2800"/>
              <a:t>Ide</a:t>
            </a:r>
            <a:r>
              <a:rPr lang="id-ID" sz="2800"/>
              <a:t> </a:t>
            </a:r>
            <a:r>
              <a:rPr lang="da-DK" sz="2800"/>
              <a:t>dasar simulasi Monte Carlo adalah</a:t>
            </a:r>
            <a:r>
              <a:rPr lang="id-ID" sz="2800"/>
              <a:t> </a:t>
            </a:r>
            <a:r>
              <a:rPr lang="da-DK" sz="2800"/>
              <a:t>membangkitkan nilai-nilai untuk variabel-</a:t>
            </a:r>
            <a:r>
              <a:rPr lang="id-ID" sz="2800"/>
              <a:t> </a:t>
            </a:r>
            <a:r>
              <a:rPr lang="da-DK" sz="2800"/>
              <a:t>variabel penyusun yang sedang dianalisa. Banyak sekali variabel pada kondisi sistem nyata yang bersifat probabilistik secara alami, misalkan permintaan </a:t>
            </a:r>
            <a:r>
              <a:rPr lang="id-ID" sz="2800"/>
              <a:t>, </a:t>
            </a:r>
            <a:r>
              <a:rPr lang="da-DK" sz="2800"/>
              <a:t>persediaan harian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838200"/>
            <a:ext cx="8229600" cy="579438"/>
          </a:xfrm>
        </p:spPr>
        <p:txBody>
          <a:bodyPr/>
          <a:lstStyle/>
          <a:p>
            <a:pPr algn="l"/>
            <a:r>
              <a:rPr lang="id-ID" sz="3200" dirty="0"/>
              <a:t>Langkah 1 (lanjut)</a:t>
            </a:r>
          </a:p>
        </p:txBody>
      </p:sp>
      <p:sp>
        <p:nvSpPr>
          <p:cNvPr id="13315" name="Rectangle 3"/>
          <p:cNvSpPr>
            <a:spLocks noGrp="1" noChangeArrowheads="1"/>
          </p:cNvSpPr>
          <p:nvPr>
            <p:ph type="body" idx="1"/>
          </p:nvPr>
        </p:nvSpPr>
        <p:spPr/>
        <p:txBody>
          <a:bodyPr/>
          <a:lstStyle/>
          <a:p>
            <a:pPr algn="just"/>
            <a:r>
              <a:rPr lang="da-DK" sz="2800"/>
              <a:t>Satu cara yang sering digunakan dalam menetapkan distribusi probabilistik  dari variabel yang ada adalah dengan menganalisa data-data historis. Probabilitas atau frekuensi </a:t>
            </a:r>
            <a:r>
              <a:rPr lang="da-DK" sz="2800" i="1"/>
              <a:t>relative</a:t>
            </a:r>
            <a:r>
              <a:rPr lang="da-DK" sz="2800"/>
              <a:t> untuk setiap hasil yang mungkin dari sebuah variabel di dapat dengan membagi frekuensi observasi dengan total jumlah observasi. </a:t>
            </a:r>
            <a:endParaRPr lang="id-ID" sz="2800"/>
          </a:p>
          <a:p>
            <a:endParaRPr lang="id-ID" sz="28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l"/>
            <a:r>
              <a:rPr lang="id-ID" sz="3200"/>
              <a:t>Langkah 2 :</a:t>
            </a:r>
          </a:p>
        </p:txBody>
      </p:sp>
      <p:sp>
        <p:nvSpPr>
          <p:cNvPr id="7171" name="Rectangle 3"/>
          <p:cNvSpPr>
            <a:spLocks noGrp="1" noChangeArrowheads="1"/>
          </p:cNvSpPr>
          <p:nvPr>
            <p:ph type="body" idx="1"/>
          </p:nvPr>
        </p:nvSpPr>
        <p:spPr/>
        <p:txBody>
          <a:bodyPr/>
          <a:lstStyle/>
          <a:p>
            <a:pPr marL="609600" indent="-609600" algn="just">
              <a:lnSpc>
                <a:spcPct val="80000"/>
              </a:lnSpc>
              <a:buFontTx/>
              <a:buNone/>
            </a:pPr>
            <a:r>
              <a:rPr lang="id-ID" sz="1800"/>
              <a:t>      </a:t>
            </a:r>
            <a:r>
              <a:rPr lang="en-US" sz="2800" i="1"/>
              <a:t>Menetapkan distribusi kumulatif untuk setiap</a:t>
            </a:r>
            <a:endParaRPr lang="id-ID" sz="2800" i="1"/>
          </a:p>
          <a:p>
            <a:pPr marL="609600" indent="-609600" algn="just">
              <a:lnSpc>
                <a:spcPct val="80000"/>
              </a:lnSpc>
              <a:buFontTx/>
              <a:buNone/>
            </a:pPr>
            <a:r>
              <a:rPr lang="id-ID" sz="2800" i="1"/>
              <a:t>    </a:t>
            </a:r>
            <a:r>
              <a:rPr lang="en-US" sz="2800" i="1"/>
              <a:t>variabel</a:t>
            </a:r>
            <a:endParaRPr lang="id-ID" sz="2800" i="1"/>
          </a:p>
          <a:p>
            <a:pPr marL="609600" indent="-609600" algn="just">
              <a:lnSpc>
                <a:spcPct val="80000"/>
              </a:lnSpc>
              <a:buFontTx/>
              <a:buNone/>
            </a:pPr>
            <a:endParaRPr lang="en-US" sz="2800" i="1"/>
          </a:p>
          <a:p>
            <a:pPr marL="609600" indent="-609600" algn="just">
              <a:lnSpc>
                <a:spcPct val="80000"/>
              </a:lnSpc>
            </a:pPr>
            <a:r>
              <a:rPr lang="en-US" sz="2800"/>
              <a:t>Setelah menentukan distribusi probabilitas, langkah selanjutnya mengubah distribusi probabilitas tersebut menjadi distribusi </a:t>
            </a:r>
            <a:r>
              <a:rPr lang="en-US" sz="2800" i="1"/>
              <a:t>cumulatife</a:t>
            </a:r>
            <a:r>
              <a:rPr lang="en-US" sz="2800"/>
              <a:t> dengan cara mengakumulasikan hasil dari distribusi probabilitas yang menghasilkan akumulasi dari masing-masing kelas sebagai total akumulasi dari kelas sebelumnya. </a:t>
            </a:r>
            <a:endParaRPr lang="id-ID"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533400"/>
            <a:ext cx="8229600" cy="884238"/>
          </a:xfrm>
        </p:spPr>
        <p:txBody>
          <a:bodyPr/>
          <a:lstStyle/>
          <a:p>
            <a:pPr algn="l"/>
            <a:r>
              <a:rPr lang="id-ID" sz="3200" dirty="0"/>
              <a:t>Langkah 3 :</a:t>
            </a:r>
          </a:p>
        </p:txBody>
      </p:sp>
      <p:sp>
        <p:nvSpPr>
          <p:cNvPr id="14339" name="Rectangle 3"/>
          <p:cNvSpPr>
            <a:spLocks noGrp="1" noChangeArrowheads="1"/>
          </p:cNvSpPr>
          <p:nvPr>
            <p:ph type="body" idx="1"/>
          </p:nvPr>
        </p:nvSpPr>
        <p:spPr/>
        <p:txBody>
          <a:bodyPr/>
          <a:lstStyle/>
          <a:p>
            <a:pPr>
              <a:buFontTx/>
              <a:buNone/>
            </a:pPr>
            <a:r>
              <a:rPr lang="id-ID"/>
              <a:t>   </a:t>
            </a:r>
            <a:r>
              <a:rPr lang="da-DK" i="1"/>
              <a:t>Menentukan interval dari bilangan-bilangan acak untuk setiap variabel</a:t>
            </a:r>
            <a:r>
              <a:rPr lang="da-DK"/>
              <a:t>.</a:t>
            </a:r>
            <a:endParaRPr lang="id-ID"/>
          </a:p>
          <a:p>
            <a:pPr algn="just"/>
            <a:r>
              <a:rPr lang="da-DK" sz="2800"/>
              <a:t>Setelah </a:t>
            </a:r>
            <a:r>
              <a:rPr lang="id-ID" sz="2800"/>
              <a:t>ditentukan </a:t>
            </a:r>
            <a:r>
              <a:rPr lang="da-DK" sz="2800"/>
              <a:t> distribusi probabilitas kumulatif untuk setiap variabel yang terlibat dalam simulasi, selanjutnya kita mene</a:t>
            </a:r>
            <a:r>
              <a:rPr lang="id-ID" sz="2800"/>
              <a:t>n</a:t>
            </a:r>
            <a:r>
              <a:rPr lang="da-DK" sz="2800"/>
              <a:t>tukan bilangan</a:t>
            </a:r>
            <a:r>
              <a:rPr lang="id-ID" sz="2800"/>
              <a:t> </a:t>
            </a:r>
            <a:r>
              <a:rPr lang="da-DK" sz="2800"/>
              <a:t>-</a:t>
            </a:r>
            <a:r>
              <a:rPr lang="id-ID" sz="2800"/>
              <a:t> </a:t>
            </a:r>
            <a:r>
              <a:rPr lang="da-DK" sz="2800"/>
              <a:t>bilangan tertentu untuk mempresentasikan setiap nilai atau hasil yang mungkin didapatkan. Ini sebagai acuan bilangan acak.</a:t>
            </a:r>
            <a:endParaRPr lang="id-ID" sz="2800"/>
          </a:p>
          <a:p>
            <a:endParaRPr lang="da-DK" sz="2800"/>
          </a:p>
          <a:p>
            <a:endParaRPr lang="id-ID"/>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609600"/>
            <a:ext cx="8229600" cy="808038"/>
          </a:xfrm>
        </p:spPr>
        <p:txBody>
          <a:bodyPr/>
          <a:lstStyle/>
          <a:p>
            <a:pPr algn="l"/>
            <a:r>
              <a:rPr lang="id-ID" sz="3200" dirty="0"/>
              <a:t>Langkah 4</a:t>
            </a:r>
          </a:p>
        </p:txBody>
      </p:sp>
      <p:sp>
        <p:nvSpPr>
          <p:cNvPr id="8195" name="Rectangle 3"/>
          <p:cNvSpPr>
            <a:spLocks noGrp="1" noChangeArrowheads="1"/>
          </p:cNvSpPr>
          <p:nvPr>
            <p:ph type="body" idx="1"/>
          </p:nvPr>
        </p:nvSpPr>
        <p:spPr/>
        <p:txBody>
          <a:bodyPr/>
          <a:lstStyle/>
          <a:p>
            <a:pPr marL="609600" indent="-609600" algn="just">
              <a:buFontTx/>
              <a:buNone/>
            </a:pPr>
            <a:r>
              <a:rPr lang="id-ID"/>
              <a:t>     </a:t>
            </a:r>
            <a:r>
              <a:rPr lang="en-US" i="1">
                <a:solidFill>
                  <a:schemeClr val="folHlink"/>
                </a:solidFill>
              </a:rPr>
              <a:t>Pembangkitan Bilangan Random </a:t>
            </a:r>
            <a:endParaRPr lang="id-ID" i="1">
              <a:solidFill>
                <a:schemeClr val="folHlink"/>
              </a:solidFill>
            </a:endParaRPr>
          </a:p>
          <a:p>
            <a:pPr marL="609600" indent="-609600" algn="just">
              <a:buFontTx/>
              <a:buNone/>
            </a:pPr>
            <a:endParaRPr lang="en-US" i="1">
              <a:solidFill>
                <a:schemeClr val="folHlink"/>
              </a:solidFill>
            </a:endParaRPr>
          </a:p>
          <a:p>
            <a:pPr marL="609600" indent="-609600" algn="just"/>
            <a:r>
              <a:rPr lang="en-US" sz="2800"/>
              <a:t>Bilangan acak di bangkitkan untuk masalah-masalah simulasi dengan berbagai cara. Jika masalah tersebut sangat kompleks dan proses yang diamati melibatkan ribuan percobaan simulasi, maka suatu program komputer  dapat digunakan untuk membangkitkan bilangan acak yang dibutuhkan.</a:t>
            </a:r>
          </a:p>
          <a:p>
            <a:pPr marL="609600" indent="-609600"/>
            <a:endParaRPr lang="id-ID"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838200"/>
            <a:ext cx="8229600" cy="579438"/>
          </a:xfrm>
        </p:spPr>
        <p:txBody>
          <a:bodyPr/>
          <a:lstStyle/>
          <a:p>
            <a:pPr algn="l"/>
            <a:r>
              <a:rPr lang="id-ID" sz="3200" dirty="0"/>
              <a:t>Langkah 4 (lanjut)</a:t>
            </a:r>
          </a:p>
        </p:txBody>
      </p:sp>
      <p:sp>
        <p:nvSpPr>
          <p:cNvPr id="9219" name="Rectangle 3"/>
          <p:cNvSpPr>
            <a:spLocks noGrp="1" noChangeArrowheads="1"/>
          </p:cNvSpPr>
          <p:nvPr>
            <p:ph type="body" idx="1"/>
          </p:nvPr>
        </p:nvSpPr>
        <p:spPr/>
        <p:txBody>
          <a:bodyPr/>
          <a:lstStyle/>
          <a:p>
            <a:pPr marL="609600" indent="-609600" algn="just"/>
            <a:r>
              <a:rPr lang="en-US"/>
              <a:t>Jika simulasi dilakukan secara manual, pemilihan bilangan acak dapat dilakukan dengan memilih angka-angka dari tabel bilangan acak. Dimana setiap digit atau angka dalam tabel memiliki kesempatan yang sama untuk muncul.</a:t>
            </a:r>
            <a:endParaRPr lang="id-ID"/>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1176</Words>
  <Application>Microsoft Office PowerPoint</Application>
  <PresentationFormat>On-screen Show (4:3)</PresentationFormat>
  <Paragraphs>374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Materi Simulasi Monte Carlo</vt:lpstr>
      <vt:lpstr>Pokok Bahasan</vt:lpstr>
      <vt:lpstr>Pengantar</vt:lpstr>
      <vt:lpstr>Lima langkah simulasi Monte Carlo</vt:lpstr>
      <vt:lpstr>Langkah 1 (lanjut)</vt:lpstr>
      <vt:lpstr>Langkah 2 :</vt:lpstr>
      <vt:lpstr>Langkah 3 :</vt:lpstr>
      <vt:lpstr>Langkah 4</vt:lpstr>
      <vt:lpstr>Langkah 4 (lanjut)</vt:lpstr>
      <vt:lpstr>Langkah 5</vt:lpstr>
      <vt:lpstr>Langkah 5 (lanjut)</vt:lpstr>
      <vt:lpstr>Slide 12</vt:lpstr>
      <vt:lpstr>Contoh 1: Permintaan Ban</vt:lpstr>
      <vt:lpstr>Tabel 1 Distribusi Permintaan</vt:lpstr>
      <vt:lpstr>Penyelesaian  Langkah 1: Menetapkan distribusi probabilitas </vt:lpstr>
      <vt:lpstr>Langkah 2 : Menetapkan distribusi kumulatif </vt:lpstr>
      <vt:lpstr>Langkah 3 : Interval Bilangan Acak</vt:lpstr>
      <vt:lpstr>Langkah 4 : Pembangkit Bilangan Acak</vt:lpstr>
      <vt:lpstr>Langkah 5 : Menjalankan Simulasi</vt:lpstr>
      <vt:lpstr>Slide 20</vt:lpstr>
      <vt:lpstr>Slide 21</vt:lpstr>
      <vt:lpstr>Tabel 8 Interval Bilangan Acak</vt:lpstr>
      <vt:lpstr>Tabel 9 Simulasi Kebutuhan Sepatu</vt:lpstr>
      <vt:lpstr>Rata rata permintaan per hari : 73/10 = 7,3 psg   Cara ekspektasi:                   6          E  =  ∑  (probablitas dari sepatu) x ( permintaansepatu)                  i = 0              = (0,05)(4) + (0,10)(5) + -----------------------+ (0,15)(9)                = 7,05 psg   Kalau dilakukan 100 kali penarikan bilangan acak akan  terlihat jelas permintaan ban sesuai dengan masa lalu yang disimulasikan                                                              ************</vt:lpstr>
      <vt:lpstr>soal 1: Permintaan Kue</vt:lpstr>
      <vt:lpstr>Tabel 1 Distribusi Permintaan</vt:lpstr>
      <vt:lpstr>Pertanyaan soal 1 :</vt:lpstr>
      <vt:lpstr>Soal : no 2</vt:lpstr>
      <vt:lpstr>Pertanyaan soal 2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DJ</dc:creator>
  <cp:lastModifiedBy>liza</cp:lastModifiedBy>
  <cp:revision>10</cp:revision>
  <dcterms:created xsi:type="dcterms:W3CDTF">2015-06-02T03:15:55Z</dcterms:created>
  <dcterms:modified xsi:type="dcterms:W3CDTF">2016-01-27T01:58:10Z</dcterms:modified>
</cp:coreProperties>
</file>