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7A25-676B-42E4-88A1-BF329DCEAE88}" type="datetimeFigureOut">
              <a:rPr lang="en-ID" smtClean="0"/>
              <a:t>13/03/2024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A4D4A-C913-4DDB-B92C-D47D373E5DF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31712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7A25-676B-42E4-88A1-BF329DCEAE88}" type="datetimeFigureOut">
              <a:rPr lang="en-ID" smtClean="0"/>
              <a:t>13/03/2024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A4D4A-C913-4DDB-B92C-D47D373E5DF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5737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7A25-676B-42E4-88A1-BF329DCEAE88}" type="datetimeFigureOut">
              <a:rPr lang="en-ID" smtClean="0"/>
              <a:t>13/03/2024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A4D4A-C913-4DDB-B92C-D47D373E5DFC}" type="slidenum">
              <a:rPr lang="en-ID" smtClean="0"/>
              <a:t>‹#›</a:t>
            </a:fld>
            <a:endParaRPr lang="en-ID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3456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7A25-676B-42E4-88A1-BF329DCEAE88}" type="datetimeFigureOut">
              <a:rPr lang="en-ID" smtClean="0"/>
              <a:t>13/03/2024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A4D4A-C913-4DDB-B92C-D47D373E5DF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60764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7A25-676B-42E4-88A1-BF329DCEAE88}" type="datetimeFigureOut">
              <a:rPr lang="en-ID" smtClean="0"/>
              <a:t>13/03/2024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A4D4A-C913-4DDB-B92C-D47D373E5DFC}" type="slidenum">
              <a:rPr lang="en-ID" smtClean="0"/>
              <a:t>‹#›</a:t>
            </a:fld>
            <a:endParaRPr lang="en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4419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7A25-676B-42E4-88A1-BF329DCEAE88}" type="datetimeFigureOut">
              <a:rPr lang="en-ID" smtClean="0"/>
              <a:t>13/03/2024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A4D4A-C913-4DDB-B92C-D47D373E5DF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712968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7A25-676B-42E4-88A1-BF329DCEAE88}" type="datetimeFigureOut">
              <a:rPr lang="en-ID" smtClean="0"/>
              <a:t>13/03/2024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A4D4A-C913-4DDB-B92C-D47D373E5DF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600851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7A25-676B-42E4-88A1-BF329DCEAE88}" type="datetimeFigureOut">
              <a:rPr lang="en-ID" smtClean="0"/>
              <a:t>13/03/2024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A4D4A-C913-4DDB-B92C-D47D373E5DF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9888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7A25-676B-42E4-88A1-BF329DCEAE88}" type="datetimeFigureOut">
              <a:rPr lang="en-ID" smtClean="0"/>
              <a:t>13/03/2024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A4D4A-C913-4DDB-B92C-D47D373E5DF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49357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7A25-676B-42E4-88A1-BF329DCEAE88}" type="datetimeFigureOut">
              <a:rPr lang="en-ID" smtClean="0"/>
              <a:t>13/03/2024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A4D4A-C913-4DDB-B92C-D47D373E5DF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99004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7A25-676B-42E4-88A1-BF329DCEAE88}" type="datetimeFigureOut">
              <a:rPr lang="en-ID" smtClean="0"/>
              <a:t>13/03/2024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A4D4A-C913-4DDB-B92C-D47D373E5DF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54042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7A25-676B-42E4-88A1-BF329DCEAE88}" type="datetimeFigureOut">
              <a:rPr lang="en-ID" smtClean="0"/>
              <a:t>13/03/2024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A4D4A-C913-4DDB-B92C-D47D373E5DF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9935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7A25-676B-42E4-88A1-BF329DCEAE88}" type="datetimeFigureOut">
              <a:rPr lang="en-ID" smtClean="0"/>
              <a:t>13/03/2024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A4D4A-C913-4DDB-B92C-D47D373E5DF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2215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7A25-676B-42E4-88A1-BF329DCEAE88}" type="datetimeFigureOut">
              <a:rPr lang="en-ID" smtClean="0"/>
              <a:t>13/03/2024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A4D4A-C913-4DDB-B92C-D47D373E5DF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23195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7A25-676B-42E4-88A1-BF329DCEAE88}" type="datetimeFigureOut">
              <a:rPr lang="en-ID" smtClean="0"/>
              <a:t>13/03/2024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A4D4A-C913-4DDB-B92C-D47D373E5DF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13975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7A25-676B-42E4-88A1-BF329DCEAE88}" type="datetimeFigureOut">
              <a:rPr lang="en-ID" smtClean="0"/>
              <a:t>13/03/2024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A4D4A-C913-4DDB-B92C-D47D373E5DF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8744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C7A25-676B-42E4-88A1-BF329DCEAE88}" type="datetimeFigureOut">
              <a:rPr lang="en-ID" smtClean="0"/>
              <a:t>13/03/2024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2EA4D4A-C913-4DDB-B92C-D47D373E5DF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85038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CD4B2-99A4-F246-D09A-DF8E2F986E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69498"/>
            <a:ext cx="9144000" cy="1842063"/>
          </a:xfrm>
        </p:spPr>
        <p:txBody>
          <a:bodyPr>
            <a:normAutofit/>
          </a:bodyPr>
          <a:lstStyle/>
          <a:p>
            <a:r>
              <a:rPr lang="en-ID" sz="3200" b="1" i="0" u="none" strike="noStrike" baseline="0" dirty="0">
                <a:latin typeface="Times New Roman" panose="02020603050405020304" pitchFamily="18" charset="0"/>
              </a:rPr>
              <a:t>DATA MANIPULATION LANGUAGE(DML)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1921056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F5512-D79D-03CD-3FA1-45C9B7476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BD8A4-3255-38BE-ABB6-91372F40E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Data Manipulation Language (DML)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merupakan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SQL yang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digunakan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melakukan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pengolahan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record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atau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memanipulasi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data pada table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dalam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suatu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basis data.</a:t>
            </a:r>
          </a:p>
          <a:p>
            <a:pPr algn="l"/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Secara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sederhana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penulisan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SQL pada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kelompok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terdiri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dari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insert, select, update, dan delete.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Berikut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adalah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deskripsi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mengenai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kelompok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 DML </a:t>
            </a:r>
            <a:r>
              <a:rPr lang="en-ID" sz="2400" b="0" i="0" u="none" strike="noStrike" baseline="0" dirty="0" err="1">
                <a:latin typeface="Times New Roman" panose="02020603050405020304" pitchFamily="18" charset="0"/>
              </a:rPr>
              <a:t>tersebut</a:t>
            </a:r>
            <a:r>
              <a:rPr lang="en-ID" sz="2400" b="0" i="0" u="none" strike="noStrike" baseline="0" dirty="0">
                <a:latin typeface="Times New Roman" panose="02020603050405020304" pitchFamily="18" charset="0"/>
              </a:rPr>
              <a:t>.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1800429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A0A1D-BD5D-4D75-6122-A6DC9C82C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4400" b="1" i="0" u="none" strike="noStrike" baseline="0" dirty="0">
                <a:latin typeface="Times New Roman" panose="02020603050405020304" pitchFamily="18" charset="0"/>
              </a:rPr>
              <a:t>A. </a:t>
            </a:r>
            <a:r>
              <a:rPr lang="en-ID" sz="4400" b="1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ID" sz="4400" b="1" i="0" u="none" strike="noStrike" baseline="0" dirty="0">
                <a:latin typeface="Times New Roman" panose="02020603050405020304" pitchFamily="18" charset="0"/>
              </a:rPr>
              <a:t> Insert</a:t>
            </a:r>
            <a:br>
              <a:rPr lang="en-ID" sz="4400" b="1" i="0" u="none" strike="noStrike" baseline="0" dirty="0">
                <a:latin typeface="Times New Roman" panose="02020603050405020304" pitchFamily="18" charset="0"/>
              </a:rPr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1D07F-F02E-0B9A-952F-9B1190228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SQL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digunakan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melakukan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entry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atau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penambahan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suatu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record pada table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dalam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basis data.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Berikut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merupakan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aturan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umum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penulisan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digunakan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pada insert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suatu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table.</a:t>
            </a:r>
          </a:p>
          <a:p>
            <a:pPr marL="0" indent="0" algn="l">
              <a:buNone/>
            </a:pP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1.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Sintak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pertama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en-US" sz="1800" b="1" i="1" dirty="0">
                <a:latin typeface="Consolas-BoldItalic"/>
              </a:rPr>
              <a:t>	</a:t>
            </a:r>
            <a:r>
              <a:rPr lang="en-US" sz="1800" b="1" i="1" u="none" strike="noStrike" baseline="0" dirty="0">
                <a:latin typeface="Consolas-BoldItalic"/>
              </a:rPr>
              <a:t>INSERT INTO </a:t>
            </a:r>
            <a:r>
              <a:rPr lang="en-US" sz="1800" b="1" i="0" u="none" strike="noStrike" baseline="0" dirty="0" err="1">
                <a:latin typeface="Consolas-Bold"/>
              </a:rPr>
              <a:t>table_name</a:t>
            </a:r>
            <a:r>
              <a:rPr lang="en-US" sz="1800" b="1" i="0" u="none" strike="noStrike" baseline="0" dirty="0">
                <a:latin typeface="Consolas-Bold"/>
              </a:rPr>
              <a:t> </a:t>
            </a:r>
            <a:r>
              <a:rPr lang="en-US" sz="1800" b="1" i="1" u="none" strike="noStrike" baseline="0" dirty="0">
                <a:latin typeface="Consolas-BoldItalic"/>
              </a:rPr>
              <a:t>(</a:t>
            </a:r>
            <a:r>
              <a:rPr lang="en-US" sz="1800" b="1" i="0" u="none" strike="noStrike" baseline="0" dirty="0">
                <a:latin typeface="Consolas-Bold"/>
              </a:rPr>
              <a:t>column1</a:t>
            </a:r>
            <a:r>
              <a:rPr lang="en-US" sz="1800" b="1" i="1" u="none" strike="noStrike" baseline="0" dirty="0">
                <a:latin typeface="Consolas-BoldItalic"/>
              </a:rPr>
              <a:t>, </a:t>
            </a:r>
            <a:r>
              <a:rPr lang="en-US" sz="1800" b="1" i="0" u="none" strike="noStrike" baseline="0" dirty="0">
                <a:latin typeface="Consolas-Bold"/>
              </a:rPr>
              <a:t>column2</a:t>
            </a:r>
            <a:r>
              <a:rPr lang="en-US" sz="1800" b="1" i="1" u="none" strike="noStrike" baseline="0" dirty="0">
                <a:latin typeface="Consolas-BoldItalic"/>
              </a:rPr>
              <a:t>, </a:t>
            </a:r>
            <a:r>
              <a:rPr lang="en-US" sz="1800" b="1" i="0" u="none" strike="noStrike" baseline="0" dirty="0">
                <a:latin typeface="Consolas-Bold"/>
              </a:rPr>
              <a:t>column3</a:t>
            </a:r>
            <a:r>
              <a:rPr lang="en-US" sz="1800" b="1" i="1" u="none" strike="noStrike" baseline="0" dirty="0">
                <a:latin typeface="Consolas-BoldItalic"/>
              </a:rPr>
              <a:t>, ...)</a:t>
            </a:r>
          </a:p>
          <a:p>
            <a:pPr marL="0" indent="0" algn="l">
              <a:buNone/>
            </a:pPr>
            <a:r>
              <a:rPr lang="en-ID" sz="1800" b="1" i="1" u="none" strike="noStrike" baseline="0" dirty="0">
                <a:latin typeface="Consolas-BoldItalic"/>
              </a:rPr>
              <a:t>	VALUES (</a:t>
            </a:r>
            <a:r>
              <a:rPr lang="en-ID" sz="1800" b="1" i="0" u="none" strike="noStrike" baseline="0" dirty="0">
                <a:latin typeface="Consolas-Bold"/>
              </a:rPr>
              <a:t>value1</a:t>
            </a:r>
            <a:r>
              <a:rPr lang="en-ID" sz="1800" b="1" i="1" u="none" strike="noStrike" baseline="0" dirty="0">
                <a:latin typeface="Consolas-BoldItalic"/>
              </a:rPr>
              <a:t>, </a:t>
            </a:r>
            <a:r>
              <a:rPr lang="en-ID" sz="1800" b="1" i="0" u="none" strike="noStrike" baseline="0" dirty="0">
                <a:latin typeface="Consolas-Bold"/>
              </a:rPr>
              <a:t>value2</a:t>
            </a:r>
            <a:r>
              <a:rPr lang="en-ID" sz="1800" b="1" i="1" u="none" strike="noStrike" baseline="0" dirty="0">
                <a:latin typeface="Consolas-BoldItalic"/>
              </a:rPr>
              <a:t>, </a:t>
            </a:r>
            <a:r>
              <a:rPr lang="en-ID" sz="1800" b="1" i="0" u="none" strike="noStrike" baseline="0" dirty="0">
                <a:latin typeface="Consolas-Bold"/>
              </a:rPr>
              <a:t>value3</a:t>
            </a:r>
            <a:r>
              <a:rPr lang="en-ID" sz="1800" b="1" i="1" u="none" strike="noStrike" baseline="0" dirty="0">
                <a:latin typeface="Consolas-BoldItalic"/>
              </a:rPr>
              <a:t>, ...);</a:t>
            </a:r>
          </a:p>
          <a:p>
            <a:pPr marL="0" indent="0" algn="l">
              <a:buNone/>
            </a:pPr>
            <a:r>
              <a:rPr lang="en-ID" sz="1800" dirty="0">
                <a:latin typeface="Times New Roman" panose="02020603050405020304" pitchFamily="18" charset="0"/>
              </a:rPr>
              <a:t>2.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Sintak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kedua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en-US" sz="1800" b="1" i="1" u="none" strike="noStrike" baseline="0" dirty="0">
                <a:latin typeface="Consolas-BoldItalic"/>
              </a:rPr>
              <a:t>	INSERT INTO </a:t>
            </a:r>
            <a:r>
              <a:rPr lang="en-US" sz="1800" b="1" i="0" u="none" strike="noStrike" baseline="0" dirty="0" err="1">
                <a:latin typeface="Consolas-Bold"/>
              </a:rPr>
              <a:t>table_name</a:t>
            </a:r>
            <a:r>
              <a:rPr lang="en-US" sz="1800" b="1" i="0" u="none" strike="noStrike" baseline="0" dirty="0">
                <a:latin typeface="Consolas-Bold"/>
              </a:rPr>
              <a:t> </a:t>
            </a:r>
            <a:r>
              <a:rPr lang="en-US" sz="1800" b="1" i="1" u="none" strike="noStrike" baseline="0" dirty="0">
                <a:latin typeface="Consolas-BoldItalic"/>
              </a:rPr>
              <a:t>VALUES (</a:t>
            </a:r>
            <a:r>
              <a:rPr lang="en-US" sz="1800" b="1" i="0" u="none" strike="noStrike" baseline="0" dirty="0">
                <a:latin typeface="Consolas-Bold"/>
              </a:rPr>
              <a:t>value1</a:t>
            </a:r>
            <a:r>
              <a:rPr lang="en-US" sz="1800" b="1" i="1" u="none" strike="noStrike" baseline="0" dirty="0">
                <a:latin typeface="Consolas-BoldItalic"/>
              </a:rPr>
              <a:t>, </a:t>
            </a:r>
            <a:r>
              <a:rPr lang="en-US" sz="1800" b="1" i="0" u="none" strike="noStrike" baseline="0" dirty="0">
                <a:latin typeface="Consolas-Bold"/>
              </a:rPr>
              <a:t>value2</a:t>
            </a:r>
            <a:r>
              <a:rPr lang="en-US" sz="1800" b="1" i="1" u="none" strike="noStrike" baseline="0" dirty="0">
                <a:latin typeface="Consolas-BoldItalic"/>
              </a:rPr>
              <a:t>, </a:t>
            </a:r>
            <a:r>
              <a:rPr lang="en-US" sz="1800" b="1" i="0" u="none" strike="noStrike" baseline="0" dirty="0">
                <a:latin typeface="Consolas-Bold"/>
              </a:rPr>
              <a:t>value3</a:t>
            </a:r>
            <a:r>
              <a:rPr lang="en-US" sz="1800" b="1" i="1" u="none" strike="noStrike" baseline="0" dirty="0">
                <a:latin typeface="Consolas-BoldItalic"/>
              </a:rPr>
              <a:t>, ...);</a:t>
            </a:r>
          </a:p>
          <a:p>
            <a:pPr marL="0" indent="0" algn="l">
              <a:buNone/>
            </a:pP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Penerapan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0" indent="0" algn="l">
              <a:buNone/>
            </a:pP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600" b="1" i="1" u="none" strike="noStrike" baseline="0" dirty="0">
                <a:latin typeface="Consolas-BoldItalic"/>
              </a:rPr>
              <a:t> INSERT INTO </a:t>
            </a:r>
            <a:r>
              <a:rPr lang="en-US" sz="1600" b="1" dirty="0" err="1">
                <a:latin typeface="Consolas-Bold"/>
              </a:rPr>
              <a:t>Mahasiswa</a:t>
            </a:r>
            <a:r>
              <a:rPr lang="en-US" sz="1600" b="1" dirty="0">
                <a:latin typeface="Consolas-Bold"/>
              </a:rPr>
              <a:t> (nim, </a:t>
            </a:r>
            <a:r>
              <a:rPr lang="en-US" sz="1600" b="1" dirty="0" err="1">
                <a:latin typeface="Consolas-Bold"/>
              </a:rPr>
              <a:t>nama</a:t>
            </a:r>
            <a:r>
              <a:rPr lang="en-US" sz="1600" b="1" dirty="0">
                <a:latin typeface="Consolas-Bold"/>
              </a:rPr>
              <a:t>, Alamat, </a:t>
            </a:r>
            <a:r>
              <a:rPr lang="en-US" sz="1600" b="1" dirty="0" err="1">
                <a:latin typeface="Consolas-Bold"/>
              </a:rPr>
              <a:t>NoHp</a:t>
            </a:r>
            <a:r>
              <a:rPr lang="en-US" sz="1600" b="1" dirty="0">
                <a:latin typeface="Consolas-Bold"/>
              </a:rPr>
              <a:t>, </a:t>
            </a:r>
            <a:r>
              <a:rPr lang="en-US" sz="1600" b="1" dirty="0" err="1">
                <a:latin typeface="Consolas-Bold"/>
              </a:rPr>
              <a:t>JenisKelamin</a:t>
            </a:r>
            <a:r>
              <a:rPr lang="en-US" sz="1600" b="1" dirty="0">
                <a:latin typeface="Consolas-Bold"/>
              </a:rPr>
              <a:t>, Prodi)</a:t>
            </a:r>
            <a:r>
              <a:rPr lang="en-US" sz="1600" b="1" i="0" u="none" strike="noStrike" baseline="0" dirty="0">
                <a:latin typeface="Consolas-Bold"/>
              </a:rPr>
              <a:t> </a:t>
            </a:r>
            <a:r>
              <a:rPr lang="en-US" sz="1600" b="1" i="1" u="none" strike="noStrike" baseline="0" dirty="0">
                <a:latin typeface="Consolas-BoldItalic"/>
              </a:rPr>
              <a:t>VALUES (‘1223001’,’Andini’, Jl. Kuantan no 50’, ‘081212121212’, ‘Perempuan’, ‘Teknik </a:t>
            </a:r>
            <a:r>
              <a:rPr lang="en-US" sz="1600" b="1" i="1" u="none" strike="noStrike" baseline="0" dirty="0" err="1">
                <a:latin typeface="Consolas-BoldItalic"/>
              </a:rPr>
              <a:t>Informatika</a:t>
            </a:r>
            <a:r>
              <a:rPr lang="en-US" sz="1600" b="1" i="1" u="none" strike="noStrike" baseline="0" dirty="0">
                <a:latin typeface="Consolas-BoldItalic"/>
              </a:rPr>
              <a:t>’);</a:t>
            </a:r>
          </a:p>
          <a:p>
            <a:pPr marL="0" indent="0" algn="l">
              <a:buNone/>
            </a:pPr>
            <a:endParaRPr lang="en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347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CDDD9-991E-0599-22EA-6B554825F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>
                <a:latin typeface="Times New Roman" panose="02020603050405020304" pitchFamily="18" charset="0"/>
              </a:rPr>
              <a:t>B</a:t>
            </a:r>
            <a:r>
              <a:rPr lang="en-ID" sz="4400" b="1" i="0" u="none" strike="noStrike" baseline="0" dirty="0">
                <a:latin typeface="Times New Roman" panose="02020603050405020304" pitchFamily="18" charset="0"/>
              </a:rPr>
              <a:t>. </a:t>
            </a:r>
            <a:r>
              <a:rPr lang="en-ID" sz="4400" b="1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ID" sz="4400" b="1" i="0" u="none" strike="noStrike" baseline="0" dirty="0">
                <a:latin typeface="Times New Roman" panose="02020603050405020304" pitchFamily="18" charset="0"/>
              </a:rPr>
              <a:t> Select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994C3-AF23-6D01-8195-29418B222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sv-SE" sz="1800" b="0" i="0" u="none" strike="noStrike" baseline="0" dirty="0">
                <a:latin typeface="Times New Roman" panose="02020603050405020304" pitchFamily="18" charset="0"/>
              </a:rPr>
              <a:t>Perintah SQL ini digunakan untuk memilih record yang akan ditampilkan berdasarkan 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data pada table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dalam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basis data.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Berikut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merupakan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aturan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umum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dan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variasi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fi-FI" sz="1800" b="0" i="0" u="none" strike="noStrike" baseline="0" dirty="0">
                <a:latin typeface="Times New Roman" panose="02020603050405020304" pitchFamily="18" charset="0"/>
              </a:rPr>
              <a:t>penulisan yang digunakan pada select.</a:t>
            </a:r>
          </a:p>
          <a:p>
            <a:pPr marL="0" indent="0" algn="l">
              <a:buNone/>
            </a:pP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1.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Sintak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menampilkan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salah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satu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kolom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ada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ditabel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en-US" sz="1800" b="1" i="1" u="none" strike="noStrike" baseline="0" dirty="0">
                <a:latin typeface="Consolas-BoldItalic"/>
              </a:rPr>
              <a:t>	SELECT </a:t>
            </a:r>
            <a:r>
              <a:rPr lang="en-US" sz="1800" b="1" i="0" u="none" strike="noStrike" baseline="0" dirty="0">
                <a:latin typeface="Consolas-Bold"/>
              </a:rPr>
              <a:t>column1</a:t>
            </a:r>
            <a:r>
              <a:rPr lang="en-US" sz="1800" b="1" i="1" u="none" strike="noStrike" baseline="0" dirty="0">
                <a:latin typeface="Consolas-BoldItalic"/>
              </a:rPr>
              <a:t>, </a:t>
            </a:r>
            <a:r>
              <a:rPr lang="en-US" sz="1800" b="1" i="0" u="none" strike="noStrike" baseline="0" dirty="0">
                <a:latin typeface="Consolas-Bold"/>
              </a:rPr>
              <a:t>column2, ...</a:t>
            </a:r>
            <a:r>
              <a:rPr lang="en-US" sz="1800" b="1" i="1" u="none" strike="noStrike" baseline="0" dirty="0">
                <a:latin typeface="Consolas-BoldItalic"/>
              </a:rPr>
              <a:t>FROM </a:t>
            </a:r>
            <a:r>
              <a:rPr lang="en-US" sz="1800" b="1" i="0" u="none" strike="noStrike" baseline="0" dirty="0" err="1">
                <a:latin typeface="Consolas-Bold"/>
              </a:rPr>
              <a:t>table_name</a:t>
            </a:r>
            <a:r>
              <a:rPr lang="en-US" sz="1800" b="1" i="1" u="none" strike="noStrike" baseline="0" dirty="0">
                <a:latin typeface="Consolas-BoldItalic"/>
              </a:rPr>
              <a:t>;</a:t>
            </a:r>
          </a:p>
          <a:p>
            <a:pPr marL="0" indent="0" algn="l">
              <a:buNone/>
            </a:pPr>
            <a:r>
              <a:rPr lang="sv-SE" sz="1800" b="0" i="0" u="none" strike="noStrike" baseline="0" dirty="0">
                <a:latin typeface="Times New Roman" panose="02020603050405020304" pitchFamily="18" charset="0"/>
              </a:rPr>
              <a:t>2. Sintak untuk menampilkan semua kolom yang ada ditabel:</a:t>
            </a:r>
          </a:p>
          <a:p>
            <a:pPr marL="0" indent="0" algn="l">
              <a:buNone/>
            </a:pPr>
            <a:r>
              <a:rPr lang="en-ID" sz="1800" b="1" i="1" u="none" strike="noStrike" baseline="0" dirty="0">
                <a:latin typeface="Consolas-BoldItalic"/>
              </a:rPr>
              <a:t>	SELECT * FROM </a:t>
            </a:r>
            <a:r>
              <a:rPr lang="en-ID" sz="1800" b="1" i="0" u="none" strike="noStrike" baseline="0" dirty="0" err="1">
                <a:latin typeface="Consolas-Bold"/>
              </a:rPr>
              <a:t>table_name</a:t>
            </a:r>
            <a:r>
              <a:rPr lang="en-ID" sz="1800" b="1" i="1" u="none" strike="noStrike" baseline="0" dirty="0">
                <a:latin typeface="Consolas-BoldItalic"/>
              </a:rPr>
              <a:t>;</a:t>
            </a:r>
          </a:p>
          <a:p>
            <a:pPr marL="0" indent="0" algn="l">
              <a:buNone/>
            </a:pP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3.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Contoh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penerapan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en-ID" sz="2800" b="1" i="1" u="none" strike="noStrike" baseline="0" dirty="0">
                <a:latin typeface="Consolas-BoldItalic"/>
              </a:rPr>
              <a:t>	SELECT * FROM </a:t>
            </a:r>
            <a:r>
              <a:rPr lang="en-ID" sz="2800" b="1" i="1" u="none" strike="noStrike" baseline="0" dirty="0" err="1">
                <a:latin typeface="Consolas-BoldItalic"/>
              </a:rPr>
              <a:t>Mahasiswa</a:t>
            </a:r>
            <a:r>
              <a:rPr lang="en-ID" sz="2800" b="1" i="1" u="none" strike="noStrike" baseline="0" dirty="0">
                <a:latin typeface="Consolas-BoldItalic"/>
              </a:rPr>
              <a:t>;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67525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61607-3D70-293B-F18D-461AC6705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b="1" i="0" u="none" strike="noStrike" baseline="0" dirty="0">
                <a:latin typeface="Times New Roman" panose="02020603050405020304" pitchFamily="18" charset="0"/>
              </a:rPr>
              <a:t>C. </a:t>
            </a:r>
            <a:r>
              <a:rPr lang="en-ID" b="1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ID" b="1" i="0" u="none" strike="noStrike" baseline="0" dirty="0">
                <a:latin typeface="Times New Roman" panose="02020603050405020304" pitchFamily="18" charset="0"/>
              </a:rPr>
              <a:t> Update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4F482-BB0B-CC6D-F2A3-409C264D5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SQL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mengubah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data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dalam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suatu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table pada field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tertentu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dengan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record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baru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berdasarkan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suatu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field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sebagai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kriteria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pengubahan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record-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nya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</a:t>
            </a:r>
          </a:p>
          <a:p>
            <a:pPr marL="0" indent="0" algn="l">
              <a:buNone/>
            </a:pP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1.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Sintak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update:</a:t>
            </a:r>
          </a:p>
          <a:p>
            <a:pPr marL="0" indent="0" algn="l">
              <a:buNone/>
            </a:pPr>
            <a:r>
              <a:rPr lang="en-US" sz="1800" b="1" dirty="0">
                <a:latin typeface="Consolas-Bold"/>
              </a:rPr>
              <a:t>	</a:t>
            </a:r>
            <a:r>
              <a:rPr lang="en-US" sz="1800" b="1" i="0" u="none" strike="noStrike" baseline="0" dirty="0">
                <a:latin typeface="Consolas-Bold"/>
              </a:rPr>
              <a:t>UPDATE </a:t>
            </a:r>
            <a:r>
              <a:rPr lang="en-US" sz="1800" b="1" i="1" u="none" strike="noStrike" baseline="0" dirty="0" err="1">
                <a:latin typeface="Consolas-BoldItalic"/>
              </a:rPr>
              <a:t>table_name</a:t>
            </a:r>
            <a:r>
              <a:rPr lang="en-US" sz="1800" b="1" i="1" u="none" strike="noStrike" baseline="0" dirty="0">
                <a:latin typeface="Consolas-BoldItalic"/>
              </a:rPr>
              <a:t> </a:t>
            </a:r>
            <a:r>
              <a:rPr lang="en-US" sz="1800" b="1" i="0" u="none" strike="noStrike" baseline="0" dirty="0">
                <a:latin typeface="Consolas-Bold"/>
              </a:rPr>
              <a:t>SET </a:t>
            </a:r>
            <a:r>
              <a:rPr lang="en-US" sz="1800" b="1" i="1" u="none" strike="noStrike" baseline="0" dirty="0">
                <a:latin typeface="Consolas-BoldItalic"/>
              </a:rPr>
              <a:t>column1 </a:t>
            </a:r>
            <a:r>
              <a:rPr lang="en-US" sz="1800" b="1" i="0" u="none" strike="noStrike" baseline="0" dirty="0">
                <a:latin typeface="Consolas-Bold"/>
              </a:rPr>
              <a:t>= </a:t>
            </a:r>
            <a:r>
              <a:rPr lang="en-US" sz="1800" b="1" i="1" u="none" strike="noStrike" baseline="0" dirty="0">
                <a:latin typeface="Consolas-BoldItalic"/>
              </a:rPr>
              <a:t>value1</a:t>
            </a:r>
            <a:r>
              <a:rPr lang="en-US" sz="1800" b="1" i="0" u="none" strike="noStrike" baseline="0" dirty="0">
                <a:latin typeface="Consolas-Bold"/>
              </a:rPr>
              <a:t>, </a:t>
            </a:r>
            <a:r>
              <a:rPr lang="en-US" sz="1800" b="1" i="1" u="none" strike="noStrike" baseline="0" dirty="0">
                <a:latin typeface="Consolas-BoldItalic"/>
              </a:rPr>
              <a:t>column2 </a:t>
            </a:r>
            <a:r>
              <a:rPr lang="en-US" sz="1800" b="1" i="0" u="none" strike="noStrike" baseline="0" dirty="0">
                <a:latin typeface="Consolas-Bold"/>
              </a:rPr>
              <a:t>= </a:t>
            </a:r>
            <a:r>
              <a:rPr lang="en-US" sz="1800" b="1" i="1" u="none" strike="noStrike" baseline="0" dirty="0">
                <a:latin typeface="Consolas-BoldItalic"/>
              </a:rPr>
              <a:t>value2</a:t>
            </a:r>
            <a:r>
              <a:rPr lang="en-US" sz="1800" b="1" i="0" u="none" strike="noStrike" baseline="0" dirty="0">
                <a:latin typeface="Consolas-Bold"/>
              </a:rPr>
              <a:t>, ...</a:t>
            </a:r>
          </a:p>
          <a:p>
            <a:pPr marL="0" indent="0" algn="l">
              <a:buNone/>
            </a:pPr>
            <a:r>
              <a:rPr lang="en-ID" sz="1800" b="1" i="0" u="none" strike="noStrike" baseline="0" dirty="0">
                <a:latin typeface="Consolas-Bold"/>
              </a:rPr>
              <a:t>	WHERE </a:t>
            </a:r>
            <a:r>
              <a:rPr lang="en-ID" sz="1800" b="1" i="1" u="none" strike="noStrike" baseline="0" dirty="0">
                <a:latin typeface="Consolas-BoldItalic"/>
              </a:rPr>
              <a:t>condition</a:t>
            </a:r>
            <a:r>
              <a:rPr lang="en-ID" sz="1800" b="1" i="0" u="none" strike="noStrike" baseline="0" dirty="0">
                <a:latin typeface="Consolas-Bold"/>
              </a:rPr>
              <a:t>;</a:t>
            </a:r>
          </a:p>
          <a:p>
            <a:pPr marL="0" indent="0" algn="l">
              <a:buNone/>
            </a:pP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2.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Contoh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penerapan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en-ID" sz="1800" dirty="0">
                <a:latin typeface="Times New Roman" panose="02020603050405020304" pitchFamily="18" charset="0"/>
              </a:rPr>
              <a:t>	</a:t>
            </a:r>
            <a:r>
              <a:rPr lang="en-US" sz="1800" b="1" i="0" u="none" strike="noStrike" baseline="0" dirty="0">
                <a:latin typeface="Consolas-Bold"/>
              </a:rPr>
              <a:t>UPDATE </a:t>
            </a:r>
            <a:r>
              <a:rPr lang="en-US" sz="1800" b="1" i="1" u="none" strike="noStrike" baseline="0" dirty="0" err="1">
                <a:latin typeface="Consolas-BoldItalic"/>
              </a:rPr>
              <a:t>Mahasiswa</a:t>
            </a:r>
            <a:r>
              <a:rPr lang="en-US" sz="1800" b="1" i="1" u="none" strike="noStrike" baseline="0" dirty="0">
                <a:latin typeface="Consolas-BoldItalic"/>
              </a:rPr>
              <a:t> </a:t>
            </a:r>
            <a:r>
              <a:rPr lang="en-US" sz="1800" b="1" i="0" u="none" strike="noStrike" baseline="0" dirty="0">
                <a:latin typeface="Consolas-Bold"/>
              </a:rPr>
              <a:t>SET </a:t>
            </a:r>
            <a:r>
              <a:rPr lang="en-US" sz="1800" b="1" i="1" dirty="0">
                <a:latin typeface="Consolas-BoldItalic"/>
              </a:rPr>
              <a:t>Nama</a:t>
            </a:r>
            <a:r>
              <a:rPr lang="en-US" sz="1800" b="1" i="1" u="none" strike="noStrike" baseline="0" dirty="0">
                <a:latin typeface="Consolas-BoldItalic"/>
              </a:rPr>
              <a:t> </a:t>
            </a:r>
            <a:r>
              <a:rPr lang="en-US" sz="1800" b="1" i="0" u="none" strike="noStrike" baseline="0" dirty="0">
                <a:latin typeface="Consolas-Bold"/>
              </a:rPr>
              <a:t>= </a:t>
            </a:r>
            <a:r>
              <a:rPr lang="en-US" sz="1800" b="1" i="1" dirty="0">
                <a:latin typeface="Consolas-BoldItalic"/>
              </a:rPr>
              <a:t>‘</a:t>
            </a:r>
            <a:r>
              <a:rPr lang="en-US" sz="1800" b="1" i="1" dirty="0" err="1">
                <a:latin typeface="Consolas-BoldItalic"/>
              </a:rPr>
              <a:t>Alisah</a:t>
            </a:r>
            <a:r>
              <a:rPr lang="en-US" sz="1800" b="1" i="1" dirty="0">
                <a:latin typeface="Consolas-BoldItalic"/>
              </a:rPr>
              <a:t>’</a:t>
            </a:r>
            <a:r>
              <a:rPr lang="en-US" sz="1800" b="1" i="0" u="none" strike="noStrike" baseline="0" dirty="0">
                <a:latin typeface="Consolas-Bold"/>
              </a:rPr>
              <a:t>, </a:t>
            </a:r>
            <a:r>
              <a:rPr lang="en-US" sz="1800" b="1" i="1" u="none" strike="noStrike" baseline="0" dirty="0">
                <a:latin typeface="Consolas-BoldItalic"/>
              </a:rPr>
              <a:t>Alamat </a:t>
            </a:r>
            <a:r>
              <a:rPr lang="en-US" sz="1800" b="1" i="0" u="none" strike="noStrike" baseline="0" dirty="0">
                <a:latin typeface="Consolas-Bold"/>
              </a:rPr>
              <a:t>= </a:t>
            </a:r>
            <a:r>
              <a:rPr lang="en-US" sz="1800" b="1" i="1" u="none" strike="noStrike" baseline="0" dirty="0">
                <a:latin typeface="Consolas-BoldItalic"/>
              </a:rPr>
              <a:t>‘Jl. Sumatera 140’</a:t>
            </a:r>
            <a:r>
              <a:rPr lang="en-US" sz="1800" b="1" i="0" u="none" strike="noStrike" baseline="0" dirty="0">
                <a:latin typeface="Consolas-Bold"/>
              </a:rPr>
              <a:t>, </a:t>
            </a:r>
            <a:r>
              <a:rPr lang="en-ID" sz="1800" b="1" i="0" u="none" strike="noStrike" baseline="0" dirty="0">
                <a:latin typeface="Consolas-Bold"/>
              </a:rPr>
              <a:t>	WHERE </a:t>
            </a:r>
            <a:r>
              <a:rPr lang="en-US" sz="1800" b="1" i="1" dirty="0">
                <a:latin typeface="Consolas-BoldItalic"/>
              </a:rPr>
              <a:t>Nim</a:t>
            </a:r>
            <a:r>
              <a:rPr lang="en-US" sz="1800" b="1" i="1" u="none" strike="noStrike" baseline="0" dirty="0">
                <a:latin typeface="Consolas-BoldItalic"/>
              </a:rPr>
              <a:t> </a:t>
            </a:r>
            <a:r>
              <a:rPr lang="en-US" sz="1800" b="1" i="0" u="none" strike="noStrike" baseline="0" dirty="0">
                <a:latin typeface="Consolas-Bold"/>
              </a:rPr>
              <a:t>= </a:t>
            </a:r>
            <a:r>
              <a:rPr lang="en-US" sz="1800" b="1" i="1" dirty="0">
                <a:latin typeface="Consolas-BoldItalic"/>
              </a:rPr>
              <a:t>‘1223001’</a:t>
            </a:r>
            <a:r>
              <a:rPr lang="en-US" sz="1800" b="1" i="0" u="none" strike="noStrike" baseline="0" dirty="0">
                <a:latin typeface="Consolas-Bold"/>
              </a:rPr>
              <a:t> </a:t>
            </a:r>
            <a:r>
              <a:rPr lang="en-ID" sz="1800" b="1" i="0" u="none" strike="noStrike" baseline="0" dirty="0">
                <a:latin typeface="Consolas-Bold"/>
              </a:rPr>
              <a:t>;</a:t>
            </a:r>
          </a:p>
          <a:p>
            <a:pPr marL="0" indent="0" algn="l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32634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AA245-BAC4-693D-EE9E-30CC1C762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4400" b="1" i="0" u="none" strike="noStrike" baseline="0" dirty="0">
                <a:latin typeface="Times New Roman" panose="02020603050405020304" pitchFamily="18" charset="0"/>
              </a:rPr>
              <a:t>D. </a:t>
            </a:r>
            <a:r>
              <a:rPr lang="en-ID" sz="4400" b="1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ID" sz="4400" b="1" i="0" u="none" strike="noStrike" baseline="0" dirty="0">
                <a:latin typeface="Times New Roman" panose="02020603050405020304" pitchFamily="18" charset="0"/>
              </a:rPr>
              <a:t> Delete</a:t>
            </a:r>
            <a:br>
              <a:rPr lang="en-ID" sz="4400" b="1" i="0" u="none" strike="noStrike" baseline="0" dirty="0">
                <a:latin typeface="Times New Roman" panose="02020603050405020304" pitchFamily="18" charset="0"/>
              </a:rPr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B4854-F72A-6E9C-274B-6CC6C9979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SQL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digunakan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menghapus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data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dalam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suatu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table,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berdasarkan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suatu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field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sebagai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kriteria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penghapusan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record-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nya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Berikut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ini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merupakan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aturan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umum</a:t>
            </a:r>
            <a:r>
              <a:rPr lang="en-ID" sz="1800" dirty="0">
                <a:latin typeface="Times New Roman" panose="02020603050405020304" pitchFamily="18" charset="0"/>
              </a:rPr>
              <a:t> </a:t>
            </a:r>
            <a:r>
              <a:rPr lang="it-IT" sz="1800" b="0" i="0" u="none" strike="noStrike" baseline="0" dirty="0">
                <a:latin typeface="Times New Roman" panose="02020603050405020304" pitchFamily="18" charset="0"/>
              </a:rPr>
              <a:t>penulisan yang digunakan pada delete sebagai berikut :</a:t>
            </a:r>
          </a:p>
          <a:p>
            <a:pPr marL="0" indent="0" algn="l">
              <a:buNone/>
            </a:pP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1.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Sintak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perintah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menghapus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salah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satu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record:</a:t>
            </a:r>
          </a:p>
          <a:p>
            <a:pPr marL="0" indent="0" algn="l">
              <a:buNone/>
            </a:pPr>
            <a:r>
              <a:rPr lang="en-US" sz="1800" b="1" i="0" u="none" strike="noStrike" baseline="0" dirty="0">
                <a:latin typeface="Consolas-Bold"/>
              </a:rPr>
              <a:t>	DELETE FROM </a:t>
            </a:r>
            <a:r>
              <a:rPr lang="en-US" sz="1800" b="1" i="1" u="none" strike="noStrike" baseline="0" dirty="0" err="1">
                <a:latin typeface="Consolas-BoldItalic"/>
              </a:rPr>
              <a:t>table_name</a:t>
            </a:r>
            <a:r>
              <a:rPr lang="en-US" sz="1800" b="1" i="1" u="none" strike="noStrike" baseline="0" dirty="0">
                <a:latin typeface="Consolas-BoldItalic"/>
              </a:rPr>
              <a:t> </a:t>
            </a:r>
            <a:r>
              <a:rPr lang="en-US" sz="1800" b="1" i="0" u="none" strike="noStrike" baseline="0" dirty="0">
                <a:latin typeface="Consolas-Bold"/>
              </a:rPr>
              <a:t>WHERE </a:t>
            </a:r>
            <a:r>
              <a:rPr lang="en-US" sz="1800" b="1" i="1" u="none" strike="noStrike" baseline="0" dirty="0">
                <a:latin typeface="Consolas-BoldItalic"/>
              </a:rPr>
              <a:t>condition</a:t>
            </a:r>
            <a:r>
              <a:rPr lang="en-US" sz="1800" b="1" i="0" u="none" strike="noStrike" baseline="0" dirty="0">
                <a:latin typeface="Consolas-Bold"/>
              </a:rPr>
              <a:t>;</a:t>
            </a:r>
          </a:p>
          <a:p>
            <a:pPr marL="0" indent="0" algn="l">
              <a:buNone/>
            </a:pP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2.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Sintak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untuk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menghapus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seluruh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record pada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tabel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en-ID" sz="1800" b="1" i="0" u="none" strike="noStrike" baseline="0" dirty="0">
                <a:latin typeface="Consolas-Bold"/>
              </a:rPr>
              <a:t>	DELETE FROM </a:t>
            </a:r>
            <a:r>
              <a:rPr lang="en-ID" sz="1800" b="1" i="1" u="none" strike="noStrike" baseline="0" dirty="0" err="1">
                <a:latin typeface="Consolas-BoldItalic"/>
              </a:rPr>
              <a:t>table_name</a:t>
            </a:r>
            <a:r>
              <a:rPr lang="en-ID" sz="1800" b="1" i="0" u="none" strike="noStrike" baseline="0" dirty="0">
                <a:latin typeface="Consolas-Bold"/>
              </a:rPr>
              <a:t>;</a:t>
            </a:r>
          </a:p>
          <a:p>
            <a:pPr marL="0" indent="0" algn="l">
              <a:buNone/>
            </a:pP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3.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Contoh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penerapan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: </a:t>
            </a:r>
          </a:p>
          <a:p>
            <a:pPr marL="0" indent="0" algn="l">
              <a:buNone/>
            </a:pPr>
            <a:r>
              <a:rPr lang="en-ID" sz="1800" dirty="0">
                <a:latin typeface="Times New Roman" panose="02020603050405020304" pitchFamily="18" charset="0"/>
              </a:rPr>
              <a:t>a. </a:t>
            </a:r>
            <a:r>
              <a:rPr lang="en-ID" sz="1800" dirty="0" err="1">
                <a:latin typeface="Times New Roman" panose="02020603050405020304" pitchFamily="18" charset="0"/>
              </a:rPr>
              <a:t>M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enghapus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 </a:t>
            </a:r>
            <a:r>
              <a:rPr lang="en-US" sz="1800" b="1" i="1" dirty="0">
                <a:latin typeface="Consolas-BoldItalic"/>
              </a:rPr>
              <a:t>Nim</a:t>
            </a:r>
            <a:r>
              <a:rPr lang="en-US" sz="1800" b="1" i="1" u="none" strike="noStrike" baseline="0" dirty="0">
                <a:latin typeface="Consolas-BoldItalic"/>
              </a:rPr>
              <a:t> </a:t>
            </a:r>
            <a:r>
              <a:rPr lang="en-US" sz="1800" b="1" i="0" u="none" strike="noStrike" baseline="0" dirty="0">
                <a:latin typeface="Consolas-Bold"/>
              </a:rPr>
              <a:t>= </a:t>
            </a:r>
            <a:r>
              <a:rPr lang="en-US" sz="1800" b="1" i="1" dirty="0">
                <a:latin typeface="Consolas-BoldItalic"/>
              </a:rPr>
              <a:t>‘1223001’</a:t>
            </a:r>
            <a:r>
              <a:rPr lang="en-US" sz="1800" b="1" i="0" u="none" strike="noStrike" baseline="0" dirty="0">
                <a:latin typeface="Consolas-Bold"/>
              </a:rPr>
              <a:t> </a:t>
            </a:r>
          </a:p>
          <a:p>
            <a:pPr marL="0" indent="0">
              <a:buNone/>
            </a:pPr>
            <a:r>
              <a:rPr lang="en-US" sz="1800" b="1" i="0" u="none" strike="noStrike" baseline="0" dirty="0">
                <a:latin typeface="Consolas-Bold"/>
              </a:rPr>
              <a:t>	DELETE FROM </a:t>
            </a:r>
            <a:r>
              <a:rPr lang="en-US" sz="1800" b="1" i="1" dirty="0" err="1">
                <a:latin typeface="Consolas-BoldItalic"/>
              </a:rPr>
              <a:t>Mahasiswa</a:t>
            </a:r>
            <a:r>
              <a:rPr lang="en-US" sz="1800" b="1" i="1" u="none" strike="noStrike" baseline="0" dirty="0">
                <a:latin typeface="Consolas-BoldItalic"/>
              </a:rPr>
              <a:t> </a:t>
            </a:r>
            <a:r>
              <a:rPr lang="en-US" sz="1800" b="1" i="0" u="none" strike="noStrike" baseline="0" dirty="0">
                <a:latin typeface="Consolas-Bold"/>
              </a:rPr>
              <a:t>WHERE </a:t>
            </a:r>
            <a:r>
              <a:rPr lang="en-US" sz="1800" b="1" i="1" dirty="0">
                <a:latin typeface="Consolas-BoldItalic"/>
              </a:rPr>
              <a:t>Nim</a:t>
            </a:r>
            <a:r>
              <a:rPr lang="en-US" sz="1800" b="1" i="1" u="none" strike="noStrike" baseline="0" dirty="0">
                <a:latin typeface="Consolas-BoldItalic"/>
              </a:rPr>
              <a:t> </a:t>
            </a:r>
            <a:r>
              <a:rPr lang="en-US" sz="1800" b="1" i="0" u="none" strike="noStrike" baseline="0" dirty="0">
                <a:latin typeface="Consolas-Bold"/>
              </a:rPr>
              <a:t>= </a:t>
            </a:r>
            <a:r>
              <a:rPr lang="en-US" sz="1800" b="1" i="1" dirty="0">
                <a:latin typeface="Consolas-BoldItalic"/>
              </a:rPr>
              <a:t>‘1223001’</a:t>
            </a:r>
            <a:r>
              <a:rPr lang="en-US" sz="1800" b="1" i="0" u="none" strike="noStrike" baseline="0" dirty="0">
                <a:latin typeface="Consolas-Bold"/>
              </a:rPr>
              <a:t>;</a:t>
            </a:r>
          </a:p>
          <a:p>
            <a:pPr marL="0" indent="0"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ID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Menghapus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seluruh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record yang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ada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di </a:t>
            </a:r>
            <a:r>
              <a:rPr lang="en-ID" sz="1800" b="0" i="0" u="none" strike="noStrike" baseline="0" dirty="0" err="1">
                <a:latin typeface="Times New Roman" panose="02020603050405020304" pitchFamily="18" charset="0"/>
              </a:rPr>
              <a:t>tabel</a:t>
            </a:r>
            <a:r>
              <a:rPr lang="en-ID" sz="1800" b="0" i="0" u="none" strike="noStrike" baseline="0" dirty="0">
                <a:latin typeface="Times New Roman" panose="02020603050405020304" pitchFamily="18" charset="0"/>
              </a:rPr>
              <a:t> customer</a:t>
            </a:r>
          </a:p>
          <a:p>
            <a:pPr marL="0" indent="0" algn="l">
              <a:buNone/>
            </a:pPr>
            <a:r>
              <a:rPr lang="en-ID" sz="1800" b="1" i="0" u="none" strike="noStrike" baseline="0" dirty="0">
                <a:latin typeface="Consolas-Bold"/>
              </a:rPr>
              <a:t>	DELETE FROM </a:t>
            </a:r>
            <a:r>
              <a:rPr lang="en-ID" sz="1800" b="1" i="1" u="none" strike="noStrike" baseline="0" dirty="0" err="1">
                <a:latin typeface="Consolas-BoldItalic"/>
              </a:rPr>
              <a:t>mahasiswa</a:t>
            </a:r>
            <a:r>
              <a:rPr lang="en-ID" sz="1800" b="1" i="0" u="none" strike="noStrike" baseline="0" dirty="0">
                <a:latin typeface="Consolas-Bold"/>
              </a:rPr>
              <a:t>;</a:t>
            </a:r>
            <a:endParaRPr lang="en-ID" sz="1800" b="0" i="0" u="none" strike="noStrike" baseline="0" dirty="0"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6421909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22</TotalTime>
  <Words>470</Words>
  <Application>Microsoft Office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Consolas-Bold</vt:lpstr>
      <vt:lpstr>Consolas-BoldItalic</vt:lpstr>
      <vt:lpstr>Times New Roman</vt:lpstr>
      <vt:lpstr>Trebuchet MS</vt:lpstr>
      <vt:lpstr>Wingdings 3</vt:lpstr>
      <vt:lpstr>Facet</vt:lpstr>
      <vt:lpstr>DATA MANIPULATION LANGUAGE(DML)</vt:lpstr>
      <vt:lpstr>Pengertian</vt:lpstr>
      <vt:lpstr>A. Perintah Insert </vt:lpstr>
      <vt:lpstr>B. Perintah Select</vt:lpstr>
      <vt:lpstr>C. Perintah Update</vt:lpstr>
      <vt:lpstr>D. Perintah Delete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MANIPULATION LANGUAGE(DML)</dc:title>
  <dc:creator>liza safitri</dc:creator>
  <cp:lastModifiedBy>liza safitri</cp:lastModifiedBy>
  <cp:revision>8</cp:revision>
  <dcterms:created xsi:type="dcterms:W3CDTF">2024-03-11T12:23:19Z</dcterms:created>
  <dcterms:modified xsi:type="dcterms:W3CDTF">2024-03-13T00:32:36Z</dcterms:modified>
</cp:coreProperties>
</file>