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4"/>
  </p:notesMasterIdLst>
  <p:sldIdLst>
    <p:sldId id="358" r:id="rId3"/>
    <p:sldId id="328" r:id="rId4"/>
    <p:sldId id="386" r:id="rId5"/>
    <p:sldId id="379" r:id="rId6"/>
    <p:sldId id="380" r:id="rId7"/>
    <p:sldId id="381" r:id="rId8"/>
    <p:sldId id="382" r:id="rId9"/>
    <p:sldId id="384" r:id="rId10"/>
    <p:sldId id="383" r:id="rId11"/>
    <p:sldId id="385" r:id="rId12"/>
    <p:sldId id="363" r:id="rId13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4672" autoAdjust="0"/>
  </p:normalViewPr>
  <p:slideViewPr>
    <p:cSldViewPr snapToGrid="0">
      <p:cViewPr varScale="1">
        <p:scale>
          <a:sx n="41" d="100"/>
          <a:sy n="41" d="100"/>
        </p:scale>
        <p:origin x="-1236" y="-11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3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2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90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64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7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576103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078310" y="317834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5260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5260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5260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4244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4244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4244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4752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4752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4752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5515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4309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3436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5492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4285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3413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5515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4309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3436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5397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円/楕円 49"/>
          <p:cNvSpPr/>
          <p:nvPr userDrawn="1"/>
        </p:nvSpPr>
        <p:spPr>
          <a:xfrm>
            <a:off x="2483350" y="6306974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716250" y="655213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円/楕円 54"/>
          <p:cNvSpPr/>
          <p:nvPr userDrawn="1"/>
        </p:nvSpPr>
        <p:spPr>
          <a:xfrm>
            <a:off x="9651363" y="630697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0884263" y="655213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5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257561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269219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81108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1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  <a:solidFill>
            <a:srgbClr val="002060"/>
          </a:solidFill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solidFill>
            <a:srgbClr val="002060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solidFill>
            <a:srgbClr val="002060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6" grpId="0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190163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646483" y="1749758"/>
            <a:ext cx="7981465" cy="925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"/>
                            </p:stCondLst>
                            <p:childTnLst>
                              <p:par>
                                <p:cTn id="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3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400"/>
                            </p:stCondLst>
                            <p:childTnLst>
                              <p:par>
                                <p:cTn id="9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9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70" name="グループ化 28"/>
          <p:cNvGrpSpPr/>
          <p:nvPr userDrawn="1"/>
        </p:nvGrpSpPr>
        <p:grpSpPr>
          <a:xfrm>
            <a:off x="10838880" y="3918633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1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36"/>
          <p:cNvGrpSpPr/>
          <p:nvPr userDrawn="1"/>
        </p:nvGrpSpPr>
        <p:grpSpPr>
          <a:xfrm>
            <a:off x="10838880" y="5258411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5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グループ化 43"/>
          <p:cNvGrpSpPr/>
          <p:nvPr userDrawn="1"/>
        </p:nvGrpSpPr>
        <p:grpSpPr>
          <a:xfrm>
            <a:off x="10838880" y="659818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9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57"/>
          <p:cNvGrpSpPr/>
          <p:nvPr userDrawn="1"/>
        </p:nvGrpSpPr>
        <p:grpSpPr>
          <a:xfrm>
            <a:off x="10838880" y="7937967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3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14"/>
          <p:cNvGrpSpPr/>
          <p:nvPr userDrawn="1"/>
        </p:nvGrpSpPr>
        <p:grpSpPr>
          <a:xfrm>
            <a:off x="10838880" y="2578855"/>
            <a:ext cx="6003425" cy="908106"/>
            <a:chOff x="1073297" y="6784950"/>
            <a:chExt cx="6003425" cy="908106"/>
          </a:xfrm>
        </p:grpSpPr>
        <p:sp>
          <p:nvSpPr>
            <p:cNvPr id="87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8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1" name="直線コネクタ 25"/>
          <p:cNvCxnSpPr/>
          <p:nvPr userDrawn="1"/>
        </p:nvCxnSpPr>
        <p:spPr>
          <a:xfrm flipH="1">
            <a:off x="16387726" y="-1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18"/>
          <p:cNvSpPr/>
          <p:nvPr userDrawn="1"/>
        </p:nvSpPr>
        <p:spPr>
          <a:xfrm>
            <a:off x="16058386" y="2703304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94" name="円/楕円 33"/>
          <p:cNvSpPr/>
          <p:nvPr userDrawn="1"/>
        </p:nvSpPr>
        <p:spPr>
          <a:xfrm>
            <a:off x="16058386" y="4043082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</a:p>
        </p:txBody>
      </p:sp>
      <p:sp>
        <p:nvSpPr>
          <p:cNvPr id="96" name="円/楕円 41"/>
          <p:cNvSpPr/>
          <p:nvPr userDrawn="1"/>
        </p:nvSpPr>
        <p:spPr>
          <a:xfrm>
            <a:off x="16058386" y="5382860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98" name="円/楕円 48"/>
          <p:cNvSpPr/>
          <p:nvPr userDrawn="1"/>
        </p:nvSpPr>
        <p:spPr>
          <a:xfrm>
            <a:off x="16058386" y="672263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</a:p>
        </p:txBody>
      </p:sp>
      <p:sp>
        <p:nvSpPr>
          <p:cNvPr id="100" name="円/楕円 62"/>
          <p:cNvSpPr/>
          <p:nvPr userDrawn="1"/>
        </p:nvSpPr>
        <p:spPr>
          <a:xfrm>
            <a:off x="16058386" y="8062416"/>
            <a:ext cx="91749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10</a:t>
            </a:r>
            <a:endParaRPr kumimoji="1" lang="ja-JP" altLang="en-US" sz="4400" dirty="0"/>
          </a:p>
        </p:txBody>
      </p:sp>
      <p:sp>
        <p:nvSpPr>
          <p:cNvPr id="111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501336" y="260866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1513421" y="3919829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501336" y="52882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513421" y="659938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1501336" y="796777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00"/>
                            </p:stCondLst>
                            <p:childTnLst>
                              <p:par>
                                <p:cTn id="7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600"/>
                            </p:stCondLst>
                            <p:childTnLst>
                              <p:par>
                                <p:cTn id="1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51" grpId="0" animBg="1"/>
      <p:bldP spid="52" grpId="0"/>
      <p:bldP spid="92" grpId="0" animBg="1"/>
      <p:bldP spid="94" grpId="0" animBg="1"/>
      <p:bldP spid="96" grpId="0" animBg="1"/>
      <p:bldP spid="98" grpId="0" animBg="1"/>
      <p:bldP spid="100" grpId="0" animBg="1"/>
      <p:bldP spid="1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4">
            <a:extLst>
              <a:ext uri="{FF2B5EF4-FFF2-40B4-BE49-F238E27FC236}">
                <a16:creationId xmlns:a16="http://schemas.microsoft.com/office/drawing/2014/main" xmlns="" id="{F7AB326A-35A5-49A3-9076-483FB84717D2}"/>
              </a:ext>
            </a:extLst>
          </p:cNvPr>
          <p:cNvSpPr/>
          <p:nvPr userDrawn="1"/>
        </p:nvSpPr>
        <p:spPr>
          <a:xfrm flipV="1">
            <a:off x="15678121" y="7810962"/>
            <a:ext cx="2608292" cy="24760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-20320"/>
            <a:ext cx="18286413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259330" y="1476373"/>
            <a:ext cx="10816291" cy="85357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259332" y="742869"/>
            <a:ext cx="10816291" cy="686124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84799" y="292194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84799" y="426172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790331" y="2818287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90331" y="4153234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84799" y="560150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790331" y="5493012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84799" y="694127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790331" y="6832790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84799" y="828105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790331" y="8172568"/>
            <a:ext cx="6703429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円/楕円 5"/>
          <p:cNvSpPr/>
          <p:nvPr userDrawn="1"/>
        </p:nvSpPr>
        <p:spPr>
          <a:xfrm>
            <a:off x="9542209" y="292194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9" name="円/楕円 6"/>
          <p:cNvSpPr/>
          <p:nvPr userDrawn="1"/>
        </p:nvSpPr>
        <p:spPr>
          <a:xfrm>
            <a:off x="9542209" y="426172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7</a:t>
            </a:r>
          </a:p>
        </p:txBody>
      </p:sp>
      <p:sp>
        <p:nvSpPr>
          <p:cNvPr id="21" name="円/楕円 9"/>
          <p:cNvSpPr/>
          <p:nvPr userDrawn="1"/>
        </p:nvSpPr>
        <p:spPr>
          <a:xfrm>
            <a:off x="9542209" y="560150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3" name="円/楕円 11"/>
          <p:cNvSpPr/>
          <p:nvPr userDrawn="1"/>
        </p:nvSpPr>
        <p:spPr>
          <a:xfrm>
            <a:off x="9542209" y="694127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9</a:t>
            </a:r>
          </a:p>
        </p:txBody>
      </p:sp>
      <p:sp>
        <p:nvSpPr>
          <p:cNvPr id="25" name="円/楕円 13"/>
          <p:cNvSpPr/>
          <p:nvPr userDrawn="1"/>
        </p:nvSpPr>
        <p:spPr>
          <a:xfrm>
            <a:off x="9383744" y="8281057"/>
            <a:ext cx="976135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  <p:bldP spid="18" grpId="0" animBg="1"/>
      <p:bldP spid="19" grpId="0" animBg="1"/>
      <p:bldP spid="21" grpId="0" animBg="1"/>
      <p:bldP spid="23" grpId="0" animBg="1"/>
      <p:bldP spid="25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75" r:id="rId4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atin typeface="The Houls" panose="02000500000000000000" pitchFamily="50" charset="0"/>
                <a:cs typeface="Calibri" panose="020F0502020204030204" pitchFamily="34" charset="0"/>
              </a:rPr>
              <a:t>PAKET APLIKASI</a:t>
            </a:r>
            <a:endParaRPr kumimoji="1" lang="ja-JP" altLang="en-US" sz="8000" b="1" dirty="0"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1038" name="Picture 14" descr="Pengumuman Jadwal Maintenance LPSE - Pemerintah Kabupaten Rembang">
            <a:extLst>
              <a:ext uri="{FF2B5EF4-FFF2-40B4-BE49-F238E27FC236}">
                <a16:creationId xmlns:a16="http://schemas.microsoft.com/office/drawing/2014/main" xmlns="" id="{B8E1F113-11B3-4BDE-9F25-67955FD2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67" y="0"/>
            <a:ext cx="56864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4" descr="Android Apps Development Service, एंड्रॉइड एप्लिकेशन डेवलपमेंट की सेवाएं,  एंड्रॉइड एप्लिकेशन डेवलपमेंट सर्विस in Agarwal Farm, Jaipur , Sterling  Infotech | ID: 18181413997">
            <a:extLst>
              <a:ext uri="{FF2B5EF4-FFF2-40B4-BE49-F238E27FC236}">
                <a16:creationId xmlns:a16="http://schemas.microsoft.com/office/drawing/2014/main" xmlns="" id="{23A2BBDE-EB6E-4FF6-87C7-FF136020DE6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4725"/>
          <a:stretch>
            <a:fillRect/>
          </a:stretch>
        </p:blipFill>
        <p:spPr bwMode="auto">
          <a:xfrm rot="16200000">
            <a:off x="1058863" y="3405188"/>
            <a:ext cx="6318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B6A94-276E-4377-8CC5-24350FE73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F472893-F814-4D27-A688-0905383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54" y="400513"/>
            <a:ext cx="7990959" cy="1201059"/>
          </a:xfrm>
        </p:spPr>
        <p:txBody>
          <a:bodyPr anchor="t"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Numbering</a:t>
            </a:r>
            <a:r>
              <a:rPr lang="en-US" sz="4800" dirty="0">
                <a:solidFill>
                  <a:schemeClr val="tx1"/>
                </a:solidFill>
              </a:rPr>
              <a:t> – </a:t>
            </a:r>
            <a:r>
              <a:rPr lang="en-US" sz="4800" dirty="0" err="1">
                <a:solidFill>
                  <a:srgbClr val="002060"/>
                </a:solidFill>
              </a:rPr>
              <a:t>Penomoran</a:t>
            </a:r>
            <a:r>
              <a:rPr lang="en-US" sz="4800" dirty="0">
                <a:solidFill>
                  <a:srgbClr val="002060"/>
                </a:solidFill>
              </a:rPr>
              <a:t> BAB</a:t>
            </a:r>
            <a:endParaRPr lang="en-ID" sz="4800" dirty="0">
              <a:solidFill>
                <a:srgbClr val="00206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912C280A-9C5C-46F1-93CA-1B8C5EF4B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79313" y="1921605"/>
            <a:ext cx="7996244" cy="6385844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1.Bab, Bab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nomor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angka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Romawi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besar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: I,II,III dan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seterusnya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, yang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dicantumkan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simetris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ditengah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diatas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judul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bersangkutan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huruf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tebal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2.Sub Bab, Sub-Sub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penomoran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arab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Bab I sub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1.1, 2.1 dan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seterusnya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menyusun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rangka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karangan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bagian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bab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seterusnya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angka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batasan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digit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angka</a:t>
            </a:r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1E0AF-4582-4291-A242-44250A50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正方形/長方形 6">
            <a:extLst>
              <a:ext uri="{FF2B5EF4-FFF2-40B4-BE49-F238E27FC236}">
                <a16:creationId xmlns:a16="http://schemas.microsoft.com/office/drawing/2014/main" xmlns="" id="{6A5290F3-CB09-4160-929A-1495B8C8FA03}"/>
              </a:ext>
            </a:extLst>
          </p:cNvPr>
          <p:cNvSpPr/>
          <p:nvPr/>
        </p:nvSpPr>
        <p:spPr>
          <a:xfrm>
            <a:off x="9679910" y="1601572"/>
            <a:ext cx="769369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xmlns="" id="{5840B416-D0C9-4A7D-9C81-55AA8BB568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5220" r="5220"/>
          <a:stretch/>
        </p:blipFill>
        <p:spPr>
          <a:xfrm>
            <a:off x="0" y="0"/>
            <a:ext cx="8999538" cy="10287000"/>
          </a:xfrm>
        </p:spPr>
      </p:pic>
    </p:spTree>
    <p:extLst>
      <p:ext uri="{BB962C8B-B14F-4D97-AF65-F5344CB8AC3E}">
        <p14:creationId xmlns:p14="http://schemas.microsoft.com/office/powerpoint/2010/main" val="3687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asil gambar untuk ucapan terima kasih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2" b="275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Mengenal</a:t>
            </a:r>
            <a:r>
              <a:rPr lang="en-US" sz="6600" b="1" dirty="0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Microsoft Word</a:t>
            </a:r>
            <a:endParaRPr kumimoji="1" lang="ja-JP" altLang="en-US" sz="6600" b="1" dirty="0">
              <a:solidFill>
                <a:srgbClr val="00B0F0"/>
              </a:solidFill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023050" y="2811081"/>
            <a:ext cx="9419307" cy="790352"/>
          </a:xfrm>
        </p:spPr>
        <p:txBody>
          <a:bodyPr/>
          <a:lstStyle/>
          <a:p>
            <a:r>
              <a:rPr lang="en-US" altLang="ja-JP" sz="4400" dirty="0" err="1">
                <a:latin typeface="Script MT Bold" panose="03040602040607080904" pitchFamily="66" charset="0"/>
              </a:rPr>
              <a:t>Perlu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anda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ketahui</a:t>
            </a:r>
            <a:r>
              <a:rPr lang="en-US" altLang="ja-JP" sz="4400" dirty="0">
                <a:latin typeface="Script MT Bold" panose="03040602040607080904" pitchFamily="66" charset="0"/>
              </a:rPr>
              <a:t>!</a:t>
            </a:r>
            <a:endParaRPr lang="ja-JP" altLang="en-US" sz="4400" dirty="0">
              <a:latin typeface="Script MT Bold" panose="030406020406070809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3F3EBA-2BAE-40B1-B6DF-0751B6E2B3B2}"/>
              </a:ext>
            </a:extLst>
          </p:cNvPr>
          <p:cNvSpPr/>
          <p:nvPr/>
        </p:nvSpPr>
        <p:spPr>
          <a:xfrm>
            <a:off x="2480900" y="3957708"/>
            <a:ext cx="14941297" cy="4568454"/>
          </a:xfrm>
          <a:prstGeom prst="rect">
            <a:avLst/>
          </a:prstGeom>
        </p:spPr>
        <p:txBody>
          <a:bodyPr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ID" dirty="0">
                <a:latin typeface="Tw Cen MT" panose="020B0602020104020603" pitchFamily="34" charset="0"/>
              </a:rPr>
              <a:t>Microsoft Word </a:t>
            </a:r>
            <a:r>
              <a:rPr lang="en-ID" dirty="0" err="1">
                <a:latin typeface="Tw Cen MT" panose="020B0602020104020603" pitchFamily="34" charset="0"/>
              </a:rPr>
              <a:t>adalah</a:t>
            </a:r>
            <a:r>
              <a:rPr lang="en-ID" dirty="0">
                <a:latin typeface="Tw Cen MT" panose="020B0602020104020603" pitchFamily="34" charset="0"/>
              </a:rPr>
              <a:t> software </a:t>
            </a:r>
            <a:r>
              <a:rPr lang="en-ID" dirty="0" err="1">
                <a:latin typeface="Tw Cen MT" panose="020B0602020104020603" pitchFamily="34" charset="0"/>
              </a:rPr>
              <a:t>pengolah</a:t>
            </a:r>
            <a:r>
              <a:rPr lang="en-ID" dirty="0">
                <a:latin typeface="Tw Cen MT" panose="020B0602020104020603" pitchFamily="34" charset="0"/>
              </a:rPr>
              <a:t> kata (word processing) yang </a:t>
            </a:r>
            <a:r>
              <a:rPr lang="en-ID" dirty="0" err="1">
                <a:latin typeface="Tw Cen MT" panose="020B0602020104020603" pitchFamily="34" charset="0"/>
              </a:rPr>
              <a:t>merupakan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bagian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dari</a:t>
            </a:r>
            <a:r>
              <a:rPr lang="en-ID" dirty="0">
                <a:latin typeface="Tw Cen MT" panose="020B0602020104020603" pitchFamily="34" charset="0"/>
              </a:rPr>
              <a:t> Microsoft Office Suite (Microsoft Excel, </a:t>
            </a:r>
            <a:r>
              <a:rPr lang="en-ID" dirty="0" err="1">
                <a:latin typeface="Tw Cen MT" panose="020B0602020104020603" pitchFamily="34" charset="0"/>
              </a:rPr>
              <a:t>Powerpoint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dll</a:t>
            </a:r>
            <a:r>
              <a:rPr lang="en-ID" dirty="0">
                <a:latin typeface="Tw Cen MT" panose="020B0602020104020603" pitchFamily="34" charset="0"/>
              </a:rPr>
              <a:t>) </a:t>
            </a:r>
            <a:r>
              <a:rPr lang="en-ID" dirty="0" err="1">
                <a:latin typeface="Tw Cen MT" panose="020B0602020104020603" pitchFamily="34" charset="0"/>
              </a:rPr>
              <a:t>dibuat</a:t>
            </a:r>
            <a:r>
              <a:rPr lang="en-ID" dirty="0">
                <a:latin typeface="Tw Cen MT" panose="020B0602020104020603" pitchFamily="34" charset="0"/>
              </a:rPr>
              <a:t> oleh Microsoft Corporation(</a:t>
            </a:r>
            <a:r>
              <a:rPr lang="en-ID" dirty="0">
                <a:latin typeface="Tw Cen MT" panose="020B06020201040206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http://www.microsoft.com</a:t>
            </a:r>
            <a:r>
              <a:rPr lang="en-ID" dirty="0">
                <a:latin typeface="Tw Cen MT" panose="020B0602020104020603" pitchFamily="34" charset="0"/>
              </a:rPr>
              <a:t>).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ID" dirty="0">
              <a:latin typeface="Tw Cen MT" panose="020B0602020104020603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ID" dirty="0">
                <a:latin typeface="Tw Cen MT" panose="020B0602020104020603" pitchFamily="34" charset="0"/>
              </a:rPr>
              <a:t>Pada </a:t>
            </a:r>
            <a:r>
              <a:rPr lang="en-ID" dirty="0" err="1">
                <a:latin typeface="Tw Cen MT" panose="020B0602020104020603" pitchFamily="34" charset="0"/>
              </a:rPr>
              <a:t>saat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ini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microsoft</a:t>
            </a:r>
            <a:r>
              <a:rPr lang="en-ID" dirty="0">
                <a:latin typeface="Tw Cen MT" panose="020B0602020104020603" pitchFamily="34" charset="0"/>
              </a:rPr>
              <a:t> word paling </a:t>
            </a:r>
            <a:r>
              <a:rPr lang="en-ID" dirty="0" err="1">
                <a:latin typeface="Tw Cen MT" panose="020B0602020104020603" pitchFamily="34" charset="0"/>
              </a:rPr>
              <a:t>banyak</a:t>
            </a:r>
            <a:r>
              <a:rPr lang="en-ID" dirty="0">
                <a:latin typeface="Tw Cen MT" panose="020B0602020104020603" pitchFamily="34" charset="0"/>
              </a:rPr>
              <a:t> di </a:t>
            </a:r>
            <a:r>
              <a:rPr lang="en-ID" dirty="0" err="1">
                <a:latin typeface="Tw Cen MT" panose="020B0602020104020603" pitchFamily="34" charset="0"/>
              </a:rPr>
              <a:t>gunakan</a:t>
            </a:r>
            <a:r>
              <a:rPr lang="en-ID" dirty="0">
                <a:latin typeface="Tw Cen MT" panose="020B0602020104020603" pitchFamily="34" charset="0"/>
              </a:rPr>
              <a:t> oleh </a:t>
            </a:r>
            <a:r>
              <a:rPr lang="en-ID" dirty="0" err="1">
                <a:latin typeface="Tw Cen MT" panose="020B0602020104020603" pitchFamily="34" charset="0"/>
              </a:rPr>
              <a:t>masyarakat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pengguna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komputer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karena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penggunaan</a:t>
            </a:r>
            <a:r>
              <a:rPr lang="en-ID" dirty="0">
                <a:latin typeface="Tw Cen MT" panose="020B0602020104020603" pitchFamily="34" charset="0"/>
              </a:rPr>
              <a:t> program yang </a:t>
            </a:r>
            <a:r>
              <a:rPr lang="en-ID" dirty="0" err="1">
                <a:latin typeface="Tw Cen MT" panose="020B0602020104020603" pitchFamily="34" charset="0"/>
              </a:rPr>
              <a:t>cukup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mudah</a:t>
            </a:r>
            <a:r>
              <a:rPr lang="en-ID" dirty="0">
                <a:latin typeface="Tw Cen MT" panose="020B0602020104020603" pitchFamily="34" charset="0"/>
              </a:rPr>
              <a:t>, dan </a:t>
            </a:r>
            <a:r>
              <a:rPr lang="en-ID" dirty="0" err="1">
                <a:latin typeface="Tw Cen MT" panose="020B0602020104020603" pitchFamily="34" charset="0"/>
              </a:rPr>
              <a:t>manfaatnya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banyak</a:t>
            </a:r>
            <a:endParaRPr lang="en-ID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Mengenal</a:t>
            </a:r>
            <a:r>
              <a:rPr lang="en-US" sz="5400" b="1" dirty="0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Bagian-</a:t>
            </a:r>
            <a:r>
              <a:rPr lang="en-US" sz="5400" b="1" dirty="0" err="1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bagian</a:t>
            </a:r>
            <a:r>
              <a:rPr lang="en-US" sz="5400" b="1" dirty="0">
                <a:solidFill>
                  <a:srgbClr val="00B0F0"/>
                </a:solidFill>
                <a:latin typeface="The Houls" panose="02000500000000000000" pitchFamily="50" charset="0"/>
                <a:cs typeface="Calibri" panose="020F0502020204030204" pitchFamily="34" charset="0"/>
              </a:rPr>
              <a:t> Microsoft Word</a:t>
            </a:r>
            <a:endParaRPr kumimoji="1" lang="ja-JP" altLang="en-US" sz="5400" b="1" dirty="0">
              <a:solidFill>
                <a:srgbClr val="00B0F0"/>
              </a:solidFill>
              <a:latin typeface="The Houls" panose="02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2023050" y="2811081"/>
            <a:ext cx="9419307" cy="790352"/>
          </a:xfrm>
        </p:spPr>
        <p:txBody>
          <a:bodyPr/>
          <a:lstStyle/>
          <a:p>
            <a:r>
              <a:rPr lang="en-US" altLang="ja-JP" sz="4400" dirty="0" err="1">
                <a:latin typeface="Script MT Bold" panose="03040602040607080904" pitchFamily="66" charset="0"/>
              </a:rPr>
              <a:t>Perlu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anda</a:t>
            </a:r>
            <a:r>
              <a:rPr lang="en-US" altLang="ja-JP" sz="4400" dirty="0">
                <a:latin typeface="Script MT Bold" panose="03040602040607080904" pitchFamily="66" charset="0"/>
              </a:rPr>
              <a:t> </a:t>
            </a:r>
            <a:r>
              <a:rPr lang="en-US" altLang="ja-JP" sz="4400" dirty="0" err="1">
                <a:latin typeface="Script MT Bold" panose="03040602040607080904" pitchFamily="66" charset="0"/>
              </a:rPr>
              <a:t>ketahui</a:t>
            </a:r>
            <a:r>
              <a:rPr lang="en-US" altLang="ja-JP" sz="4400" dirty="0">
                <a:latin typeface="Script MT Bold" panose="03040602040607080904" pitchFamily="66" charset="0"/>
              </a:rPr>
              <a:t>!</a:t>
            </a:r>
            <a:endParaRPr lang="ja-JP" altLang="en-US" sz="4400" dirty="0">
              <a:latin typeface="Script MT Bold" panose="030406020406070809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3F3EBA-2BAE-40B1-B6DF-0751B6E2B3B2}"/>
              </a:ext>
            </a:extLst>
          </p:cNvPr>
          <p:cNvSpPr/>
          <p:nvPr/>
        </p:nvSpPr>
        <p:spPr>
          <a:xfrm>
            <a:off x="2480900" y="3957708"/>
            <a:ext cx="14941297" cy="4568454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en-ID" dirty="0" err="1">
                <a:latin typeface="Tw Cen MT" panose="020B0602020104020603" pitchFamily="34" charset="0"/>
              </a:rPr>
              <a:t>Dalam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mempelajari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Ms.Word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banyak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hal</a:t>
            </a:r>
            <a:r>
              <a:rPr lang="en-ID" dirty="0">
                <a:latin typeface="Tw Cen MT" panose="020B0602020104020603" pitchFamily="34" charset="0"/>
              </a:rPr>
              <a:t> yang </a:t>
            </a:r>
            <a:r>
              <a:rPr lang="en-ID" dirty="0" err="1">
                <a:latin typeface="Tw Cen MT" panose="020B0602020104020603" pitchFamily="34" charset="0"/>
              </a:rPr>
              <a:t>perlu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kita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ketahui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termasuk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bagian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bagian</a:t>
            </a:r>
            <a:r>
              <a:rPr lang="en-ID" dirty="0">
                <a:latin typeface="Tw Cen MT" panose="020B0602020104020603" pitchFamily="34" charset="0"/>
              </a:rPr>
              <a:t> </a:t>
            </a:r>
            <a:r>
              <a:rPr lang="en-ID" dirty="0" err="1">
                <a:latin typeface="Tw Cen MT" panose="020B0602020104020603" pitchFamily="34" charset="0"/>
              </a:rPr>
              <a:t>pendukungnya</a:t>
            </a:r>
            <a:r>
              <a:rPr lang="en-ID" dirty="0">
                <a:latin typeface="Tw Cen MT" panose="020B0602020104020603" pitchFamily="34" charset="0"/>
              </a:rPr>
              <a:t>, </a:t>
            </a:r>
            <a:r>
              <a:rPr lang="en-ID" dirty="0" err="1">
                <a:latin typeface="Tw Cen MT" panose="020B0602020104020603" pitchFamily="34" charset="0"/>
              </a:rPr>
              <a:t>seperti</a:t>
            </a:r>
            <a:r>
              <a:rPr lang="en-ID" dirty="0">
                <a:latin typeface="Tw Cen MT" panose="020B0602020104020603" pitchFamily="34" charset="0"/>
              </a:rPr>
              <a:t> toolbar, bar menu, bar </a:t>
            </a:r>
            <a:r>
              <a:rPr lang="en-ID" dirty="0" err="1">
                <a:latin typeface="Tw Cen MT" panose="020B0602020104020603" pitchFamily="34" charset="0"/>
              </a:rPr>
              <a:t>standar</a:t>
            </a:r>
            <a:r>
              <a:rPr lang="en-ID" dirty="0">
                <a:latin typeface="Tw Cen MT" panose="020B0602020104020603" pitchFamily="34" charset="0"/>
              </a:rPr>
              <a:t>, status bar, </a:t>
            </a:r>
            <a:r>
              <a:rPr lang="en-ID" dirty="0" err="1">
                <a:latin typeface="Tw Cen MT" panose="020B0602020104020603" pitchFamily="34" charset="0"/>
              </a:rPr>
              <a:t>dll</a:t>
            </a:r>
            <a:r>
              <a:rPr lang="en-ID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274DA5-E6A4-442D-B325-3429CF3C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56" y="5143500"/>
            <a:ext cx="9367756" cy="47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697">
        <p14:ripple/>
      </p:transition>
    </mc:Choice>
    <mc:Fallback xmlns="">
      <p:transition spd="slow" advTm="46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846C0E8E-502B-44C8-A559-E4D4479A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118" y="2695227"/>
            <a:ext cx="9577064" cy="1350907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Tw Cen MT" panose="020B0602020104020603" pitchFamily="34" charset="0"/>
              </a:rPr>
              <a:t>Laporan</a:t>
            </a:r>
            <a:r>
              <a:rPr lang="en-US" sz="48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w Cen MT" panose="020B0602020104020603" pitchFamily="34" charset="0"/>
              </a:rPr>
              <a:t>Kerja</a:t>
            </a:r>
            <a:r>
              <a:rPr lang="en-US" sz="48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w Cen MT" panose="020B0602020104020603" pitchFamily="34" charset="0"/>
              </a:rPr>
              <a:t>Praktek</a:t>
            </a:r>
            <a:r>
              <a:rPr lang="en-US" sz="4800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US" sz="4800" dirty="0" err="1">
                <a:solidFill>
                  <a:schemeClr val="tx1"/>
                </a:solidFill>
                <a:latin typeface="Tw Cen MT" panose="020B0602020104020603" pitchFamily="34" charset="0"/>
              </a:rPr>
              <a:t>Skripsi</a:t>
            </a:r>
            <a:endParaRPr lang="en-ID" sz="4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AC254E7-6630-4E61-982B-BA1B0CE71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2070E9F9-5A20-472F-BD38-2A06BBF32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Kesalahan-kesalahan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penulisan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laporan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91CBAD16-9D28-4411-90C2-5810CA61B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B489AA-97A4-4622-B3CC-B110F1A0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1026" name="Picture 2" descr="Skripsi - Pengertian, Tujuan dan Unsurnya - Haipedia.com">
            <a:extLst>
              <a:ext uri="{FF2B5EF4-FFF2-40B4-BE49-F238E27FC236}">
                <a16:creationId xmlns:a16="http://schemas.microsoft.com/office/drawing/2014/main" xmlns="" id="{AEAECF17-B5BF-4024-9133-A6E9BE0BD2D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37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878D1487-B0C7-4FFF-828E-B6122A20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63FC8A-0E42-42AE-8B1A-2E8C43A0D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AEDC33-B382-4A55-AAFE-AD2920DEA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2EB78085-DA01-4919-BC91-4D3E6EC0A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ID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92165921-CA6E-4B80-9124-772F2D4EDF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Jenis</a:t>
            </a:r>
            <a:r>
              <a:rPr lang="en-US" sz="4400" b="1" dirty="0"/>
              <a:t> Font</a:t>
            </a:r>
            <a:endParaRPr lang="en-ID" sz="4400" b="1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C03DA8C1-0575-489E-B59F-83F6250320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Spacing</a:t>
            </a:r>
            <a:endParaRPr lang="en-ID" sz="4000" b="1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xmlns="" id="{49397094-5B12-4AA4-8B3A-1D7462FDD6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Numbering</a:t>
            </a:r>
            <a:endParaRPr lang="en-ID" sz="4000" b="1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xmlns="" id="{66BC6642-0329-4B23-BA1A-7F4E02E4C1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Page Number</a:t>
            </a:r>
            <a:endParaRPr lang="en-ID" sz="4000" b="1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xmlns="" id="{C8C15B57-F30B-40B4-BF02-B7797631E2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Footnote</a:t>
            </a:r>
            <a:endParaRPr lang="en-ID" sz="4000" b="1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xmlns="" id="{B166820A-2EB6-4A2D-9B25-135929DAAF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4400" b="1" dirty="0">
                <a:latin typeface="Tw Cen MT" panose="020B0602020104020603" pitchFamily="34" charset="0"/>
              </a:rPr>
              <a:t>1</a:t>
            </a:r>
            <a:endParaRPr lang="en-ID" sz="4400" b="1" dirty="0">
              <a:latin typeface="Tw Cen MT" panose="020B0602020104020603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xmlns="" id="{024DEA5B-05D5-499D-BA76-8103B92BC6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4400" b="1" dirty="0">
                <a:latin typeface="Tw Cen MT" panose="020B0602020104020603" pitchFamily="34" charset="0"/>
              </a:rPr>
              <a:t>5</a:t>
            </a:r>
            <a:endParaRPr lang="en-ID" sz="4400" b="1" dirty="0">
              <a:latin typeface="Tw Cen MT" panose="020B0602020104020603" pitchFamily="34" charset="0"/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7A92C57D-AEA6-49A1-BBFB-4BFBCFA2D8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sz="4400" b="1" dirty="0">
                <a:latin typeface="Tw Cen MT" panose="020B0602020104020603" pitchFamily="34" charset="0"/>
              </a:rPr>
              <a:t>2</a:t>
            </a:r>
            <a:endParaRPr lang="en-ID" sz="4400" b="1" dirty="0">
              <a:latin typeface="Tw Cen MT" panose="020B0602020104020603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12C717A8-5D80-4B1B-82B4-53395EC0950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4400" b="1" dirty="0">
                <a:latin typeface="Tw Cen MT" panose="020B0602020104020603" pitchFamily="34" charset="0"/>
              </a:rPr>
              <a:t>3</a:t>
            </a:r>
            <a:endParaRPr lang="en-ID" sz="4400" b="1" dirty="0">
              <a:latin typeface="Tw Cen MT" panose="020B0602020104020603" pitchFamily="34" charset="0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0DB8C5F0-1E7A-48E8-A23E-5A08D81F09F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4400" b="1" dirty="0">
                <a:latin typeface="Tw Cen MT" panose="020B0602020104020603" pitchFamily="34" charset="0"/>
              </a:rPr>
              <a:t>4</a:t>
            </a:r>
            <a:endParaRPr lang="en-ID" sz="44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8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B6A94-276E-4377-8CC5-24350FE73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F472893-F814-4D27-A688-0905383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54" y="1364343"/>
            <a:ext cx="7990959" cy="1201059"/>
          </a:xfrm>
        </p:spPr>
        <p:txBody>
          <a:bodyPr anchor="t"/>
          <a:lstStyle/>
          <a:p>
            <a:r>
              <a:rPr lang="en-US" dirty="0">
                <a:solidFill>
                  <a:srgbClr val="002060"/>
                </a:solidFill>
              </a:rPr>
              <a:t>Font </a:t>
            </a:r>
            <a:r>
              <a:rPr lang="en-US" dirty="0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Laporan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912C280A-9C5C-46F1-93CA-1B8C5EF4B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69969" y="2939069"/>
            <a:ext cx="7996244" cy="3018971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Jenis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Font yang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digunakan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dalam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penulisan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laporan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Kerja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Praktek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dan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Skripsi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adalah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leo-Bold" pitchFamily="34" charset="0"/>
              </a:rPr>
              <a:t>Times New Roman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dengan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ukuran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disesuaikan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pada masing-masing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bagian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leo-Bold" pitchFamily="34" charset="0"/>
              </a:rPr>
              <a:t>laporan</a:t>
            </a:r>
            <a:r>
              <a:rPr lang="en-US" sz="2800" dirty="0">
                <a:solidFill>
                  <a:srgbClr val="002060"/>
                </a:solidFill>
                <a:latin typeface="Aleo-Bold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1E0AF-4582-4291-A242-44250A50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xmlns="" id="{F09681F9-A31C-451D-A664-D182A43453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6062" r="6062"/>
          <a:stretch/>
        </p:blipFill>
        <p:spPr>
          <a:xfrm>
            <a:off x="0" y="0"/>
            <a:ext cx="8999538" cy="10287000"/>
          </a:xfrm>
        </p:spPr>
      </p:pic>
      <p:sp>
        <p:nvSpPr>
          <p:cNvPr id="22" name="正方形/長方形 6">
            <a:extLst>
              <a:ext uri="{FF2B5EF4-FFF2-40B4-BE49-F238E27FC236}">
                <a16:creationId xmlns:a16="http://schemas.microsoft.com/office/drawing/2014/main" xmlns="" id="{E4425652-EA15-455A-B57A-1823228ACD82}"/>
              </a:ext>
            </a:extLst>
          </p:cNvPr>
          <p:cNvSpPr/>
          <p:nvPr/>
        </p:nvSpPr>
        <p:spPr>
          <a:xfrm>
            <a:off x="9827456" y="2493394"/>
            <a:ext cx="5816198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0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B6A94-276E-4377-8CC5-24350FE73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F472893-F814-4D27-A688-0905383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54" y="1364343"/>
            <a:ext cx="7990959" cy="1201059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Spacing </a:t>
            </a:r>
            <a:r>
              <a:rPr lang="en-US" dirty="0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Laporan</a:t>
            </a:r>
            <a:endParaRPr lang="en-ID" dirty="0">
              <a:solidFill>
                <a:srgbClr val="00206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912C280A-9C5C-46F1-93CA-1B8C5EF4B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79313" y="3037873"/>
            <a:ext cx="7996244" cy="5269576"/>
          </a:xfrm>
        </p:spPr>
        <p:txBody>
          <a:bodyPr/>
          <a:lstStyle/>
          <a:p>
            <a:pPr algn="just"/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Jarak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antar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baris dan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indensi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dapat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diatur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pada menu Paragraph. Pada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panduan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penulisan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ada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beberapa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aturan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menentukan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jarak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baris,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sebagai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w Cen MT" panose="020B0602020104020603" pitchFamily="34" charset="0"/>
              </a:rPr>
              <a:t>berikut</a:t>
            </a:r>
            <a:r>
              <a:rPr lang="en-US" sz="2500" dirty="0">
                <a:solidFill>
                  <a:schemeClr val="tx1"/>
                </a:solidFill>
                <a:latin typeface="Tw Cen MT" panose="020B0602020104020603" pitchFamily="34" charset="0"/>
              </a:rPr>
              <a:t>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tulisan Bab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endParaRPr lang="id-ID" sz="2500" dirty="0"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tulisan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endParaRPr lang="id-ID" sz="2500" dirty="0"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baris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kalimat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dibawahnya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500" dirty="0">
              <a:solidFill>
                <a:schemeClr val="tx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Jarak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baris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ketikan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spasi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Jarak baris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antara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kalimat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terakhir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sub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bab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sebelumnya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dan sub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bab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baru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digunakan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 4 (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empat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) </a:t>
            </a:r>
            <a:r>
              <a:rPr lang="en-US" sz="2500" dirty="0" err="1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spasi</a:t>
            </a:r>
            <a:r>
              <a:rPr lang="en-US" sz="25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1E0AF-4582-4291-A242-44250A50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6045C6FE-0365-4A8B-8E98-2FB895484FB3}"/>
              </a:ext>
            </a:extLst>
          </p:cNvPr>
          <p:cNvPicPr preferRelativeResize="0">
            <a:picLocks noGrp="1"/>
          </p:cNvPicPr>
          <p:nvPr>
            <p:ph type="pic" sz="quarter" idx="12"/>
          </p:nvPr>
        </p:nvPicPr>
        <p:blipFill rotWithShape="1">
          <a:blip r:embed="rId3"/>
          <a:stretch/>
        </p:blipFill>
        <p:spPr>
          <a:xfrm>
            <a:off x="162784" y="148283"/>
            <a:ext cx="8817728" cy="9980476"/>
          </a:xfrm>
        </p:spPr>
      </p:pic>
      <p:sp>
        <p:nvSpPr>
          <p:cNvPr id="14" name="正方形/長方形 6">
            <a:extLst>
              <a:ext uri="{FF2B5EF4-FFF2-40B4-BE49-F238E27FC236}">
                <a16:creationId xmlns:a16="http://schemas.microsoft.com/office/drawing/2014/main" xmlns="" id="{6A5290F3-CB09-4160-929A-1495B8C8FA03}"/>
              </a:ext>
            </a:extLst>
          </p:cNvPr>
          <p:cNvSpPr/>
          <p:nvPr/>
        </p:nvSpPr>
        <p:spPr>
          <a:xfrm>
            <a:off x="9679910" y="2565402"/>
            <a:ext cx="769369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B6A94-276E-4377-8CC5-24350FE73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F472893-F814-4D27-A688-0905383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54" y="400513"/>
            <a:ext cx="7990959" cy="1201059"/>
          </a:xfrm>
        </p:spPr>
        <p:txBody>
          <a:bodyPr anchor="t"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Page Number </a:t>
            </a:r>
            <a:r>
              <a:rPr lang="en-US" sz="4400" dirty="0">
                <a:solidFill>
                  <a:schemeClr val="tx1"/>
                </a:solidFill>
              </a:rPr>
              <a:t>– </a:t>
            </a:r>
            <a:r>
              <a:rPr lang="en-US" sz="4400" dirty="0" err="1">
                <a:solidFill>
                  <a:srgbClr val="002060"/>
                </a:solidFill>
              </a:rPr>
              <a:t>Nomor</a:t>
            </a:r>
            <a:r>
              <a:rPr lang="en-US" sz="4400" dirty="0">
                <a:solidFill>
                  <a:srgbClr val="002060"/>
                </a:solidFill>
              </a:rPr>
              <a:t> Halaman</a:t>
            </a:r>
            <a:endParaRPr lang="en-ID" sz="4400" dirty="0">
              <a:solidFill>
                <a:srgbClr val="00206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912C280A-9C5C-46F1-93CA-1B8C5EF4B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79313" y="1921605"/>
            <a:ext cx="7996244" cy="6385844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1. Bagian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awal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awal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laporan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Praktek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Skripsi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dimulai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judul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sampai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ringkasan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abstrak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diberi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nomor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angka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romawi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kecil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ii, iii, iv, dan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seterusnya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diketik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ditengah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bawah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jarak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spasi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batas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ruang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ketikan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paling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bawah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2. Bagian Teks dan Bagian Akhir, Bagian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teks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akhir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Bab I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Pendahuluan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sampai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terakhir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diluar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lampiran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diberi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nomor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angka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Arab,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1,2,3,4 dan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seterusnya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diketik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tepi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sebelah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kanan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atas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jarak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2 (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dua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spasi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diatas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baris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pertama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lurus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batas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tepi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kanan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judul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nomor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ditempatkan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ditengah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w Cen MT" panose="020B0602020104020603" pitchFamily="34" charset="0"/>
              </a:rPr>
              <a:t>bawah</a:t>
            </a:r>
            <a:endParaRPr lang="en-US" sz="2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1E0AF-4582-4291-A242-44250A50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4" name="正方形/長方形 6">
            <a:extLst>
              <a:ext uri="{FF2B5EF4-FFF2-40B4-BE49-F238E27FC236}">
                <a16:creationId xmlns:a16="http://schemas.microsoft.com/office/drawing/2014/main" xmlns="" id="{6A5290F3-CB09-4160-929A-1495B8C8FA03}"/>
              </a:ext>
            </a:extLst>
          </p:cNvPr>
          <p:cNvSpPr/>
          <p:nvPr/>
        </p:nvSpPr>
        <p:spPr>
          <a:xfrm>
            <a:off x="9679910" y="1601572"/>
            <a:ext cx="769369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xmlns="" id="{FFCF4D4C-7663-422E-85A3-CC7A15A8D6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2752" r="2752"/>
          <a:stretch/>
        </p:blipFill>
        <p:spPr>
          <a:xfrm>
            <a:off x="0" y="0"/>
            <a:ext cx="8999538" cy="10287000"/>
          </a:xfrm>
        </p:spPr>
      </p:pic>
    </p:spTree>
    <p:extLst>
      <p:ext uri="{BB962C8B-B14F-4D97-AF65-F5344CB8AC3E}">
        <p14:creationId xmlns:p14="http://schemas.microsoft.com/office/powerpoint/2010/main" val="22112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7B6A94-276E-4377-8CC5-24350FE732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F472893-F814-4D27-A688-09053836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254" y="400513"/>
            <a:ext cx="7990959" cy="1201059"/>
          </a:xfrm>
        </p:spPr>
        <p:txBody>
          <a:bodyPr anchor="t"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Footnote </a:t>
            </a:r>
            <a:r>
              <a:rPr lang="en-US" sz="4800" dirty="0">
                <a:solidFill>
                  <a:schemeClr val="tx1"/>
                </a:solidFill>
              </a:rPr>
              <a:t>– </a:t>
            </a:r>
            <a:r>
              <a:rPr lang="en-US" sz="4800" dirty="0" err="1">
                <a:solidFill>
                  <a:srgbClr val="FF0000"/>
                </a:solidFill>
              </a:rPr>
              <a:t>Catatan</a:t>
            </a:r>
            <a:r>
              <a:rPr lang="en-US" sz="4800" dirty="0">
                <a:solidFill>
                  <a:srgbClr val="FF0000"/>
                </a:solidFill>
              </a:rPr>
              <a:t> Kaki</a:t>
            </a:r>
            <a:endParaRPr lang="en-ID" sz="4800" dirty="0">
              <a:solidFill>
                <a:srgbClr val="FF0000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912C280A-9C5C-46F1-93CA-1B8C5EF4B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79313" y="1921605"/>
            <a:ext cx="7996244" cy="6385844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Penulisan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footnote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Skripsi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memasukkan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ditempatkan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halaman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bawah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Contoh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format footnote: 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D.B. Van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Dalen,Understanding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, Educational Research: An Introduction [ New York Mc </a:t>
            </a:r>
            <a:r>
              <a:rPr lang="en-US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Gwae</a:t>
            </a:r>
            <a:r>
              <a:rPr lang="en-US" sz="2400" dirty="0">
                <a:solidFill>
                  <a:schemeClr val="tx1"/>
                </a:solidFill>
                <a:latin typeface="Tw Cen MT" panose="020B0602020104020603" pitchFamily="34" charset="0"/>
              </a:rPr>
              <a:t> – Hill Book Company, Inc,1942 ], hal.19.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71E0AF-4582-4291-A242-44250A50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4" name="正方形/長方形 6">
            <a:extLst>
              <a:ext uri="{FF2B5EF4-FFF2-40B4-BE49-F238E27FC236}">
                <a16:creationId xmlns:a16="http://schemas.microsoft.com/office/drawing/2014/main" xmlns="" id="{6A5290F3-CB09-4160-929A-1495B8C8FA03}"/>
              </a:ext>
            </a:extLst>
          </p:cNvPr>
          <p:cNvSpPr/>
          <p:nvPr/>
        </p:nvSpPr>
        <p:spPr>
          <a:xfrm>
            <a:off x="9679910" y="1601572"/>
            <a:ext cx="769369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xmlns="" id="{7452B0C9-AC60-4AED-AA78-B74E1F85AA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4638" r="4638"/>
          <a:stretch/>
        </p:blipFill>
        <p:spPr>
          <a:xfrm>
            <a:off x="0" y="0"/>
            <a:ext cx="8999538" cy="10287000"/>
          </a:xfrm>
        </p:spPr>
      </p:pic>
    </p:spTree>
    <p:extLst>
      <p:ext uri="{BB962C8B-B14F-4D97-AF65-F5344CB8AC3E}">
        <p14:creationId xmlns:p14="http://schemas.microsoft.com/office/powerpoint/2010/main" val="20977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16496</TotalTime>
  <Words>563</Words>
  <Application>Microsoft Office PowerPoint</Application>
  <PresentationFormat>Custom</PresentationFormat>
  <Paragraphs>60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Vega - Header</vt:lpstr>
      <vt:lpstr>Vega - Footer Only</vt:lpstr>
      <vt:lpstr>PAKET APLIKASI</vt:lpstr>
      <vt:lpstr>Mengenal Microsoft Word</vt:lpstr>
      <vt:lpstr>Mengenal Bagian-bagian Microsoft Word</vt:lpstr>
      <vt:lpstr>Laporan Kerja Praktek dan Skripsi</vt:lpstr>
      <vt:lpstr>Kesalahan Umum</vt:lpstr>
      <vt:lpstr>Font pada Laporan</vt:lpstr>
      <vt:lpstr>Spacing pada Laporan</vt:lpstr>
      <vt:lpstr>Page Number – Nomor Halaman</vt:lpstr>
      <vt:lpstr>Footnote – Catatan Kaki</vt:lpstr>
      <vt:lpstr>Numbering – Penomoran BAB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user</cp:lastModifiedBy>
  <cp:revision>525</cp:revision>
  <dcterms:created xsi:type="dcterms:W3CDTF">2015-09-05T11:42:45Z</dcterms:created>
  <dcterms:modified xsi:type="dcterms:W3CDTF">2021-05-06T06:55:57Z</dcterms:modified>
</cp:coreProperties>
</file>