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FA12E0E-EED7-4EAD-BCDD-09462D87BABB}" type="datetimeFigureOut">
              <a:rPr lang="en-US" smtClean="0"/>
              <a:pPr/>
              <a:t>9/5/2017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B1686F0-8845-4586-B356-69E3B780B5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FA12E0E-EED7-4EAD-BCDD-09462D87BABB}" type="datetimeFigureOut">
              <a:rPr lang="en-US" smtClean="0"/>
              <a:pPr/>
              <a:t>9/5/2017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B1686F0-8845-4586-B356-69E3B780B5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FA12E0E-EED7-4EAD-BCDD-09462D87BABB}" type="datetimeFigureOut">
              <a:rPr lang="en-US" smtClean="0"/>
              <a:pPr/>
              <a:t>9/5/2017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B1686F0-8845-4586-B356-69E3B780B5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D0999DA0-F5D2-40F6-8A03-36004CDB5AA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FA12E0E-EED7-4EAD-BCDD-09462D87BABB}" type="datetimeFigureOut">
              <a:rPr lang="en-US" smtClean="0"/>
              <a:pPr/>
              <a:t>9/5/2017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B1686F0-8845-4586-B356-69E3B780B5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FA12E0E-EED7-4EAD-BCDD-09462D87BABB}" type="datetimeFigureOut">
              <a:rPr lang="en-US" smtClean="0"/>
              <a:pPr/>
              <a:t>9/5/2017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B1686F0-8845-4586-B356-69E3B780B5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FA12E0E-EED7-4EAD-BCDD-09462D87BABB}" type="datetimeFigureOut">
              <a:rPr lang="en-US" smtClean="0"/>
              <a:pPr/>
              <a:t>9/5/2017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B1686F0-8845-4586-B356-69E3B780B5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FA12E0E-EED7-4EAD-BCDD-09462D87BABB}" type="datetimeFigureOut">
              <a:rPr lang="en-US" smtClean="0"/>
              <a:pPr/>
              <a:t>9/5/2017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B1686F0-8845-4586-B356-69E3B780B5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FA12E0E-EED7-4EAD-BCDD-09462D87BABB}" type="datetimeFigureOut">
              <a:rPr lang="en-US" smtClean="0"/>
              <a:pPr/>
              <a:t>9/5/2017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B1686F0-8845-4586-B356-69E3B780B5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FA12E0E-EED7-4EAD-BCDD-09462D87BABB}" type="datetimeFigureOut">
              <a:rPr lang="en-US" smtClean="0"/>
              <a:pPr/>
              <a:t>9/5/2017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B1686F0-8845-4586-B356-69E3B780B5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FA12E0E-EED7-4EAD-BCDD-09462D87BABB}" type="datetimeFigureOut">
              <a:rPr lang="en-US" smtClean="0"/>
              <a:pPr/>
              <a:t>9/5/2017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B1686F0-8845-4586-B356-69E3B780B5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FA12E0E-EED7-4EAD-BCDD-09462D87BABB}" type="datetimeFigureOut">
              <a:rPr lang="en-US" smtClean="0"/>
              <a:pPr/>
              <a:t>9/5/2017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B1686F0-8845-4586-B356-69E3B780B5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eader.png"/>
          <p:cNvPicPr>
            <a:picLocks noChangeAspect="1"/>
          </p:cNvPicPr>
          <p:nvPr userDrawn="1"/>
        </p:nvPicPr>
        <p:blipFill>
          <a:blip r:embed="rId14" cstate="print"/>
          <a:stretch>
            <a:fillRect/>
          </a:stretch>
        </p:blipFill>
        <p:spPr>
          <a:xfrm>
            <a:off x="0" y="0"/>
            <a:ext cx="9144000" cy="649225"/>
          </a:xfrm>
          <a:prstGeom prst="rect">
            <a:avLst/>
          </a:prstGeom>
        </p:spPr>
      </p:pic>
      <p:pic>
        <p:nvPicPr>
          <p:cNvPr id="8" name="Picture 7" descr="Footer.png"/>
          <p:cNvPicPr>
            <a:picLocks noChangeAspect="1"/>
          </p:cNvPicPr>
          <p:nvPr userDrawn="1"/>
        </p:nvPicPr>
        <p:blipFill>
          <a:blip r:embed="rId15" cstate="print"/>
          <a:stretch>
            <a:fillRect/>
          </a:stretch>
        </p:blipFill>
        <p:spPr>
          <a:xfrm>
            <a:off x="0" y="6153911"/>
            <a:ext cx="9144000" cy="704089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PROBABILITAS DISKRIT DAN KONTINUE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73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85800"/>
            <a:ext cx="8229600" cy="731838"/>
          </a:xfrm>
        </p:spPr>
        <p:txBody>
          <a:bodyPr/>
          <a:lstStyle/>
          <a:p>
            <a:r>
              <a:rPr lang="en-US" dirty="0" err="1"/>
              <a:t>Distribusi</a:t>
            </a:r>
            <a:r>
              <a:rPr lang="en-US" dirty="0"/>
              <a:t> </a:t>
            </a:r>
            <a:r>
              <a:rPr lang="en-US" dirty="0" err="1"/>
              <a:t>Peluang</a:t>
            </a:r>
            <a:r>
              <a:rPr lang="en-US" dirty="0"/>
              <a:t> </a:t>
            </a:r>
            <a:r>
              <a:rPr lang="en-US" dirty="0" err="1"/>
              <a:t>Diskrit</a:t>
            </a:r>
            <a:endParaRPr lang="en-US" dirty="0"/>
          </a:p>
        </p:txBody>
      </p:sp>
      <p:sp>
        <p:nvSpPr>
          <p:cNvPr id="201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>
              <a:lnSpc>
                <a:spcPct val="90000"/>
              </a:lnSpc>
            </a:pPr>
            <a:r>
              <a:rPr lang="en-US" sz="2800"/>
              <a:t>Contoh ; </a:t>
            </a:r>
          </a:p>
          <a:p>
            <a:pPr marL="990600" lvl="1" indent="-533400">
              <a:lnSpc>
                <a:spcPct val="90000"/>
              </a:lnSpc>
              <a:buFontTx/>
              <a:buAutoNum type="arabicPeriod"/>
            </a:pPr>
            <a:r>
              <a:rPr lang="en-US" sz="2400"/>
              <a:t>Distribusi Bernoulli</a:t>
            </a:r>
          </a:p>
          <a:p>
            <a:pPr marL="990600" lvl="1" indent="-533400">
              <a:lnSpc>
                <a:spcPct val="90000"/>
              </a:lnSpc>
              <a:buFontTx/>
              <a:buAutoNum type="arabicPeriod"/>
            </a:pPr>
            <a:r>
              <a:rPr lang="en-US" sz="2400"/>
              <a:t>Distribusi Binomial</a:t>
            </a:r>
          </a:p>
          <a:p>
            <a:pPr marL="990600" lvl="1" indent="-533400">
              <a:lnSpc>
                <a:spcPct val="90000"/>
              </a:lnSpc>
              <a:buFontTx/>
              <a:buAutoNum type="arabicPeriod"/>
            </a:pPr>
            <a:r>
              <a:rPr lang="en-US" sz="2400"/>
              <a:t>Distribusi Poisson</a:t>
            </a:r>
          </a:p>
          <a:p>
            <a:pPr marL="609600" indent="-609600">
              <a:lnSpc>
                <a:spcPct val="90000"/>
              </a:lnSpc>
              <a:buFontTx/>
              <a:buAutoNum type="arabicPeriod"/>
            </a:pPr>
            <a:r>
              <a:rPr lang="en-US" sz="2800"/>
              <a:t>Contoh distribusi Bernoulli;</a:t>
            </a:r>
          </a:p>
          <a:p>
            <a:pPr marL="990600" lvl="1" indent="-533400">
              <a:lnSpc>
                <a:spcPct val="90000"/>
              </a:lnSpc>
              <a:buFontTx/>
              <a:buNone/>
            </a:pPr>
            <a:r>
              <a:rPr lang="en-US" sz="2400"/>
              <a:t>Uji melempar koin hanya ada 2 ruang sampel </a:t>
            </a:r>
          </a:p>
          <a:p>
            <a:pPr marL="990600" lvl="1" indent="-533400">
              <a:lnSpc>
                <a:spcPct val="90000"/>
              </a:lnSpc>
              <a:buFontTx/>
              <a:buNone/>
            </a:pPr>
            <a:r>
              <a:rPr lang="en-US" sz="2400"/>
              <a:t>Peluncuran produk baru; 2 ruang sampel , gagal, sukses,</a:t>
            </a:r>
          </a:p>
          <a:p>
            <a:pPr marL="990600" lvl="1" indent="-533400">
              <a:lnSpc>
                <a:spcPct val="90000"/>
              </a:lnSpc>
              <a:buFontTx/>
              <a:buNone/>
            </a:pPr>
            <a:r>
              <a:rPr lang="en-US" sz="2400"/>
              <a:t>Notasi: P(x) = p untuk x=1 sukses, P(x)= 1-p, x =0 gagal</a:t>
            </a:r>
          </a:p>
          <a:p>
            <a:pPr marL="990600" lvl="1" indent="-533400">
              <a:lnSpc>
                <a:spcPct val="90000"/>
              </a:lnSpc>
              <a:buFontTx/>
              <a:buNone/>
            </a:pPr>
            <a:r>
              <a:rPr lang="en-US" sz="2400"/>
              <a:t>Nilai harapan Bernoulli untuk suatu random variabel x</a:t>
            </a:r>
          </a:p>
          <a:p>
            <a:pPr marL="990600" lvl="1" indent="-533400">
              <a:lnSpc>
                <a:spcPct val="90000"/>
              </a:lnSpc>
              <a:buFontTx/>
              <a:buNone/>
            </a:pPr>
            <a:r>
              <a:rPr lang="en-US" sz="2400"/>
              <a:t>E(x)= 1.P(x=1) + 0. P(x=0) hasilnya adalah = p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75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62000"/>
            <a:ext cx="8229600" cy="655638"/>
          </a:xfrm>
        </p:spPr>
        <p:txBody>
          <a:bodyPr/>
          <a:lstStyle/>
          <a:p>
            <a:r>
              <a:rPr lang="en-US" dirty="0" err="1"/>
              <a:t>Distribusi</a:t>
            </a:r>
            <a:r>
              <a:rPr lang="en-US" dirty="0"/>
              <a:t> </a:t>
            </a:r>
            <a:r>
              <a:rPr lang="en-US" dirty="0" err="1"/>
              <a:t>Peluang</a:t>
            </a:r>
            <a:r>
              <a:rPr lang="en-US" dirty="0"/>
              <a:t> </a:t>
            </a:r>
            <a:r>
              <a:rPr lang="en-US" dirty="0" err="1"/>
              <a:t>Diskrit</a:t>
            </a:r>
            <a:endParaRPr lang="en-US" dirty="0"/>
          </a:p>
        </p:txBody>
      </p:sp>
      <p:sp>
        <p:nvSpPr>
          <p:cNvPr id="2027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>
              <a:buFontTx/>
              <a:buNone/>
            </a:pPr>
            <a:r>
              <a:rPr lang="en-US" sz="2800"/>
              <a:t>2. Distribusi Binomial;</a:t>
            </a:r>
          </a:p>
          <a:p>
            <a:pPr marL="609600" indent="-609600">
              <a:buFontTx/>
              <a:buNone/>
            </a:pPr>
            <a:r>
              <a:rPr lang="en-US" sz="2800"/>
              <a:t>	Serupa dengan bernoulli, dalam percobaan ada 2 kemungkinan, dengan percobaan yang dilakukan ber-ulang ulang.</a:t>
            </a:r>
          </a:p>
          <a:p>
            <a:pPr marL="609600" indent="-609600">
              <a:buFontTx/>
              <a:buNone/>
            </a:pPr>
            <a:r>
              <a:rPr lang="en-US" sz="2800"/>
              <a:t>	Contoh: Melempar koin 5 kali.</a:t>
            </a:r>
          </a:p>
          <a:p>
            <a:pPr marL="609600" indent="-609600">
              <a:buFontTx/>
              <a:buNone/>
            </a:pPr>
            <a:r>
              <a:rPr lang="en-US" sz="2800"/>
              <a:t>	Notasi X </a:t>
            </a:r>
            <a:r>
              <a:rPr lang="en-US" sz="2800">
                <a:cs typeface="Arial" charset="0"/>
              </a:rPr>
              <a:t>~</a:t>
            </a:r>
            <a:r>
              <a:rPr lang="en-US" sz="2800"/>
              <a:t> bin(n,p) rumusan dist.Benomial</a:t>
            </a:r>
          </a:p>
          <a:p>
            <a:pPr marL="609600" indent="-609600">
              <a:buFontTx/>
              <a:buNone/>
            </a:pPr>
            <a:r>
              <a:rPr lang="en-US" sz="2800"/>
              <a:t>	P(x) = </a:t>
            </a:r>
            <a:r>
              <a:rPr lang="en-US" sz="2800" baseline="30000"/>
              <a:t>n</a:t>
            </a:r>
            <a:r>
              <a:rPr lang="en-US" sz="2800"/>
              <a:t>C</a:t>
            </a:r>
            <a:r>
              <a:rPr lang="en-US" sz="2800" baseline="-25000"/>
              <a:t>x</a:t>
            </a:r>
            <a:r>
              <a:rPr lang="en-US" sz="2800"/>
              <a:t> p</a:t>
            </a:r>
            <a:r>
              <a:rPr lang="en-US" sz="2800" baseline="30000"/>
              <a:t>x</a:t>
            </a:r>
            <a:r>
              <a:rPr lang="en-US" sz="2800"/>
              <a:t> q</a:t>
            </a:r>
            <a:r>
              <a:rPr lang="en-US" sz="2800" baseline="30000"/>
              <a:t>n-x</a:t>
            </a:r>
            <a:r>
              <a:rPr lang="en-US" sz="2800"/>
              <a:t>   dimana x = 0,1,2,3,..n</a:t>
            </a:r>
          </a:p>
          <a:p>
            <a:pPr marL="609600" indent="-609600">
              <a:buFontTx/>
              <a:buNone/>
            </a:pPr>
            <a:r>
              <a:rPr lang="en-US" sz="2800"/>
              <a:t>	Dimana </a:t>
            </a:r>
            <a:r>
              <a:rPr lang="en-US" sz="2800" baseline="30000"/>
              <a:t>n</a:t>
            </a:r>
            <a:r>
              <a:rPr lang="en-US" sz="2800"/>
              <a:t>C</a:t>
            </a:r>
            <a:r>
              <a:rPr lang="en-US" sz="2800" baseline="-25000"/>
              <a:t>x </a:t>
            </a:r>
            <a:r>
              <a:rPr lang="en-US" sz="2800"/>
              <a:t>= kombinasi x dari n! =  x!/x!(n-x)!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77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85800"/>
            <a:ext cx="8229600" cy="1143000"/>
          </a:xfrm>
        </p:spPr>
        <p:txBody>
          <a:bodyPr/>
          <a:lstStyle/>
          <a:p>
            <a:r>
              <a:rPr lang="en-US" dirty="0" err="1"/>
              <a:t>Distribusi</a:t>
            </a:r>
            <a:r>
              <a:rPr lang="en-US" dirty="0"/>
              <a:t> </a:t>
            </a:r>
            <a:r>
              <a:rPr lang="en-US" dirty="0" err="1"/>
              <a:t>Peluang</a:t>
            </a:r>
            <a:r>
              <a:rPr lang="en-US" dirty="0"/>
              <a:t> </a:t>
            </a:r>
            <a:r>
              <a:rPr lang="en-US" dirty="0" err="1"/>
              <a:t>Diskrit</a:t>
            </a:r>
            <a:endParaRPr lang="en-US" dirty="0"/>
          </a:p>
        </p:txBody>
      </p:sp>
      <p:sp>
        <p:nvSpPr>
          <p:cNvPr id="203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n-US" sz="2400"/>
              <a:t>3. Distribusi Poisson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400"/>
              <a:t>	Contoh: Distribusi kedatangan mobil di pintu tol per jam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400"/>
              <a:t>Notasi: X </a:t>
            </a:r>
            <a:r>
              <a:rPr lang="en-US" sz="2400">
                <a:cs typeface="Arial" charset="0"/>
              </a:rPr>
              <a:t>~</a:t>
            </a:r>
            <a:r>
              <a:rPr lang="en-US" sz="2400"/>
              <a:t> P(l)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400"/>
              <a:t>Dist.Poisson dinyatakan dengan rumus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400"/>
              <a:t>	P(x) = </a:t>
            </a:r>
            <a:r>
              <a:rPr lang="el-GR" sz="2400">
                <a:cs typeface="Arial" charset="0"/>
              </a:rPr>
              <a:t>λ</a:t>
            </a:r>
            <a:r>
              <a:rPr lang="en-US" sz="2400" baseline="30000"/>
              <a:t>x</a:t>
            </a:r>
            <a:r>
              <a:rPr lang="en-US" sz="2400"/>
              <a:t> e </a:t>
            </a:r>
            <a:r>
              <a:rPr lang="en-US" sz="2400" baseline="30000"/>
              <a:t>- </a:t>
            </a:r>
            <a:r>
              <a:rPr lang="el-GR" sz="2400" baseline="30000">
                <a:cs typeface="Arial" charset="0"/>
              </a:rPr>
              <a:t>λ</a:t>
            </a:r>
            <a:r>
              <a:rPr lang="en-US" sz="2400"/>
              <a:t> /x!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400"/>
              <a:t>	Dimana x = 0,1,2,3, ….n JUmlah kejadian dalam interval waktu/jam. </a:t>
            </a:r>
            <a:r>
              <a:rPr lang="el-GR" sz="2400">
                <a:cs typeface="Arial" charset="0"/>
              </a:rPr>
              <a:t>Λ</a:t>
            </a:r>
            <a:r>
              <a:rPr lang="en-US" sz="2400">
                <a:cs typeface="Arial" charset="0"/>
              </a:rPr>
              <a:t> = rata-rata jumlah kedatangan perinterval waktu, e = 2.71028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400">
                <a:cs typeface="Arial" charset="0"/>
              </a:rPr>
              <a:t>	Contoh: </a:t>
            </a:r>
            <a:r>
              <a:rPr lang="el-GR" sz="2400">
                <a:cs typeface="Arial" charset="0"/>
              </a:rPr>
              <a:t>λ</a:t>
            </a:r>
            <a:r>
              <a:rPr lang="en-US" sz="2400">
                <a:cs typeface="Arial" charset="0"/>
              </a:rPr>
              <a:t>= 3 kendaraan/jam, peluang 5 mobil dalam satu jam?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400">
                <a:cs typeface="Arial" charset="0"/>
              </a:rPr>
              <a:t>	P(5) = 3</a:t>
            </a:r>
            <a:r>
              <a:rPr lang="en-US" sz="2400" baseline="30000">
                <a:cs typeface="Arial" charset="0"/>
              </a:rPr>
              <a:t>5</a:t>
            </a:r>
            <a:r>
              <a:rPr lang="en-US" sz="2400">
                <a:cs typeface="Arial" charset="0"/>
              </a:rPr>
              <a:t> (2.7108) </a:t>
            </a:r>
            <a:r>
              <a:rPr lang="en-US" sz="2400" baseline="30000">
                <a:cs typeface="Arial" charset="0"/>
              </a:rPr>
              <a:t>-3</a:t>
            </a:r>
            <a:r>
              <a:rPr lang="en-US" sz="2400">
                <a:cs typeface="Arial" charset="0"/>
              </a:rPr>
              <a:t>  /5! = 0.1005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85800"/>
            <a:ext cx="8229600" cy="731838"/>
          </a:xfrm>
        </p:spPr>
        <p:txBody>
          <a:bodyPr/>
          <a:lstStyle/>
          <a:p>
            <a:r>
              <a:rPr lang="en-US" dirty="0" err="1"/>
              <a:t>Distribusi</a:t>
            </a:r>
            <a:r>
              <a:rPr lang="en-US" dirty="0"/>
              <a:t> </a:t>
            </a:r>
            <a:r>
              <a:rPr lang="en-US" dirty="0" err="1"/>
              <a:t>Peluang</a:t>
            </a:r>
            <a:r>
              <a:rPr lang="en-US" dirty="0"/>
              <a:t> </a:t>
            </a:r>
            <a:r>
              <a:rPr lang="en-US" dirty="0" err="1"/>
              <a:t>Kontinue</a:t>
            </a:r>
            <a:endParaRPr lang="en-US" dirty="0"/>
          </a:p>
        </p:txBody>
      </p:sp>
      <p:sp>
        <p:nvSpPr>
          <p:cNvPr id="204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>
              <a:buFontTx/>
              <a:buAutoNum type="arabicPeriod"/>
            </a:pPr>
            <a:r>
              <a:rPr lang="en-US" dirty="0" err="1"/>
              <a:t>Eksponensial</a:t>
            </a:r>
            <a:r>
              <a:rPr lang="en-US" dirty="0"/>
              <a:t>; </a:t>
            </a:r>
            <a:r>
              <a:rPr lang="en-US" dirty="0" err="1"/>
              <a:t>distribusi</a:t>
            </a:r>
            <a:r>
              <a:rPr lang="en-US" dirty="0"/>
              <a:t> yang </a:t>
            </a:r>
            <a:r>
              <a:rPr lang="en-US" dirty="0" err="1"/>
              <a:t>menggambarkan</a:t>
            </a:r>
            <a:r>
              <a:rPr lang="en-US" dirty="0"/>
              <a:t> interval </a:t>
            </a:r>
            <a:r>
              <a:rPr lang="en-US" dirty="0" err="1"/>
              <a:t>antara</a:t>
            </a:r>
            <a:r>
              <a:rPr lang="en-US" dirty="0"/>
              <a:t> </a:t>
            </a:r>
            <a:r>
              <a:rPr lang="en-US" dirty="0" err="1"/>
              <a:t>dua</a:t>
            </a:r>
            <a:r>
              <a:rPr lang="en-US" dirty="0"/>
              <a:t> </a:t>
            </a:r>
            <a:r>
              <a:rPr lang="en-US" dirty="0" err="1"/>
              <a:t>kejadian</a:t>
            </a:r>
            <a:r>
              <a:rPr lang="en-US" dirty="0"/>
              <a:t>.</a:t>
            </a:r>
          </a:p>
          <a:p>
            <a:pPr marL="990600" lvl="1" indent="-533400">
              <a:buFontTx/>
              <a:buNone/>
            </a:pPr>
            <a:r>
              <a:rPr lang="en-US" dirty="0" err="1"/>
              <a:t>Contoh</a:t>
            </a:r>
            <a:r>
              <a:rPr lang="en-US" dirty="0"/>
              <a:t>; </a:t>
            </a:r>
            <a:r>
              <a:rPr lang="en-US" dirty="0" err="1"/>
              <a:t>jarak</a:t>
            </a:r>
            <a:r>
              <a:rPr lang="en-US" dirty="0"/>
              <a:t> </a:t>
            </a:r>
            <a:r>
              <a:rPr lang="en-US" dirty="0" err="1"/>
              <a:t>kedatangan</a:t>
            </a:r>
            <a:r>
              <a:rPr lang="en-US" dirty="0"/>
              <a:t> </a:t>
            </a:r>
            <a:r>
              <a:rPr lang="en-US" dirty="0" err="1"/>
              <a:t>pasien</a:t>
            </a:r>
            <a:r>
              <a:rPr lang="en-US" dirty="0"/>
              <a:t> </a:t>
            </a:r>
            <a:r>
              <a:rPr lang="en-US" dirty="0" err="1"/>
              <a:t>diruang</a:t>
            </a:r>
            <a:r>
              <a:rPr lang="en-US" dirty="0"/>
              <a:t> </a:t>
            </a:r>
            <a:r>
              <a:rPr lang="en-US" dirty="0" err="1"/>
              <a:t>tunggu</a:t>
            </a:r>
            <a:r>
              <a:rPr lang="en-US" dirty="0"/>
              <a:t> </a:t>
            </a:r>
            <a:r>
              <a:rPr lang="en-US" dirty="0" err="1"/>
              <a:t>dokter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rata </a:t>
            </a:r>
            <a:r>
              <a:rPr lang="en-US" dirty="0" err="1"/>
              <a:t>rata</a:t>
            </a:r>
            <a:r>
              <a:rPr lang="en-US" dirty="0"/>
              <a:t> 5 </a:t>
            </a:r>
            <a:r>
              <a:rPr lang="en-US" dirty="0" err="1"/>
              <a:t>menit</a:t>
            </a:r>
            <a:r>
              <a:rPr lang="en-US" dirty="0"/>
              <a:t>. </a:t>
            </a:r>
            <a:r>
              <a:rPr lang="en-US" dirty="0" err="1"/>
              <a:t>Jadi</a:t>
            </a:r>
            <a:r>
              <a:rPr lang="en-US" dirty="0"/>
              <a:t> </a:t>
            </a:r>
            <a:r>
              <a:rPr lang="el-GR" dirty="0">
                <a:cs typeface="Arial" charset="0"/>
              </a:rPr>
              <a:t>β</a:t>
            </a:r>
            <a:r>
              <a:rPr lang="en-US" dirty="0"/>
              <a:t> = 5 </a:t>
            </a:r>
            <a:r>
              <a:rPr lang="en-US" dirty="0" err="1"/>
              <a:t>menit</a:t>
            </a:r>
            <a:r>
              <a:rPr lang="en-US" dirty="0"/>
              <a:t>.</a:t>
            </a:r>
          </a:p>
          <a:p>
            <a:pPr marL="990600" lvl="1" indent="-533400">
              <a:buFontTx/>
              <a:buNone/>
            </a:pPr>
            <a:r>
              <a:rPr lang="en-US" dirty="0" err="1"/>
              <a:t>Notasi</a:t>
            </a:r>
            <a:r>
              <a:rPr lang="en-US" dirty="0"/>
              <a:t> : x </a:t>
            </a:r>
            <a:r>
              <a:rPr lang="en-US" dirty="0">
                <a:cs typeface="Arial" charset="0"/>
              </a:rPr>
              <a:t>~</a:t>
            </a:r>
            <a:r>
              <a:rPr lang="en-US" dirty="0"/>
              <a:t> Exp (</a:t>
            </a:r>
            <a:r>
              <a:rPr lang="el-GR" dirty="0">
                <a:cs typeface="Arial" charset="0"/>
              </a:rPr>
              <a:t>β</a:t>
            </a:r>
            <a:r>
              <a:rPr lang="en-US" dirty="0">
                <a:cs typeface="Arial" charset="0"/>
              </a:rPr>
              <a:t>)</a:t>
            </a:r>
            <a:r>
              <a:rPr lang="en-US" dirty="0"/>
              <a:t> </a:t>
            </a:r>
          </a:p>
          <a:p>
            <a:pPr marL="990600" lvl="1" indent="-533400">
              <a:buFontTx/>
              <a:buNone/>
            </a:pPr>
            <a:r>
              <a:rPr lang="en-US" dirty="0"/>
              <a:t>P(x) = (1/ </a:t>
            </a:r>
            <a:r>
              <a:rPr lang="el-GR" dirty="0">
                <a:cs typeface="Arial" charset="0"/>
              </a:rPr>
              <a:t>β</a:t>
            </a:r>
            <a:r>
              <a:rPr lang="en-US" dirty="0">
                <a:cs typeface="Arial" charset="0"/>
              </a:rPr>
              <a:t>) e </a:t>
            </a:r>
            <a:r>
              <a:rPr lang="en-US" baseline="30000" dirty="0">
                <a:cs typeface="Arial" charset="0"/>
              </a:rPr>
              <a:t>– x/ </a:t>
            </a:r>
            <a:r>
              <a:rPr lang="el-GR" baseline="30000" dirty="0">
                <a:cs typeface="Arial" charset="0"/>
              </a:rPr>
              <a:t>β</a:t>
            </a:r>
            <a:r>
              <a:rPr lang="en-US" dirty="0">
                <a:cs typeface="Arial" charset="0"/>
              </a:rPr>
              <a:t>  </a:t>
            </a:r>
            <a:endParaRPr lang="en-US" baseline="30000" dirty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82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/>
          <a:lstStyle/>
          <a:p>
            <a:r>
              <a:rPr lang="en-US" dirty="0" err="1"/>
              <a:t>Distribusi</a:t>
            </a:r>
            <a:r>
              <a:rPr lang="en-US" dirty="0"/>
              <a:t> </a:t>
            </a:r>
            <a:r>
              <a:rPr lang="en-US" dirty="0" err="1"/>
              <a:t>Peluang</a:t>
            </a:r>
            <a:r>
              <a:rPr lang="en-US" dirty="0"/>
              <a:t> </a:t>
            </a:r>
            <a:r>
              <a:rPr lang="en-US" dirty="0" err="1"/>
              <a:t>Kontinue</a:t>
            </a:r>
            <a:endParaRPr lang="en-US" dirty="0"/>
          </a:p>
        </p:txBody>
      </p:sp>
      <p:sp>
        <p:nvSpPr>
          <p:cNvPr id="2058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>
              <a:lnSpc>
                <a:spcPct val="80000"/>
              </a:lnSpc>
              <a:buFontTx/>
              <a:buNone/>
            </a:pPr>
            <a:r>
              <a:rPr lang="en-US" sz="2400" dirty="0"/>
              <a:t>2. </a:t>
            </a:r>
            <a:r>
              <a:rPr lang="en-US" sz="2400" dirty="0" err="1"/>
              <a:t>Distribusi</a:t>
            </a:r>
            <a:r>
              <a:rPr lang="en-US" sz="2400" dirty="0"/>
              <a:t> Normal; </a:t>
            </a:r>
            <a:r>
              <a:rPr lang="en-US" sz="2400" dirty="0" err="1"/>
              <a:t>Biasanya</a:t>
            </a:r>
            <a:r>
              <a:rPr lang="en-US" sz="2400" dirty="0"/>
              <a:t> </a:t>
            </a:r>
            <a:r>
              <a:rPr lang="en-US" sz="2400" dirty="0" err="1"/>
              <a:t>kejadiannya</a:t>
            </a:r>
            <a:r>
              <a:rPr lang="en-US" sz="2400" dirty="0"/>
              <a:t> </a:t>
            </a:r>
            <a:r>
              <a:rPr lang="en-US" sz="2400" dirty="0" err="1"/>
              <a:t>alamiah</a:t>
            </a:r>
            <a:r>
              <a:rPr lang="en-US" sz="2400" dirty="0"/>
              <a:t>, </a:t>
            </a:r>
            <a:r>
              <a:rPr lang="en-US" sz="2400" dirty="0" err="1"/>
              <a:t>Contoh</a:t>
            </a:r>
            <a:r>
              <a:rPr lang="en-US" sz="2400" dirty="0"/>
              <a:t> </a:t>
            </a:r>
            <a:r>
              <a:rPr lang="en-US" sz="2400" dirty="0" err="1"/>
              <a:t>tinggi</a:t>
            </a:r>
            <a:r>
              <a:rPr lang="en-US" sz="2400" dirty="0"/>
              <a:t> </a:t>
            </a:r>
            <a:r>
              <a:rPr lang="en-US" sz="2400" dirty="0" err="1"/>
              <a:t>dibagi</a:t>
            </a:r>
            <a:r>
              <a:rPr lang="en-US" sz="2400" dirty="0"/>
              <a:t> </a:t>
            </a:r>
            <a:r>
              <a:rPr lang="en-US" sz="2400" dirty="0" err="1"/>
              <a:t>berat</a:t>
            </a:r>
            <a:r>
              <a:rPr lang="en-US" sz="2400" dirty="0"/>
              <a:t> </a:t>
            </a:r>
            <a:r>
              <a:rPr lang="en-US" sz="2400" dirty="0" err="1"/>
              <a:t>badan</a:t>
            </a:r>
            <a:r>
              <a:rPr lang="en-US" sz="2400" dirty="0"/>
              <a:t> </a:t>
            </a:r>
            <a:r>
              <a:rPr lang="en-US" sz="2400" dirty="0" err="1"/>
              <a:t>orang</a:t>
            </a:r>
            <a:r>
              <a:rPr lang="en-US" sz="2400" dirty="0"/>
              <a:t> </a:t>
            </a:r>
          </a:p>
          <a:p>
            <a:pPr marL="609600" indent="-609600">
              <a:lnSpc>
                <a:spcPct val="80000"/>
              </a:lnSpc>
              <a:buFontTx/>
              <a:buNone/>
            </a:pPr>
            <a:r>
              <a:rPr lang="en-US" sz="2400" dirty="0" err="1"/>
              <a:t>Notasi</a:t>
            </a:r>
            <a:r>
              <a:rPr lang="en-US" sz="2400" dirty="0"/>
              <a:t>:</a:t>
            </a:r>
          </a:p>
          <a:p>
            <a:pPr marL="609600" indent="-609600">
              <a:lnSpc>
                <a:spcPct val="80000"/>
              </a:lnSpc>
              <a:buFontTx/>
              <a:buNone/>
            </a:pPr>
            <a:r>
              <a:rPr lang="en-US" sz="2400" dirty="0"/>
              <a:t>P(x) = { e </a:t>
            </a:r>
            <a:r>
              <a:rPr lang="en-US" sz="2400" baseline="30000" dirty="0"/>
              <a:t>– ½ [(x-</a:t>
            </a:r>
            <a:r>
              <a:rPr lang="el-GR" sz="2400" baseline="30000" dirty="0">
                <a:cs typeface="Arial" charset="0"/>
              </a:rPr>
              <a:t>μ</a:t>
            </a:r>
            <a:r>
              <a:rPr lang="en-US" sz="2400" baseline="30000" dirty="0"/>
              <a:t>) / </a:t>
            </a:r>
            <a:r>
              <a:rPr lang="el-GR" sz="2400" baseline="30000" dirty="0">
                <a:cs typeface="Arial" charset="0"/>
              </a:rPr>
              <a:t>σ</a:t>
            </a:r>
            <a:r>
              <a:rPr lang="en-US" sz="2400" baseline="30000" dirty="0"/>
              <a:t>]2</a:t>
            </a:r>
            <a:r>
              <a:rPr lang="en-US" sz="2400" dirty="0"/>
              <a:t> } / {</a:t>
            </a:r>
            <a:r>
              <a:rPr lang="el-GR" sz="2400" dirty="0">
                <a:cs typeface="Arial" charset="0"/>
              </a:rPr>
              <a:t>σ</a:t>
            </a:r>
            <a:r>
              <a:rPr lang="en-US" sz="2400" dirty="0"/>
              <a:t>  </a:t>
            </a:r>
            <a:r>
              <a:rPr lang="en-US" sz="2400" dirty="0">
                <a:cs typeface="Arial" charset="0"/>
              </a:rPr>
              <a:t>√</a:t>
            </a:r>
            <a:r>
              <a:rPr lang="en-US" sz="2400" dirty="0"/>
              <a:t> 2</a:t>
            </a:r>
            <a:r>
              <a:rPr lang="ru-RU" sz="2400" dirty="0">
                <a:cs typeface="Arial" charset="0"/>
              </a:rPr>
              <a:t>п</a:t>
            </a:r>
            <a:r>
              <a:rPr lang="en-US" sz="2400" dirty="0"/>
              <a:t>}, </a:t>
            </a:r>
            <a:r>
              <a:rPr lang="en-US" sz="2400" dirty="0" err="1"/>
              <a:t>untuk</a:t>
            </a:r>
            <a:r>
              <a:rPr lang="en-US" sz="2400" dirty="0"/>
              <a:t> – </a:t>
            </a:r>
            <a:r>
              <a:rPr lang="en-US" sz="2400" dirty="0">
                <a:cs typeface="Arial" charset="0"/>
              </a:rPr>
              <a:t>∞</a:t>
            </a:r>
            <a:r>
              <a:rPr lang="en-US" sz="2400" dirty="0"/>
              <a:t> &lt; x &lt; </a:t>
            </a:r>
            <a:r>
              <a:rPr lang="en-US" sz="2400" dirty="0">
                <a:cs typeface="Arial" charset="0"/>
              </a:rPr>
              <a:t>∞</a:t>
            </a:r>
            <a:r>
              <a:rPr lang="en-US" sz="2400" dirty="0"/>
              <a:t> </a:t>
            </a:r>
          </a:p>
          <a:p>
            <a:pPr marL="609600" indent="-609600">
              <a:lnSpc>
                <a:spcPct val="80000"/>
              </a:lnSpc>
              <a:buFontTx/>
              <a:buNone/>
            </a:pPr>
            <a:r>
              <a:rPr lang="en-US" sz="2400" dirty="0" err="1"/>
              <a:t>Dimana</a:t>
            </a:r>
            <a:r>
              <a:rPr lang="en-US" sz="2400" dirty="0"/>
              <a:t>; </a:t>
            </a:r>
            <a:r>
              <a:rPr lang="en-US" sz="2400" dirty="0" err="1"/>
              <a:t>simbol</a:t>
            </a:r>
            <a:r>
              <a:rPr lang="el-GR" sz="2400" dirty="0">
                <a:cs typeface="Arial" charset="0"/>
              </a:rPr>
              <a:t> μ</a:t>
            </a:r>
            <a:r>
              <a:rPr lang="en-US" sz="2400" dirty="0">
                <a:cs typeface="Arial" charset="0"/>
              </a:rPr>
              <a:t> = rata </a:t>
            </a:r>
            <a:r>
              <a:rPr lang="en-US" sz="2400" dirty="0" err="1">
                <a:cs typeface="Arial" charset="0"/>
              </a:rPr>
              <a:t>rata</a:t>
            </a:r>
            <a:r>
              <a:rPr lang="en-US" sz="2400" dirty="0">
                <a:cs typeface="Arial" charset="0"/>
              </a:rPr>
              <a:t> , </a:t>
            </a:r>
            <a:r>
              <a:rPr lang="el-GR" sz="2400" dirty="0">
                <a:cs typeface="Arial" charset="0"/>
              </a:rPr>
              <a:t>σ</a:t>
            </a:r>
            <a:r>
              <a:rPr lang="en-US" sz="2400" dirty="0">
                <a:cs typeface="Arial" charset="0"/>
              </a:rPr>
              <a:t> = </a:t>
            </a:r>
            <a:r>
              <a:rPr lang="en-US" sz="2400" dirty="0" err="1">
                <a:cs typeface="Arial" charset="0"/>
              </a:rPr>
              <a:t>Standar</a:t>
            </a:r>
            <a:r>
              <a:rPr lang="en-US" sz="2400" dirty="0">
                <a:cs typeface="Arial" charset="0"/>
              </a:rPr>
              <a:t> </a:t>
            </a:r>
            <a:r>
              <a:rPr lang="en-US" sz="2400" dirty="0" err="1">
                <a:cs typeface="Arial" charset="0"/>
              </a:rPr>
              <a:t>deviasi</a:t>
            </a:r>
            <a:endParaRPr lang="en-US" sz="2400" dirty="0">
              <a:cs typeface="Arial" charset="0"/>
            </a:endParaRPr>
          </a:p>
          <a:p>
            <a:pPr marL="609600" indent="-609600">
              <a:lnSpc>
                <a:spcPct val="80000"/>
              </a:lnSpc>
              <a:buFontTx/>
              <a:buNone/>
            </a:pPr>
            <a:r>
              <a:rPr lang="en-US" sz="2400" dirty="0" err="1">
                <a:cs typeface="Arial" charset="0"/>
              </a:rPr>
              <a:t>Kejadian</a:t>
            </a:r>
            <a:r>
              <a:rPr lang="en-US" sz="2400" dirty="0">
                <a:cs typeface="Arial" charset="0"/>
              </a:rPr>
              <a:t> yang </a:t>
            </a:r>
            <a:r>
              <a:rPr lang="en-US" sz="2400" dirty="0" err="1">
                <a:cs typeface="Arial" charset="0"/>
              </a:rPr>
              <a:t>terdistribusi</a:t>
            </a:r>
            <a:r>
              <a:rPr lang="en-US" sz="2400" dirty="0">
                <a:cs typeface="Arial" charset="0"/>
              </a:rPr>
              <a:t> normal </a:t>
            </a:r>
            <a:r>
              <a:rPr lang="en-US" sz="2400" dirty="0" err="1">
                <a:cs typeface="Arial" charset="0"/>
              </a:rPr>
              <a:t>dihitung</a:t>
            </a:r>
            <a:r>
              <a:rPr lang="en-US" sz="2400" dirty="0">
                <a:cs typeface="Arial" charset="0"/>
              </a:rPr>
              <a:t> </a:t>
            </a:r>
            <a:r>
              <a:rPr lang="en-US" sz="2400" dirty="0" err="1">
                <a:cs typeface="Arial" charset="0"/>
              </a:rPr>
              <a:t>dengan</a:t>
            </a:r>
            <a:r>
              <a:rPr lang="en-US" sz="2400" dirty="0">
                <a:cs typeface="Arial" charset="0"/>
              </a:rPr>
              <a:t> </a:t>
            </a:r>
            <a:r>
              <a:rPr lang="en-US" sz="2400" dirty="0" err="1">
                <a:cs typeface="Arial" charset="0"/>
              </a:rPr>
              <a:t>cara</a:t>
            </a:r>
            <a:r>
              <a:rPr lang="en-US" sz="2400" dirty="0">
                <a:cs typeface="Arial" charset="0"/>
              </a:rPr>
              <a:t> lain; </a:t>
            </a:r>
          </a:p>
          <a:p>
            <a:pPr marL="609600" indent="-609600">
              <a:lnSpc>
                <a:spcPct val="80000"/>
              </a:lnSpc>
              <a:buFontTx/>
              <a:buNone/>
            </a:pPr>
            <a:r>
              <a:rPr lang="en-US" sz="2400" dirty="0">
                <a:cs typeface="Arial" charset="0"/>
              </a:rPr>
              <a:t>	1. </a:t>
            </a:r>
            <a:r>
              <a:rPr lang="en-US" sz="2400" dirty="0" err="1">
                <a:cs typeface="Arial" charset="0"/>
              </a:rPr>
              <a:t>Tentukan</a:t>
            </a:r>
            <a:r>
              <a:rPr lang="en-US" sz="2400" dirty="0">
                <a:cs typeface="Arial" charset="0"/>
              </a:rPr>
              <a:t> </a:t>
            </a:r>
            <a:r>
              <a:rPr lang="en-US" sz="2400" dirty="0" err="1">
                <a:cs typeface="Arial" charset="0"/>
              </a:rPr>
              <a:t>nilai</a:t>
            </a:r>
            <a:r>
              <a:rPr lang="en-US" sz="2400" dirty="0">
                <a:cs typeface="Arial" charset="0"/>
              </a:rPr>
              <a:t>   z = (x- </a:t>
            </a:r>
            <a:r>
              <a:rPr lang="el-GR" sz="2400" dirty="0">
                <a:cs typeface="Arial" charset="0"/>
              </a:rPr>
              <a:t>μ</a:t>
            </a:r>
            <a:r>
              <a:rPr lang="en-US" sz="2400" dirty="0">
                <a:cs typeface="Arial" charset="0"/>
              </a:rPr>
              <a:t>)/ </a:t>
            </a:r>
            <a:r>
              <a:rPr lang="el-GR" sz="2400" dirty="0">
                <a:cs typeface="Arial" charset="0"/>
              </a:rPr>
              <a:t>σ</a:t>
            </a:r>
            <a:endParaRPr lang="en-US" sz="2400" dirty="0">
              <a:cs typeface="Arial" charset="0"/>
            </a:endParaRPr>
          </a:p>
          <a:p>
            <a:pPr marL="609600" indent="-609600">
              <a:lnSpc>
                <a:spcPct val="80000"/>
              </a:lnSpc>
              <a:buFontTx/>
              <a:buNone/>
            </a:pPr>
            <a:r>
              <a:rPr lang="en-US" sz="2400" dirty="0">
                <a:cs typeface="Arial" charset="0"/>
              </a:rPr>
              <a:t>	2. </a:t>
            </a:r>
            <a:r>
              <a:rPr lang="en-US" sz="2400" dirty="0" err="1">
                <a:cs typeface="Arial" charset="0"/>
              </a:rPr>
              <a:t>Tentukan</a:t>
            </a:r>
            <a:r>
              <a:rPr lang="en-US" sz="2400" dirty="0">
                <a:cs typeface="Arial" charset="0"/>
              </a:rPr>
              <a:t> </a:t>
            </a:r>
            <a:r>
              <a:rPr lang="en-US" sz="2400" dirty="0" err="1">
                <a:cs typeface="Arial" charset="0"/>
              </a:rPr>
              <a:t>luas</a:t>
            </a:r>
            <a:r>
              <a:rPr lang="en-US" sz="2400" dirty="0">
                <a:cs typeface="Arial" charset="0"/>
              </a:rPr>
              <a:t> area Z </a:t>
            </a:r>
            <a:r>
              <a:rPr lang="en-US" sz="2400" dirty="0" err="1">
                <a:cs typeface="Arial" charset="0"/>
              </a:rPr>
              <a:t>dari</a:t>
            </a:r>
            <a:r>
              <a:rPr lang="en-US" sz="2400" dirty="0">
                <a:cs typeface="Arial" charset="0"/>
              </a:rPr>
              <a:t> </a:t>
            </a:r>
            <a:r>
              <a:rPr lang="en-US" sz="2400" dirty="0" err="1">
                <a:cs typeface="Arial" charset="0"/>
              </a:rPr>
              <a:t>tabel</a:t>
            </a:r>
            <a:r>
              <a:rPr lang="en-US" sz="2400" dirty="0">
                <a:cs typeface="Arial" charset="0"/>
              </a:rPr>
              <a:t> </a:t>
            </a:r>
            <a:r>
              <a:rPr lang="en-US" sz="2400" dirty="0" err="1">
                <a:cs typeface="Arial" charset="0"/>
              </a:rPr>
              <a:t>kurva</a:t>
            </a:r>
            <a:r>
              <a:rPr lang="en-US" sz="2400" dirty="0">
                <a:cs typeface="Arial" charset="0"/>
              </a:rPr>
              <a:t> normal.</a:t>
            </a:r>
          </a:p>
          <a:p>
            <a:pPr marL="609600" indent="-609600">
              <a:lnSpc>
                <a:spcPct val="80000"/>
              </a:lnSpc>
              <a:buFontTx/>
              <a:buNone/>
            </a:pPr>
            <a:r>
              <a:rPr lang="en-US" sz="2400" dirty="0" err="1">
                <a:cs typeface="Arial" charset="0"/>
              </a:rPr>
              <a:t>Contoh</a:t>
            </a:r>
            <a:r>
              <a:rPr lang="en-US" sz="2400" dirty="0">
                <a:cs typeface="Arial" charset="0"/>
              </a:rPr>
              <a:t>: </a:t>
            </a:r>
            <a:r>
              <a:rPr lang="en-US" sz="2400" dirty="0" err="1">
                <a:cs typeface="Arial" charset="0"/>
              </a:rPr>
              <a:t>Bila</a:t>
            </a:r>
            <a:r>
              <a:rPr lang="en-US" sz="2400" dirty="0">
                <a:cs typeface="Arial" charset="0"/>
              </a:rPr>
              <a:t> bola </a:t>
            </a:r>
            <a:r>
              <a:rPr lang="en-US" sz="2400" dirty="0" err="1">
                <a:cs typeface="Arial" charset="0"/>
              </a:rPr>
              <a:t>lampu</a:t>
            </a:r>
            <a:r>
              <a:rPr lang="en-US" sz="2400" dirty="0">
                <a:cs typeface="Arial" charset="0"/>
              </a:rPr>
              <a:t> </a:t>
            </a:r>
            <a:r>
              <a:rPr lang="en-US" sz="2400" dirty="0" err="1">
                <a:cs typeface="Arial" charset="0"/>
              </a:rPr>
              <a:t>nyala</a:t>
            </a:r>
            <a:r>
              <a:rPr lang="en-US" sz="2400" dirty="0">
                <a:cs typeface="Arial" charset="0"/>
              </a:rPr>
              <a:t> </a:t>
            </a:r>
            <a:r>
              <a:rPr lang="el-GR" sz="2400" dirty="0">
                <a:cs typeface="Arial" charset="0"/>
              </a:rPr>
              <a:t>μ</a:t>
            </a:r>
            <a:r>
              <a:rPr lang="en-US" sz="2400" dirty="0">
                <a:cs typeface="Arial" charset="0"/>
              </a:rPr>
              <a:t> = 750 jam, </a:t>
            </a:r>
            <a:r>
              <a:rPr lang="el-GR" sz="2400" dirty="0">
                <a:cs typeface="Arial" charset="0"/>
              </a:rPr>
              <a:t>σ</a:t>
            </a:r>
            <a:r>
              <a:rPr lang="en-US" sz="2400" dirty="0">
                <a:cs typeface="Arial" charset="0"/>
              </a:rPr>
              <a:t> = 80, </a:t>
            </a:r>
            <a:r>
              <a:rPr lang="en-US" sz="2400" dirty="0" err="1">
                <a:cs typeface="Arial" charset="0"/>
              </a:rPr>
              <a:t>berapa</a:t>
            </a:r>
            <a:r>
              <a:rPr lang="en-US" sz="2400" dirty="0">
                <a:cs typeface="Arial" charset="0"/>
              </a:rPr>
              <a:t> </a:t>
            </a:r>
            <a:r>
              <a:rPr lang="en-US" sz="2400" dirty="0" err="1" smtClean="0">
                <a:cs typeface="Arial" charset="0"/>
              </a:rPr>
              <a:t>probabilitas</a:t>
            </a:r>
            <a:r>
              <a:rPr lang="en-US" sz="2400" dirty="0" smtClean="0">
                <a:cs typeface="Arial" charset="0"/>
              </a:rPr>
              <a:t> </a:t>
            </a:r>
            <a:r>
              <a:rPr lang="en-US" sz="2400" dirty="0" err="1">
                <a:cs typeface="Arial" charset="0"/>
              </a:rPr>
              <a:t>lampu</a:t>
            </a:r>
            <a:r>
              <a:rPr lang="en-US" sz="2400" dirty="0">
                <a:cs typeface="Arial" charset="0"/>
              </a:rPr>
              <a:t> </a:t>
            </a:r>
            <a:r>
              <a:rPr lang="en-US" sz="2400" dirty="0" err="1">
                <a:cs typeface="Arial" charset="0"/>
              </a:rPr>
              <a:t>mampu</a:t>
            </a:r>
            <a:r>
              <a:rPr lang="en-US" sz="2400" dirty="0">
                <a:cs typeface="Arial" charset="0"/>
              </a:rPr>
              <a:t> </a:t>
            </a:r>
            <a:r>
              <a:rPr lang="en-US" sz="2400" dirty="0" err="1">
                <a:cs typeface="Arial" charset="0"/>
              </a:rPr>
              <a:t>nyala</a:t>
            </a:r>
            <a:r>
              <a:rPr lang="en-US" sz="2400" dirty="0">
                <a:cs typeface="Arial" charset="0"/>
              </a:rPr>
              <a:t> </a:t>
            </a:r>
            <a:r>
              <a:rPr lang="en-US" sz="2400" dirty="0" err="1">
                <a:cs typeface="Arial" charset="0"/>
              </a:rPr>
              <a:t>antara</a:t>
            </a:r>
            <a:r>
              <a:rPr lang="en-US" sz="2400" dirty="0">
                <a:cs typeface="Arial" charset="0"/>
              </a:rPr>
              <a:t> 750 s/d 830 jam.</a:t>
            </a:r>
          </a:p>
          <a:p>
            <a:pPr marL="609600" indent="-609600">
              <a:lnSpc>
                <a:spcPct val="80000"/>
              </a:lnSpc>
              <a:buFontTx/>
              <a:buNone/>
            </a:pPr>
            <a:r>
              <a:rPr lang="en-US" sz="2400" dirty="0">
                <a:cs typeface="Arial" charset="0"/>
              </a:rPr>
              <a:t>	Z = 1.0 </a:t>
            </a:r>
            <a:r>
              <a:rPr lang="en-US" sz="2400" dirty="0" err="1">
                <a:cs typeface="Arial" charset="0"/>
              </a:rPr>
              <a:t>maka</a:t>
            </a:r>
            <a:r>
              <a:rPr lang="en-US" sz="2400" dirty="0">
                <a:cs typeface="Arial" charset="0"/>
              </a:rPr>
              <a:t> Z</a:t>
            </a:r>
            <a:r>
              <a:rPr lang="en-US" sz="2400" baseline="-25000" dirty="0">
                <a:cs typeface="Arial" charset="0"/>
              </a:rPr>
              <a:t> 830</a:t>
            </a:r>
            <a:r>
              <a:rPr lang="en-US" sz="2400" dirty="0">
                <a:cs typeface="Arial" charset="0"/>
              </a:rPr>
              <a:t> – Z </a:t>
            </a:r>
            <a:r>
              <a:rPr lang="en-US" sz="2400" baseline="-25000" dirty="0">
                <a:cs typeface="Arial" charset="0"/>
              </a:rPr>
              <a:t>750</a:t>
            </a:r>
            <a:r>
              <a:rPr lang="en-US" sz="2400" dirty="0">
                <a:cs typeface="Arial" charset="0"/>
              </a:rPr>
              <a:t> = area 0.3413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8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09600"/>
            <a:ext cx="8229600" cy="1143000"/>
          </a:xfrm>
        </p:spPr>
        <p:txBody>
          <a:bodyPr/>
          <a:lstStyle/>
          <a:p>
            <a:r>
              <a:rPr lang="en-US" dirty="0" err="1"/>
              <a:t>Distribusi</a:t>
            </a:r>
            <a:r>
              <a:rPr lang="en-US" dirty="0"/>
              <a:t> </a:t>
            </a:r>
            <a:r>
              <a:rPr lang="en-US" dirty="0" err="1"/>
              <a:t>Peluang</a:t>
            </a:r>
            <a:r>
              <a:rPr lang="en-US" dirty="0"/>
              <a:t> </a:t>
            </a:r>
            <a:r>
              <a:rPr lang="en-US" dirty="0" err="1"/>
              <a:t>Kontinue</a:t>
            </a:r>
            <a:endParaRPr lang="en-US" dirty="0"/>
          </a:p>
        </p:txBody>
      </p:sp>
      <p:sp>
        <p:nvSpPr>
          <p:cNvPr id="2068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en-US" sz="2800"/>
              <a:t>3. Distribusi Uniform; Situasi ini digambarkan untuk semua event punya peluang sama diantara kejadian A dan B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2800"/>
              <a:t>	Notasi;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2800"/>
              <a:t>	P(x) = 1/ (B-A), bila A &lt; x &lt; B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2800"/>
              <a:t>	P(x) = 0, untuk selain didalam A &lt; x &lt; B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2800"/>
              <a:t>Contoh: Setiap 15 menit kereta datang. Diselang waktu Jam 7.00 s/d 7.15 penumpang kerata Jabotabek terdistribusi seragam.Berapa penumpang menunggu lebih dari 10 menit.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2800"/>
              <a:t>	P(0&lt;x&lt;5) = (5-0)/ (15-0) = 1/3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sz="2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53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457200"/>
            <a:ext cx="8686800" cy="533400"/>
          </a:xfrm>
        </p:spPr>
        <p:txBody>
          <a:bodyPr/>
          <a:lstStyle/>
          <a:p>
            <a:r>
              <a:rPr lang="en-US" sz="4000" dirty="0"/>
              <a:t>FORMULASI MODEL PROGRAM KOMPUTER</a:t>
            </a:r>
          </a:p>
        </p:txBody>
      </p:sp>
      <p:sp>
        <p:nvSpPr>
          <p:cNvPr id="1935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81200"/>
            <a:ext cx="8229600" cy="414496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/>
              <a:t>Program </a:t>
            </a:r>
            <a:r>
              <a:rPr lang="en-US" sz="2800" dirty="0" err="1"/>
              <a:t>komputer</a:t>
            </a:r>
            <a:r>
              <a:rPr lang="en-US" sz="2800" dirty="0"/>
              <a:t>; </a:t>
            </a:r>
            <a:r>
              <a:rPr lang="en-US" sz="2800" dirty="0" smtClean="0"/>
              <a:t>Excel</a:t>
            </a:r>
            <a:r>
              <a:rPr lang="en-US" sz="2800" dirty="0"/>
              <a:t>.</a:t>
            </a:r>
          </a:p>
          <a:p>
            <a:pPr>
              <a:lnSpc>
                <a:spcPct val="90000"/>
              </a:lnSpc>
            </a:pPr>
            <a:r>
              <a:rPr lang="en-US" sz="2800" dirty="0" err="1"/>
              <a:t>Pembangkitan</a:t>
            </a:r>
            <a:r>
              <a:rPr lang="en-US" sz="2800" dirty="0"/>
              <a:t>  Random Number ;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Normal </a:t>
            </a:r>
            <a:r>
              <a:rPr lang="en-US" sz="2400" dirty="0" err="1"/>
              <a:t>tabel</a:t>
            </a:r>
            <a:r>
              <a:rPr lang="en-US" sz="2400" dirty="0"/>
              <a:t> random number (</a:t>
            </a:r>
            <a:r>
              <a:rPr lang="en-US" sz="2400" dirty="0" err="1"/>
              <a:t>umumnya</a:t>
            </a:r>
            <a:r>
              <a:rPr lang="en-US" sz="2400" dirty="0"/>
              <a:t> 6 digit)</a:t>
            </a:r>
          </a:p>
          <a:p>
            <a:pPr lvl="1">
              <a:lnSpc>
                <a:spcPct val="90000"/>
              </a:lnSpc>
            </a:pPr>
            <a:r>
              <a:rPr lang="en-US" sz="2400" dirty="0" err="1"/>
              <a:t>Elektronik</a:t>
            </a:r>
            <a:r>
              <a:rPr lang="en-US" sz="2400" dirty="0"/>
              <a:t> Random Number </a:t>
            </a:r>
            <a:r>
              <a:rPr lang="en-US" sz="2400" dirty="0" err="1"/>
              <a:t>terdapat</a:t>
            </a:r>
            <a:r>
              <a:rPr lang="en-US" sz="2400" dirty="0"/>
              <a:t> </a:t>
            </a:r>
            <a:r>
              <a:rPr lang="en-US" sz="2400" dirty="0" err="1"/>
              <a:t>pada</a:t>
            </a:r>
            <a:r>
              <a:rPr lang="en-US" sz="2400" dirty="0"/>
              <a:t> program </a:t>
            </a:r>
            <a:r>
              <a:rPr lang="en-US" sz="2400" dirty="0" smtClean="0"/>
              <a:t>Excel</a:t>
            </a:r>
            <a:r>
              <a:rPr lang="en-US" sz="2400" dirty="0"/>
              <a:t>.</a:t>
            </a:r>
          </a:p>
          <a:p>
            <a:pPr lvl="1">
              <a:lnSpc>
                <a:spcPct val="90000"/>
              </a:lnSpc>
            </a:pPr>
            <a:r>
              <a:rPr lang="en-US" sz="2400" dirty="0" err="1"/>
              <a:t>Ciri</a:t>
            </a:r>
            <a:r>
              <a:rPr lang="en-US" sz="2400" dirty="0"/>
              <a:t> </a:t>
            </a:r>
            <a:r>
              <a:rPr lang="en-US" sz="2400" dirty="0" err="1"/>
              <a:t>proses</a:t>
            </a:r>
            <a:r>
              <a:rPr lang="en-US" sz="2400" dirty="0"/>
              <a:t>  random, </a:t>
            </a:r>
            <a:r>
              <a:rPr lang="en-US" sz="2400" dirty="0" err="1"/>
              <a:t>angka</a:t>
            </a:r>
            <a:r>
              <a:rPr lang="en-US" sz="2400" dirty="0"/>
              <a:t> random-</a:t>
            </a:r>
            <a:r>
              <a:rPr lang="en-US" sz="2400" dirty="0" err="1"/>
              <a:t>nya</a:t>
            </a:r>
            <a:r>
              <a:rPr lang="en-US" sz="2400" dirty="0"/>
              <a:t> </a:t>
            </a:r>
            <a:r>
              <a:rPr lang="en-US" sz="2400" dirty="0" err="1"/>
              <a:t>keluar</a:t>
            </a:r>
            <a:r>
              <a:rPr lang="en-US" sz="2400" dirty="0"/>
              <a:t> </a:t>
            </a:r>
            <a:r>
              <a:rPr lang="en-US" sz="2400" dirty="0" err="1"/>
              <a:t>secara</a:t>
            </a:r>
            <a:r>
              <a:rPr lang="en-US" sz="2400" dirty="0"/>
              <a:t> </a:t>
            </a:r>
            <a:r>
              <a:rPr lang="en-US" sz="2400" dirty="0" err="1"/>
              <a:t>acak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probabilitas</a:t>
            </a:r>
            <a:r>
              <a:rPr lang="en-US" sz="2400" dirty="0"/>
              <a:t> </a:t>
            </a:r>
            <a:r>
              <a:rPr lang="en-US" sz="2400" dirty="0" err="1"/>
              <a:t>timbul</a:t>
            </a:r>
            <a:r>
              <a:rPr lang="en-US" sz="2400" dirty="0"/>
              <a:t> </a:t>
            </a:r>
            <a:r>
              <a:rPr lang="en-US" sz="2400" dirty="0" err="1"/>
              <a:t>sama</a:t>
            </a:r>
            <a:r>
              <a:rPr lang="en-US" sz="2400" dirty="0"/>
              <a:t>. </a:t>
            </a:r>
          </a:p>
          <a:p>
            <a:pPr>
              <a:lnSpc>
                <a:spcPct val="90000"/>
              </a:lnSpc>
            </a:pPr>
            <a:r>
              <a:rPr lang="en-US" sz="2800" dirty="0" err="1"/>
              <a:t>Pemanggilan</a:t>
            </a:r>
            <a:r>
              <a:rPr lang="en-US" sz="2800" dirty="0"/>
              <a:t> Random Number program </a:t>
            </a:r>
            <a:r>
              <a:rPr lang="en-US" sz="2800" dirty="0" smtClean="0"/>
              <a:t>Excel </a:t>
            </a:r>
            <a:endParaRPr lang="en-US" sz="2800" dirty="0"/>
          </a:p>
          <a:p>
            <a:pPr>
              <a:lnSpc>
                <a:spcPct val="90000"/>
              </a:lnSpc>
            </a:pPr>
            <a:r>
              <a:rPr lang="en-US" sz="2800" dirty="0" err="1"/>
              <a:t>Kolom</a:t>
            </a:r>
            <a:r>
              <a:rPr lang="en-US" sz="2800" dirty="0"/>
              <a:t> Random Number </a:t>
            </a:r>
            <a:r>
              <a:rPr lang="en-US" sz="2800" dirty="0" err="1"/>
              <a:t>akan</a:t>
            </a:r>
            <a:r>
              <a:rPr lang="en-US" sz="2800" dirty="0"/>
              <a:t> </a:t>
            </a:r>
            <a:r>
              <a:rPr lang="en-US" sz="2800" dirty="0" err="1"/>
              <a:t>otomatis</a:t>
            </a:r>
            <a:r>
              <a:rPr lang="en-US" sz="2800" dirty="0"/>
              <a:t> </a:t>
            </a:r>
            <a:r>
              <a:rPr lang="en-US" sz="2800" dirty="0" err="1"/>
              <a:t>diisi</a:t>
            </a:r>
            <a:r>
              <a:rPr lang="en-US" sz="2800" dirty="0"/>
              <a:t> </a:t>
            </a:r>
            <a:r>
              <a:rPr lang="en-US" sz="2800" dirty="0" err="1"/>
              <a:t>oleh</a:t>
            </a:r>
            <a:r>
              <a:rPr lang="en-US" sz="2800" dirty="0"/>
              <a:t> </a:t>
            </a:r>
            <a:r>
              <a:rPr lang="en-US" sz="2800" dirty="0" err="1"/>
              <a:t>satu</a:t>
            </a:r>
            <a:r>
              <a:rPr lang="en-US" sz="2800" dirty="0"/>
              <a:t> random number </a:t>
            </a:r>
            <a:r>
              <a:rPr lang="en-US" sz="2800" dirty="0" err="1"/>
              <a:t>hasil</a:t>
            </a:r>
            <a:r>
              <a:rPr lang="en-US" sz="2800" dirty="0"/>
              <a:t> </a:t>
            </a:r>
            <a:r>
              <a:rPr lang="en-US" sz="2800" dirty="0" err="1"/>
              <a:t>bangkitan</a:t>
            </a:r>
            <a:r>
              <a:rPr lang="en-US" sz="2800" dirty="0"/>
              <a:t> .</a:t>
            </a:r>
          </a:p>
          <a:p>
            <a:pPr>
              <a:lnSpc>
                <a:spcPct val="90000"/>
              </a:lnSpc>
            </a:pP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85800"/>
            <a:ext cx="8229600" cy="1143000"/>
          </a:xfrm>
        </p:spPr>
        <p:txBody>
          <a:bodyPr/>
          <a:lstStyle/>
          <a:p>
            <a:r>
              <a:rPr lang="en-US" dirty="0"/>
              <a:t>TEORI PELUANG</a:t>
            </a:r>
          </a:p>
        </p:txBody>
      </p:sp>
      <p:sp>
        <p:nvSpPr>
          <p:cNvPr id="194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indent="190500">
              <a:lnSpc>
                <a:spcPct val="90000"/>
              </a:lnSpc>
            </a:pPr>
            <a:r>
              <a:rPr lang="en-US" sz="2800" dirty="0" err="1" smtClean="0"/>
              <a:t>Peluang</a:t>
            </a:r>
            <a:r>
              <a:rPr lang="en-US" sz="2800" dirty="0" smtClean="0"/>
              <a:t>/</a:t>
            </a:r>
            <a:r>
              <a:rPr lang="en-US" sz="2800" dirty="0" err="1" smtClean="0"/>
              <a:t>Probabilitas</a:t>
            </a:r>
            <a:r>
              <a:rPr lang="en-US" sz="2800" dirty="0" smtClean="0"/>
              <a:t> :</a:t>
            </a:r>
          </a:p>
          <a:p>
            <a:pPr indent="190500">
              <a:lnSpc>
                <a:spcPct val="90000"/>
              </a:lnSpc>
              <a:buNone/>
            </a:pPr>
            <a:r>
              <a:rPr lang="en-US" sz="2800" dirty="0" err="1" smtClean="0"/>
              <a:t>Ukuran</a:t>
            </a:r>
            <a:r>
              <a:rPr lang="en-US" sz="2800" dirty="0" smtClean="0"/>
              <a:t> </a:t>
            </a:r>
            <a:r>
              <a:rPr lang="en-US" sz="2800" dirty="0" err="1"/>
              <a:t>kecenderungan</a:t>
            </a:r>
            <a:r>
              <a:rPr lang="en-US" sz="2800" dirty="0"/>
              <a:t> </a:t>
            </a:r>
            <a:r>
              <a:rPr lang="en-US" sz="2800" dirty="0" err="1"/>
              <a:t>atas</a:t>
            </a:r>
            <a:r>
              <a:rPr lang="en-US" sz="2800" dirty="0"/>
              <a:t> </a:t>
            </a:r>
            <a:r>
              <a:rPr lang="en-US" sz="2800" dirty="0" err="1"/>
              <a:t>munculnya</a:t>
            </a:r>
            <a:r>
              <a:rPr lang="en-US" sz="2800" dirty="0"/>
              <a:t>/</a:t>
            </a:r>
            <a:r>
              <a:rPr lang="en-US" sz="2800" dirty="0" err="1"/>
              <a:t>terjadinya</a:t>
            </a:r>
            <a:r>
              <a:rPr lang="en-US" sz="2800" dirty="0"/>
              <a:t> </a:t>
            </a:r>
            <a:r>
              <a:rPr lang="en-US" sz="2800" dirty="0" err="1"/>
              <a:t>suatu</a:t>
            </a:r>
            <a:r>
              <a:rPr lang="en-US" sz="2800" dirty="0"/>
              <a:t> </a:t>
            </a:r>
            <a:r>
              <a:rPr lang="en-US" sz="2800" dirty="0" err="1"/>
              <a:t>peristiwa</a:t>
            </a:r>
            <a:r>
              <a:rPr lang="en-US" sz="2800" dirty="0"/>
              <a:t>/event/</a:t>
            </a:r>
            <a:r>
              <a:rPr lang="en-US" sz="2800" dirty="0" err="1"/>
              <a:t>kejadian</a:t>
            </a:r>
            <a:r>
              <a:rPr lang="en-US" sz="2800" dirty="0"/>
              <a:t>  </a:t>
            </a:r>
          </a:p>
          <a:p>
            <a:pPr indent="190500">
              <a:lnSpc>
                <a:spcPct val="90000"/>
              </a:lnSpc>
            </a:pPr>
            <a:r>
              <a:rPr lang="en-US" sz="2800" dirty="0" err="1"/>
              <a:t>Konsep</a:t>
            </a:r>
            <a:r>
              <a:rPr lang="en-US" sz="2800" dirty="0"/>
              <a:t> </a:t>
            </a:r>
            <a:r>
              <a:rPr lang="en-US" sz="2800" dirty="0" err="1" smtClean="0"/>
              <a:t>Peluang</a:t>
            </a:r>
            <a:r>
              <a:rPr lang="en-US" sz="2800" dirty="0" smtClean="0"/>
              <a:t>:</a:t>
            </a:r>
            <a:endParaRPr lang="en-US" sz="2800" dirty="0"/>
          </a:p>
          <a:p>
            <a:pPr marL="712788" lvl="1" indent="369888">
              <a:lnSpc>
                <a:spcPct val="90000"/>
              </a:lnSpc>
              <a:buFontTx/>
              <a:buAutoNum type="arabicPeriod"/>
            </a:pPr>
            <a:r>
              <a:rPr lang="en-US" sz="2400" dirty="0" err="1"/>
              <a:t>Konsep</a:t>
            </a:r>
            <a:r>
              <a:rPr lang="en-US" sz="2400" dirty="0"/>
              <a:t> </a:t>
            </a:r>
            <a:r>
              <a:rPr lang="en-US" sz="2400" dirty="0" err="1"/>
              <a:t>Klasik</a:t>
            </a:r>
            <a:r>
              <a:rPr lang="en-US" sz="2400" dirty="0"/>
              <a:t>; </a:t>
            </a:r>
            <a:r>
              <a:rPr lang="en-US" sz="2400" dirty="0" err="1"/>
              <a:t>Banyaknya</a:t>
            </a:r>
            <a:r>
              <a:rPr lang="en-US" sz="2400" dirty="0"/>
              <a:t> event yang </a:t>
            </a:r>
            <a:r>
              <a:rPr lang="en-US" sz="2400" dirty="0" err="1"/>
              <a:t>terjadi</a:t>
            </a:r>
            <a:r>
              <a:rPr lang="en-US" sz="2400" dirty="0"/>
              <a:t> </a:t>
            </a:r>
            <a:r>
              <a:rPr lang="en-US" sz="2400" dirty="0" err="1"/>
              <a:t>dibagi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jumlah</a:t>
            </a:r>
            <a:r>
              <a:rPr lang="en-US" sz="2400" dirty="0"/>
              <a:t> </a:t>
            </a:r>
            <a:r>
              <a:rPr lang="en-US" sz="2400" dirty="0" err="1"/>
              <a:t>semua</a:t>
            </a:r>
            <a:r>
              <a:rPr lang="en-US" sz="2400" dirty="0"/>
              <a:t> </a:t>
            </a:r>
            <a:r>
              <a:rPr lang="en-US" sz="2400" dirty="0" err="1"/>
              <a:t>peristiwa</a:t>
            </a:r>
            <a:r>
              <a:rPr lang="en-US" sz="2400" dirty="0"/>
              <a:t> yang </a:t>
            </a:r>
            <a:r>
              <a:rPr lang="en-US" sz="2400" dirty="0" err="1"/>
              <a:t>terjadi</a:t>
            </a:r>
            <a:r>
              <a:rPr lang="en-US" sz="2400" dirty="0"/>
              <a:t>.</a:t>
            </a:r>
          </a:p>
          <a:p>
            <a:pPr marL="712788" lvl="1" indent="369888">
              <a:lnSpc>
                <a:spcPct val="90000"/>
              </a:lnSpc>
              <a:buFontTx/>
              <a:buAutoNum type="arabicPeriod"/>
            </a:pPr>
            <a:r>
              <a:rPr lang="en-US" sz="2400" dirty="0" err="1"/>
              <a:t>Konsep</a:t>
            </a:r>
            <a:r>
              <a:rPr lang="en-US" sz="2400" dirty="0"/>
              <a:t> </a:t>
            </a:r>
            <a:r>
              <a:rPr lang="en-US" sz="2400" dirty="0" err="1"/>
              <a:t>frekuensi</a:t>
            </a:r>
            <a:r>
              <a:rPr lang="en-US" sz="2400" dirty="0"/>
              <a:t> </a:t>
            </a:r>
            <a:r>
              <a:rPr lang="en-US" sz="2400" dirty="0" err="1"/>
              <a:t>relatif</a:t>
            </a:r>
            <a:r>
              <a:rPr lang="en-US" sz="2400" dirty="0"/>
              <a:t>; </a:t>
            </a:r>
            <a:r>
              <a:rPr lang="en-US" sz="2400" dirty="0" err="1"/>
              <a:t>Didasarkan</a:t>
            </a:r>
            <a:r>
              <a:rPr lang="en-US" sz="2400" dirty="0"/>
              <a:t> data </a:t>
            </a:r>
            <a:r>
              <a:rPr lang="en-US" sz="2400" dirty="0" err="1"/>
              <a:t>masa</a:t>
            </a:r>
            <a:r>
              <a:rPr lang="en-US" sz="2400" dirty="0"/>
              <a:t> </a:t>
            </a:r>
            <a:r>
              <a:rPr lang="en-US" sz="2400" dirty="0" err="1"/>
              <a:t>lalu</a:t>
            </a:r>
            <a:r>
              <a:rPr lang="en-US" sz="2400" dirty="0"/>
              <a:t> </a:t>
            </a:r>
            <a:r>
              <a:rPr lang="en-US" sz="2400" dirty="0" err="1"/>
              <a:t>dihitung</a:t>
            </a:r>
            <a:r>
              <a:rPr lang="en-US" sz="2400" dirty="0"/>
              <a:t> </a:t>
            </a:r>
            <a:r>
              <a:rPr lang="en-US" sz="2400" dirty="0" err="1" smtClean="0"/>
              <a:t>probabilitas</a:t>
            </a:r>
            <a:r>
              <a:rPr lang="en-US" sz="2400" dirty="0" smtClean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keadaan</a:t>
            </a:r>
            <a:r>
              <a:rPr lang="en-US" sz="2400" dirty="0"/>
              <a:t> </a:t>
            </a:r>
            <a:r>
              <a:rPr lang="en-US" sz="2400" dirty="0" err="1"/>
              <a:t>sekarang</a:t>
            </a:r>
            <a:r>
              <a:rPr lang="en-US" sz="2400" dirty="0"/>
              <a:t>.</a:t>
            </a:r>
          </a:p>
          <a:p>
            <a:pPr marL="712788" lvl="1" indent="369888">
              <a:lnSpc>
                <a:spcPct val="90000"/>
              </a:lnSpc>
              <a:buFontTx/>
              <a:buAutoNum type="arabicPeriod"/>
            </a:pPr>
            <a:r>
              <a:rPr lang="en-US" sz="2400" dirty="0" err="1"/>
              <a:t>Konsep</a:t>
            </a:r>
            <a:r>
              <a:rPr lang="en-US" sz="2400" dirty="0"/>
              <a:t> </a:t>
            </a:r>
            <a:r>
              <a:rPr lang="en-US" sz="2400" dirty="0" err="1"/>
              <a:t>subyektif</a:t>
            </a:r>
            <a:r>
              <a:rPr lang="en-US" sz="2400" dirty="0"/>
              <a:t>; </a:t>
            </a:r>
            <a:r>
              <a:rPr lang="en-US" sz="2400" dirty="0" err="1"/>
              <a:t>Didasarkan</a:t>
            </a:r>
            <a:r>
              <a:rPr lang="en-US" sz="2400" dirty="0"/>
              <a:t> </a:t>
            </a:r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dirty="0" err="1"/>
              <a:t>kepercayaan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penilaian</a:t>
            </a:r>
            <a:r>
              <a:rPr lang="en-US" sz="2400" dirty="0"/>
              <a:t> </a:t>
            </a:r>
            <a:r>
              <a:rPr lang="en-US" sz="2400" dirty="0" err="1"/>
              <a:t>keadaan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situasi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indikator</a:t>
            </a:r>
            <a:r>
              <a:rPr lang="en-US" sz="2400" dirty="0"/>
              <a:t> lain.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5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09600"/>
            <a:ext cx="8229600" cy="1143000"/>
          </a:xfrm>
        </p:spPr>
        <p:txBody>
          <a:bodyPr/>
          <a:lstStyle/>
          <a:p>
            <a:r>
              <a:rPr lang="en-US" dirty="0" err="1"/>
              <a:t>Komponen</a:t>
            </a:r>
            <a:r>
              <a:rPr lang="en-US" dirty="0"/>
              <a:t> </a:t>
            </a:r>
            <a:r>
              <a:rPr lang="en-US" dirty="0" err="1"/>
              <a:t>peluang</a:t>
            </a:r>
            <a:r>
              <a:rPr lang="en-US" dirty="0"/>
              <a:t>;</a:t>
            </a:r>
          </a:p>
        </p:txBody>
      </p:sp>
      <p:sp>
        <p:nvSpPr>
          <p:cNvPr id="195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/>
              <a:t>Event: </a:t>
            </a:r>
            <a:r>
              <a:rPr lang="en-US" sz="2800" dirty="0" err="1"/>
              <a:t>peristiwa</a:t>
            </a:r>
            <a:r>
              <a:rPr lang="en-US" sz="2800" dirty="0"/>
              <a:t>/ </a:t>
            </a:r>
            <a:r>
              <a:rPr lang="en-US" sz="2800" dirty="0" err="1"/>
              <a:t>kejadian</a:t>
            </a:r>
            <a:r>
              <a:rPr lang="en-US" sz="2800" dirty="0"/>
              <a:t> </a:t>
            </a:r>
            <a:r>
              <a:rPr lang="en-US" sz="2800" dirty="0" err="1"/>
              <a:t>atau</a:t>
            </a:r>
            <a:r>
              <a:rPr lang="en-US" sz="2800" dirty="0"/>
              <a:t> </a:t>
            </a:r>
            <a:r>
              <a:rPr lang="en-US" sz="2800" dirty="0" err="1"/>
              <a:t>segala</a:t>
            </a:r>
            <a:r>
              <a:rPr lang="en-US" sz="2800" dirty="0"/>
              <a:t> </a:t>
            </a:r>
            <a:r>
              <a:rPr lang="en-US" sz="2800" dirty="0" err="1"/>
              <a:t>sesuatu</a:t>
            </a:r>
            <a:r>
              <a:rPr lang="en-US" sz="2800" dirty="0"/>
              <a:t> yang </a:t>
            </a:r>
            <a:r>
              <a:rPr lang="en-US" sz="2800" dirty="0" err="1"/>
              <a:t>bisa</a:t>
            </a:r>
            <a:r>
              <a:rPr lang="en-US" sz="2800" dirty="0"/>
              <a:t> / </a:t>
            </a:r>
            <a:r>
              <a:rPr lang="en-US" sz="2800" dirty="0" err="1"/>
              <a:t>mungkin</a:t>
            </a:r>
            <a:r>
              <a:rPr lang="en-US" sz="2800" dirty="0"/>
              <a:t> </a:t>
            </a:r>
            <a:r>
              <a:rPr lang="en-US" sz="2800" dirty="0" err="1"/>
              <a:t>terjadi</a:t>
            </a:r>
            <a:r>
              <a:rPr lang="en-US" sz="2800" dirty="0"/>
              <a:t> </a:t>
            </a:r>
            <a:r>
              <a:rPr lang="en-US" sz="2800" dirty="0" err="1"/>
              <a:t>pada</a:t>
            </a:r>
            <a:r>
              <a:rPr lang="en-US" sz="2800" dirty="0"/>
              <a:t> </a:t>
            </a:r>
            <a:r>
              <a:rPr lang="en-US" sz="2800" dirty="0" err="1"/>
              <a:t>suatu</a:t>
            </a:r>
            <a:r>
              <a:rPr lang="en-US" sz="2800" dirty="0"/>
              <a:t> </a:t>
            </a:r>
            <a:r>
              <a:rPr lang="en-US" sz="2800" dirty="0" err="1"/>
              <a:t>percobaan</a:t>
            </a:r>
            <a:r>
              <a:rPr lang="en-US" sz="2800" dirty="0"/>
              <a:t>.</a:t>
            </a:r>
          </a:p>
          <a:p>
            <a:pPr lvl="1">
              <a:lnSpc>
                <a:spcPct val="90000"/>
              </a:lnSpc>
            </a:pPr>
            <a:r>
              <a:rPr lang="en-US" sz="2400" dirty="0" err="1"/>
              <a:t>Contoh</a:t>
            </a:r>
            <a:r>
              <a:rPr lang="en-US" sz="2400" dirty="0"/>
              <a:t>; </a:t>
            </a:r>
            <a:r>
              <a:rPr lang="en-US" sz="2400" dirty="0" err="1"/>
              <a:t>keluarnya</a:t>
            </a:r>
            <a:r>
              <a:rPr lang="en-US" sz="2400" dirty="0"/>
              <a:t> </a:t>
            </a:r>
            <a:r>
              <a:rPr lang="en-US" sz="2400" dirty="0" err="1"/>
              <a:t>angka</a:t>
            </a:r>
            <a:r>
              <a:rPr lang="en-US" sz="2400" dirty="0"/>
              <a:t>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gambar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lempar</a:t>
            </a:r>
            <a:r>
              <a:rPr lang="en-US" sz="2400" dirty="0"/>
              <a:t> </a:t>
            </a:r>
            <a:r>
              <a:rPr lang="en-US" sz="2400" dirty="0" err="1"/>
              <a:t>uang</a:t>
            </a:r>
            <a:r>
              <a:rPr lang="en-US" sz="2400" dirty="0"/>
              <a:t> </a:t>
            </a:r>
            <a:r>
              <a:rPr lang="en-US" sz="2400" dirty="0" err="1"/>
              <a:t>logam</a:t>
            </a:r>
            <a:r>
              <a:rPr lang="en-US" sz="2400" dirty="0"/>
              <a:t>.</a:t>
            </a:r>
          </a:p>
          <a:p>
            <a:pPr lvl="1">
              <a:lnSpc>
                <a:spcPct val="90000"/>
              </a:lnSpc>
            </a:pPr>
            <a:r>
              <a:rPr lang="en-US" sz="2400" dirty="0" err="1"/>
              <a:t>Keluarnya</a:t>
            </a:r>
            <a:r>
              <a:rPr lang="en-US" sz="2400" dirty="0"/>
              <a:t> </a:t>
            </a:r>
            <a:r>
              <a:rPr lang="en-US" sz="2400" dirty="0" err="1"/>
              <a:t>angka</a:t>
            </a:r>
            <a:r>
              <a:rPr lang="en-US" sz="2400" dirty="0"/>
              <a:t> 1,2,3,4,5,6 </a:t>
            </a:r>
            <a:r>
              <a:rPr lang="en-US" sz="2400" dirty="0" err="1"/>
              <a:t>kalau</a:t>
            </a:r>
            <a:r>
              <a:rPr lang="en-US" sz="2400" dirty="0"/>
              <a:t> </a:t>
            </a:r>
            <a:r>
              <a:rPr lang="en-US" sz="2400" dirty="0" err="1"/>
              <a:t>melempar</a:t>
            </a:r>
            <a:r>
              <a:rPr lang="en-US" sz="2400" dirty="0"/>
              <a:t> </a:t>
            </a:r>
            <a:r>
              <a:rPr lang="en-US" sz="2400" dirty="0" err="1"/>
              <a:t>dadu</a:t>
            </a:r>
            <a:endParaRPr lang="en-US" sz="2400" dirty="0"/>
          </a:p>
          <a:p>
            <a:pPr>
              <a:lnSpc>
                <a:spcPct val="90000"/>
              </a:lnSpc>
            </a:pPr>
            <a:r>
              <a:rPr lang="en-US" sz="2800" dirty="0" err="1"/>
              <a:t>Ruang</a:t>
            </a:r>
            <a:r>
              <a:rPr lang="en-US" sz="2800" dirty="0"/>
              <a:t> </a:t>
            </a:r>
            <a:r>
              <a:rPr lang="en-US" sz="2800" dirty="0" err="1"/>
              <a:t>Sampel</a:t>
            </a:r>
            <a:r>
              <a:rPr lang="en-US" sz="2800" dirty="0"/>
              <a:t>; </a:t>
            </a:r>
            <a:r>
              <a:rPr lang="en-US" sz="2800" dirty="0" err="1"/>
              <a:t>Himpunan</a:t>
            </a:r>
            <a:r>
              <a:rPr lang="en-US" sz="2800" dirty="0"/>
              <a:t> </a:t>
            </a:r>
            <a:r>
              <a:rPr lang="en-US" sz="2800" dirty="0" err="1"/>
              <a:t>seluruh</a:t>
            </a:r>
            <a:r>
              <a:rPr lang="en-US" sz="2800" dirty="0"/>
              <a:t> </a:t>
            </a:r>
            <a:r>
              <a:rPr lang="en-US" sz="2800" dirty="0" err="1"/>
              <a:t>kejadian</a:t>
            </a:r>
            <a:r>
              <a:rPr lang="en-US" sz="2800" dirty="0"/>
              <a:t> yang </a:t>
            </a:r>
            <a:r>
              <a:rPr lang="en-US" sz="2800" dirty="0" err="1"/>
              <a:t>mungkin</a:t>
            </a:r>
            <a:r>
              <a:rPr lang="en-US" sz="2800" dirty="0"/>
              <a:t> </a:t>
            </a:r>
            <a:r>
              <a:rPr lang="en-US" sz="2800" dirty="0" err="1"/>
              <a:t>terjadi</a:t>
            </a:r>
            <a:r>
              <a:rPr lang="en-US" sz="2800" dirty="0"/>
              <a:t> </a:t>
            </a:r>
            <a:r>
              <a:rPr lang="en-US" sz="2800" dirty="0" err="1"/>
              <a:t>pada</a:t>
            </a:r>
            <a:r>
              <a:rPr lang="en-US" sz="2800" dirty="0"/>
              <a:t> </a:t>
            </a:r>
            <a:r>
              <a:rPr lang="en-US" sz="2800" dirty="0" err="1"/>
              <a:t>suatu</a:t>
            </a:r>
            <a:r>
              <a:rPr lang="en-US" sz="2800" dirty="0"/>
              <a:t> </a:t>
            </a:r>
            <a:r>
              <a:rPr lang="en-US" sz="2800" dirty="0" err="1"/>
              <a:t>percobaan</a:t>
            </a:r>
            <a:r>
              <a:rPr lang="en-US" sz="2800" dirty="0"/>
              <a:t>.</a:t>
            </a:r>
          </a:p>
          <a:p>
            <a:pPr lvl="1">
              <a:lnSpc>
                <a:spcPct val="90000"/>
              </a:lnSpc>
            </a:pPr>
            <a:r>
              <a:rPr lang="en-US" sz="2400" dirty="0" err="1"/>
              <a:t>Contoh</a:t>
            </a:r>
            <a:r>
              <a:rPr lang="en-US" sz="2400" dirty="0"/>
              <a:t> </a:t>
            </a:r>
            <a:r>
              <a:rPr lang="en-US" sz="2400" dirty="0" err="1"/>
              <a:t>ruang</a:t>
            </a:r>
            <a:r>
              <a:rPr lang="en-US" sz="2400" dirty="0"/>
              <a:t> </a:t>
            </a:r>
            <a:r>
              <a:rPr lang="en-US" sz="2400" dirty="0" err="1"/>
              <a:t>sampel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dadu</a:t>
            </a:r>
            <a:r>
              <a:rPr lang="en-US" sz="2400" dirty="0"/>
              <a:t> </a:t>
            </a:r>
            <a:r>
              <a:rPr lang="en-US" sz="2400" dirty="0" err="1"/>
              <a:t>ada</a:t>
            </a:r>
            <a:r>
              <a:rPr lang="en-US" sz="2400" dirty="0"/>
              <a:t> (1,2,3,4,5,6)</a:t>
            </a:r>
          </a:p>
          <a:p>
            <a:pPr lvl="1">
              <a:lnSpc>
                <a:spcPct val="90000"/>
              </a:lnSpc>
            </a:pPr>
            <a:r>
              <a:rPr lang="en-US" sz="2400" dirty="0" err="1"/>
              <a:t>Ruang</a:t>
            </a:r>
            <a:r>
              <a:rPr lang="en-US" sz="2400" dirty="0"/>
              <a:t> </a:t>
            </a:r>
            <a:r>
              <a:rPr lang="en-US" sz="2400" dirty="0" err="1"/>
              <a:t>sampel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lempar</a:t>
            </a:r>
            <a:r>
              <a:rPr lang="en-US" sz="2400" dirty="0"/>
              <a:t> </a:t>
            </a:r>
            <a:r>
              <a:rPr lang="en-US" sz="2400" dirty="0" err="1"/>
              <a:t>koin</a:t>
            </a:r>
            <a:r>
              <a:rPr lang="en-US" sz="2400" dirty="0"/>
              <a:t> (</a:t>
            </a:r>
            <a:r>
              <a:rPr lang="en-US" sz="2400" dirty="0" err="1"/>
              <a:t>bidang</a:t>
            </a:r>
            <a:r>
              <a:rPr lang="en-US" sz="2400" dirty="0"/>
              <a:t> </a:t>
            </a:r>
            <a:r>
              <a:rPr lang="en-US" sz="2400" dirty="0" err="1"/>
              <a:t>angka,bidang</a:t>
            </a:r>
            <a:r>
              <a:rPr lang="en-US" sz="2400" dirty="0"/>
              <a:t> </a:t>
            </a:r>
            <a:r>
              <a:rPr lang="en-US" sz="2400" dirty="0" err="1"/>
              <a:t>gambar</a:t>
            </a:r>
            <a:r>
              <a:rPr lang="en-US" sz="2400" dirty="0"/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61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09600"/>
            <a:ext cx="8229600" cy="1143000"/>
          </a:xfrm>
        </p:spPr>
        <p:txBody>
          <a:bodyPr/>
          <a:lstStyle/>
          <a:p>
            <a:r>
              <a:rPr lang="en-US"/>
              <a:t>Aturan Suatu Peluang</a:t>
            </a:r>
          </a:p>
        </p:txBody>
      </p:sp>
      <p:sp>
        <p:nvSpPr>
          <p:cNvPr id="196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>
              <a:lnSpc>
                <a:spcPct val="90000"/>
              </a:lnSpc>
              <a:buFontTx/>
              <a:buAutoNum type="arabicPeriod"/>
            </a:pPr>
            <a:r>
              <a:rPr lang="en-US" sz="2400" dirty="0"/>
              <a:t>AUB (A union B) ; </a:t>
            </a:r>
            <a:r>
              <a:rPr lang="en-US" sz="2400" dirty="0" err="1"/>
              <a:t>Jika</a:t>
            </a:r>
            <a:r>
              <a:rPr lang="en-US" sz="2400" dirty="0"/>
              <a:t> A </a:t>
            </a:r>
            <a:r>
              <a:rPr lang="en-US" sz="2400" dirty="0" err="1"/>
              <a:t>dan</a:t>
            </a:r>
            <a:r>
              <a:rPr lang="en-US" sz="2400" dirty="0"/>
              <a:t> B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bagian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ruang</a:t>
            </a:r>
            <a:r>
              <a:rPr lang="en-US" sz="2400" dirty="0"/>
              <a:t> </a:t>
            </a:r>
            <a:r>
              <a:rPr lang="en-US" sz="2400" dirty="0" err="1"/>
              <a:t>sampel</a:t>
            </a:r>
            <a:r>
              <a:rPr lang="en-US" sz="2400" dirty="0"/>
              <a:t> S, </a:t>
            </a:r>
            <a:r>
              <a:rPr lang="en-US" sz="2400" dirty="0" err="1"/>
              <a:t>maka</a:t>
            </a:r>
            <a:r>
              <a:rPr lang="en-US" sz="2400" dirty="0"/>
              <a:t> AUB </a:t>
            </a:r>
            <a:r>
              <a:rPr lang="en-US" sz="2400" dirty="0" err="1"/>
              <a:t>berarti</a:t>
            </a:r>
            <a:r>
              <a:rPr lang="en-US" sz="2400" dirty="0"/>
              <a:t> </a:t>
            </a:r>
            <a:r>
              <a:rPr lang="en-US" sz="2400" dirty="0" err="1"/>
              <a:t>seluruh</a:t>
            </a:r>
            <a:r>
              <a:rPr lang="en-US" sz="2400" dirty="0"/>
              <a:t> event A </a:t>
            </a:r>
            <a:r>
              <a:rPr lang="en-US" sz="2400" dirty="0" err="1"/>
              <a:t>dan</a:t>
            </a:r>
            <a:r>
              <a:rPr lang="en-US" sz="2400" dirty="0"/>
              <a:t> B .</a:t>
            </a:r>
          </a:p>
          <a:p>
            <a:pPr marL="609600" indent="-609600">
              <a:lnSpc>
                <a:spcPct val="90000"/>
              </a:lnSpc>
              <a:buFontTx/>
              <a:buAutoNum type="arabicPeriod"/>
            </a:pPr>
            <a:r>
              <a:rPr lang="en-US" sz="2400" dirty="0" err="1"/>
              <a:t>Peluang</a:t>
            </a:r>
            <a:r>
              <a:rPr lang="en-US" sz="2400" dirty="0"/>
              <a:t> AUB </a:t>
            </a:r>
            <a:r>
              <a:rPr lang="en-US" sz="2400" dirty="0" err="1"/>
              <a:t>atau</a:t>
            </a:r>
            <a:r>
              <a:rPr lang="en-US" sz="2400" dirty="0"/>
              <a:t> P(AUB);</a:t>
            </a:r>
          </a:p>
          <a:p>
            <a:pPr marL="990600" lvl="1" indent="-533400">
              <a:lnSpc>
                <a:spcPct val="90000"/>
              </a:lnSpc>
              <a:buFontTx/>
              <a:buNone/>
            </a:pPr>
            <a:r>
              <a:rPr lang="en-US" sz="2000" dirty="0"/>
              <a:t>P(AUB) = P(A+B) = P(A) + P(B)</a:t>
            </a:r>
          </a:p>
          <a:p>
            <a:pPr marL="609600" indent="-609600">
              <a:lnSpc>
                <a:spcPct val="90000"/>
              </a:lnSpc>
              <a:buFontTx/>
              <a:buAutoNum type="arabicPeriod" startAt="3"/>
            </a:pPr>
            <a:r>
              <a:rPr lang="en-US" sz="2400" dirty="0" err="1"/>
              <a:t>Irisan</a:t>
            </a:r>
            <a:r>
              <a:rPr lang="en-US" sz="2400" dirty="0"/>
              <a:t> (Intersection) ; P(A </a:t>
            </a:r>
            <a:r>
              <a:rPr lang="en-US" sz="2400" dirty="0">
                <a:cs typeface="Arial" charset="0"/>
              </a:rPr>
              <a:t>∩</a:t>
            </a:r>
            <a:r>
              <a:rPr lang="en-US" sz="2400" dirty="0"/>
              <a:t>B)  </a:t>
            </a:r>
            <a:r>
              <a:rPr lang="en-US" sz="2400" dirty="0" err="1"/>
              <a:t>atau</a:t>
            </a:r>
            <a:r>
              <a:rPr lang="en-US" sz="2400" dirty="0"/>
              <a:t> P(A </a:t>
            </a:r>
            <a:r>
              <a:rPr lang="en-US" sz="2400" dirty="0" err="1"/>
              <a:t>dan</a:t>
            </a:r>
            <a:r>
              <a:rPr lang="en-US" sz="2400" dirty="0"/>
              <a:t> B),  </a:t>
            </a:r>
            <a:r>
              <a:rPr lang="en-US" sz="2400" dirty="0" err="1"/>
              <a:t>artinya</a:t>
            </a:r>
            <a:r>
              <a:rPr lang="en-US" sz="2400" dirty="0"/>
              <a:t> </a:t>
            </a:r>
            <a:r>
              <a:rPr lang="en-US" sz="2400" dirty="0" err="1"/>
              <a:t>seluruh</a:t>
            </a:r>
            <a:r>
              <a:rPr lang="en-US" sz="2400" dirty="0"/>
              <a:t> event </a:t>
            </a:r>
            <a:r>
              <a:rPr lang="en-US" sz="2400" dirty="0" err="1"/>
              <a:t>irisan</a:t>
            </a:r>
            <a:r>
              <a:rPr lang="en-US" sz="2400" dirty="0"/>
              <a:t> </a:t>
            </a:r>
            <a:r>
              <a:rPr lang="en-US" sz="2400" dirty="0" err="1"/>
              <a:t>yaitu</a:t>
            </a:r>
            <a:r>
              <a:rPr lang="en-US" sz="2400" dirty="0"/>
              <a:t> </a:t>
            </a:r>
            <a:r>
              <a:rPr lang="en-US" sz="2400" dirty="0" err="1"/>
              <a:t>dimana</a:t>
            </a:r>
            <a:r>
              <a:rPr lang="en-US" sz="2400" dirty="0"/>
              <a:t> </a:t>
            </a:r>
            <a:r>
              <a:rPr lang="en-US" sz="2400" dirty="0" err="1"/>
              <a:t>merupakan</a:t>
            </a:r>
            <a:r>
              <a:rPr lang="en-US" sz="2400" dirty="0"/>
              <a:t> </a:t>
            </a:r>
            <a:r>
              <a:rPr lang="en-US" sz="2400" dirty="0" err="1"/>
              <a:t>anggota</a:t>
            </a:r>
            <a:r>
              <a:rPr lang="en-US" sz="2400" dirty="0"/>
              <a:t> A </a:t>
            </a:r>
            <a:r>
              <a:rPr lang="en-US" sz="2400" dirty="0" err="1"/>
              <a:t>sekaligus</a:t>
            </a:r>
            <a:r>
              <a:rPr lang="en-US" sz="2400" dirty="0"/>
              <a:t> </a:t>
            </a:r>
            <a:r>
              <a:rPr lang="en-US" sz="2400" dirty="0" err="1"/>
              <a:t>juga</a:t>
            </a:r>
            <a:r>
              <a:rPr lang="en-US" sz="2400" dirty="0"/>
              <a:t> </a:t>
            </a:r>
            <a:r>
              <a:rPr lang="en-US" sz="2400" dirty="0" err="1"/>
              <a:t>anggota</a:t>
            </a:r>
            <a:r>
              <a:rPr lang="en-US" sz="2400" dirty="0"/>
              <a:t> B</a:t>
            </a:r>
          </a:p>
          <a:p>
            <a:pPr marL="990600" lvl="1" indent="-533400">
              <a:lnSpc>
                <a:spcPct val="90000"/>
              </a:lnSpc>
              <a:buFontTx/>
              <a:buNone/>
            </a:pPr>
            <a:r>
              <a:rPr lang="en-US" sz="2000" dirty="0"/>
              <a:t>P (A </a:t>
            </a:r>
            <a:r>
              <a:rPr lang="en-US" sz="2000" dirty="0">
                <a:cs typeface="Arial" charset="0"/>
              </a:rPr>
              <a:t>∩</a:t>
            </a:r>
            <a:r>
              <a:rPr lang="en-US" sz="2000" dirty="0"/>
              <a:t>B) = P(A) + P(B) – P(A+B)</a:t>
            </a:r>
          </a:p>
          <a:p>
            <a:pPr marL="990600" lvl="1" indent="-533400">
              <a:lnSpc>
                <a:spcPct val="90000"/>
              </a:lnSpc>
              <a:buFontTx/>
              <a:buNone/>
            </a:pPr>
            <a:r>
              <a:rPr lang="en-US" sz="2000" dirty="0" err="1"/>
              <a:t>Contoh</a:t>
            </a:r>
            <a:r>
              <a:rPr lang="en-US" sz="2000" dirty="0"/>
              <a:t>: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Permainan</a:t>
            </a:r>
            <a:r>
              <a:rPr lang="en-US" sz="2000" dirty="0"/>
              <a:t> </a:t>
            </a:r>
            <a:r>
              <a:rPr lang="en-US" sz="2000" dirty="0" err="1"/>
              <a:t>kartu</a:t>
            </a:r>
            <a:r>
              <a:rPr lang="en-US" sz="2000" dirty="0"/>
              <a:t> </a:t>
            </a:r>
            <a:r>
              <a:rPr lang="en-US" sz="2000" dirty="0" err="1"/>
              <a:t>ada</a:t>
            </a:r>
            <a:r>
              <a:rPr lang="en-US" sz="2000" dirty="0"/>
              <a:t> </a:t>
            </a:r>
            <a:r>
              <a:rPr lang="en-US" sz="2000" dirty="0" err="1"/>
              <a:t>ruang</a:t>
            </a:r>
            <a:r>
              <a:rPr lang="en-US" sz="2000" dirty="0"/>
              <a:t> </a:t>
            </a:r>
            <a:r>
              <a:rPr lang="en-US" sz="2000" dirty="0" err="1"/>
              <a:t>sampel</a:t>
            </a:r>
            <a:r>
              <a:rPr lang="en-US" sz="2000" dirty="0"/>
              <a:t> 52, event As = 4/52, P(</a:t>
            </a:r>
            <a:r>
              <a:rPr lang="en-US" sz="2000" dirty="0" err="1"/>
              <a:t>hati</a:t>
            </a:r>
            <a:r>
              <a:rPr lang="en-US" sz="2000" dirty="0"/>
              <a:t>) = 13/52, P(</a:t>
            </a:r>
            <a:r>
              <a:rPr lang="en-US" sz="2000" dirty="0" err="1"/>
              <a:t>As+Hati</a:t>
            </a:r>
            <a:r>
              <a:rPr lang="en-US" sz="2000" dirty="0"/>
              <a:t>) = 1/52.</a:t>
            </a:r>
          </a:p>
          <a:p>
            <a:pPr marL="990600" lvl="1" indent="-533400">
              <a:lnSpc>
                <a:spcPct val="90000"/>
              </a:lnSpc>
              <a:buFontTx/>
              <a:buNone/>
            </a:pPr>
            <a:r>
              <a:rPr lang="en-US" sz="2000" dirty="0"/>
              <a:t>	P(As </a:t>
            </a:r>
            <a:r>
              <a:rPr lang="en-US" sz="2000" dirty="0">
                <a:cs typeface="Arial" charset="0"/>
              </a:rPr>
              <a:t>∩ </a:t>
            </a:r>
            <a:r>
              <a:rPr lang="en-US" sz="2000" dirty="0" err="1">
                <a:cs typeface="Arial" charset="0"/>
              </a:rPr>
              <a:t>Hati</a:t>
            </a:r>
            <a:r>
              <a:rPr lang="en-US" sz="2000" dirty="0">
                <a:cs typeface="Arial" charset="0"/>
              </a:rPr>
              <a:t>) = 4/52 + 13/52 – 1/52 = 16/52.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6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09600"/>
            <a:ext cx="8229600" cy="808038"/>
          </a:xfrm>
        </p:spPr>
        <p:txBody>
          <a:bodyPr/>
          <a:lstStyle/>
          <a:p>
            <a:r>
              <a:rPr lang="en-US" dirty="0" err="1"/>
              <a:t>Kejadian</a:t>
            </a:r>
            <a:r>
              <a:rPr lang="en-US" dirty="0"/>
              <a:t> </a:t>
            </a:r>
            <a:r>
              <a:rPr lang="en-US" dirty="0" err="1"/>
              <a:t>Saling</a:t>
            </a:r>
            <a:r>
              <a:rPr lang="en-US" dirty="0"/>
              <a:t> </a:t>
            </a:r>
            <a:r>
              <a:rPr lang="en-US" dirty="0" err="1"/>
              <a:t>Bebas</a:t>
            </a:r>
            <a:endParaRPr lang="en-US" dirty="0"/>
          </a:p>
        </p:txBody>
      </p:sp>
      <p:sp>
        <p:nvSpPr>
          <p:cNvPr id="197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 err="1"/>
              <a:t>Contoh</a:t>
            </a:r>
            <a:r>
              <a:rPr lang="en-US" dirty="0"/>
              <a:t> </a:t>
            </a:r>
            <a:r>
              <a:rPr lang="en-US" dirty="0" err="1"/>
              <a:t>kejadian</a:t>
            </a:r>
            <a:r>
              <a:rPr lang="en-US" dirty="0"/>
              <a:t> </a:t>
            </a:r>
            <a:r>
              <a:rPr lang="en-US" dirty="0" err="1"/>
              <a:t>lempar</a:t>
            </a:r>
            <a:r>
              <a:rPr lang="en-US" dirty="0"/>
              <a:t> </a:t>
            </a:r>
            <a:r>
              <a:rPr lang="en-US" dirty="0" err="1"/>
              <a:t>dadu</a:t>
            </a:r>
            <a:r>
              <a:rPr lang="en-US" dirty="0"/>
              <a:t> 2 kali </a:t>
            </a:r>
            <a:r>
              <a:rPr lang="en-US" dirty="0" err="1"/>
              <a:t>peluang</a:t>
            </a:r>
            <a:r>
              <a:rPr lang="en-US" dirty="0"/>
              <a:t> </a:t>
            </a:r>
            <a:r>
              <a:rPr lang="en-US" dirty="0" err="1"/>
              <a:t>munculnya</a:t>
            </a:r>
            <a:r>
              <a:rPr lang="en-US" dirty="0"/>
              <a:t> </a:t>
            </a:r>
            <a:r>
              <a:rPr lang="en-US" dirty="0" err="1"/>
              <a:t>angka</a:t>
            </a:r>
            <a:r>
              <a:rPr lang="en-US" dirty="0"/>
              <a:t> 1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lemparan</a:t>
            </a:r>
            <a:r>
              <a:rPr lang="en-US" dirty="0"/>
              <a:t> </a:t>
            </a:r>
            <a:r>
              <a:rPr lang="en-US" dirty="0" err="1"/>
              <a:t>pertama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mempengaruhi</a:t>
            </a:r>
            <a:r>
              <a:rPr lang="en-US" dirty="0"/>
              <a:t> </a:t>
            </a:r>
            <a:r>
              <a:rPr lang="en-US" dirty="0" err="1"/>
              <a:t>munculnya</a:t>
            </a:r>
            <a:r>
              <a:rPr lang="en-US" dirty="0"/>
              <a:t> </a:t>
            </a:r>
            <a:r>
              <a:rPr lang="en-US" dirty="0" err="1"/>
              <a:t>angka</a:t>
            </a:r>
            <a:r>
              <a:rPr lang="en-US" dirty="0"/>
              <a:t> 1 </a:t>
            </a:r>
            <a:r>
              <a:rPr lang="en-US" dirty="0" err="1"/>
              <a:t>lagi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lemparan</a:t>
            </a:r>
            <a:r>
              <a:rPr lang="en-US" dirty="0"/>
              <a:t> 2.</a:t>
            </a:r>
          </a:p>
          <a:p>
            <a:pPr>
              <a:lnSpc>
                <a:spcPct val="90000"/>
              </a:lnSpc>
            </a:pP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peluang</a:t>
            </a:r>
            <a:r>
              <a:rPr lang="en-US" dirty="0"/>
              <a:t>, </a:t>
            </a:r>
            <a:r>
              <a:rPr lang="en-US" dirty="0" err="1"/>
              <a:t>bila</a:t>
            </a:r>
            <a:r>
              <a:rPr lang="en-US" dirty="0"/>
              <a:t> </a:t>
            </a:r>
            <a:r>
              <a:rPr lang="en-US" dirty="0" err="1"/>
              <a:t>dua</a:t>
            </a:r>
            <a:r>
              <a:rPr lang="en-US" dirty="0"/>
              <a:t> event A </a:t>
            </a:r>
            <a:r>
              <a:rPr lang="en-US" dirty="0" err="1"/>
              <a:t>dan</a:t>
            </a:r>
            <a:r>
              <a:rPr lang="en-US" dirty="0"/>
              <a:t> B </a:t>
            </a:r>
            <a:r>
              <a:rPr lang="en-US" dirty="0" err="1"/>
              <a:t>saling</a:t>
            </a:r>
            <a:r>
              <a:rPr lang="en-US" dirty="0"/>
              <a:t> </a:t>
            </a:r>
            <a:r>
              <a:rPr lang="en-US" dirty="0" err="1"/>
              <a:t>bebas</a:t>
            </a:r>
            <a:r>
              <a:rPr lang="en-US" dirty="0"/>
              <a:t> (independent), 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dirty="0"/>
              <a:t>P(A </a:t>
            </a:r>
            <a:r>
              <a:rPr lang="en-US" dirty="0" err="1"/>
              <a:t>dan</a:t>
            </a:r>
            <a:r>
              <a:rPr lang="en-US" dirty="0"/>
              <a:t> B) = P(A) x P(B)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dirty="0" err="1"/>
              <a:t>Contoh</a:t>
            </a:r>
            <a:r>
              <a:rPr lang="en-US" dirty="0"/>
              <a:t> </a:t>
            </a:r>
            <a:r>
              <a:rPr lang="en-US" dirty="0" err="1"/>
              <a:t>percobaan</a:t>
            </a:r>
            <a:r>
              <a:rPr lang="en-US" dirty="0"/>
              <a:t> </a:t>
            </a:r>
            <a:r>
              <a:rPr lang="en-US" dirty="0" err="1" smtClean="0"/>
              <a:t>lempar</a:t>
            </a:r>
            <a:r>
              <a:rPr lang="en-US" dirty="0" smtClean="0"/>
              <a:t> </a:t>
            </a:r>
            <a:r>
              <a:rPr lang="en-US" dirty="0" err="1"/>
              <a:t>dadu</a:t>
            </a:r>
            <a:r>
              <a:rPr lang="en-US" dirty="0"/>
              <a:t> 2 kali, </a:t>
            </a:r>
            <a:r>
              <a:rPr lang="en-US" dirty="0" err="1"/>
              <a:t>peluang</a:t>
            </a:r>
            <a:r>
              <a:rPr lang="en-US" dirty="0"/>
              <a:t> 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dirty="0"/>
              <a:t>P(1 </a:t>
            </a:r>
            <a:r>
              <a:rPr lang="en-US" dirty="0" err="1"/>
              <a:t>dan</a:t>
            </a:r>
            <a:r>
              <a:rPr lang="en-US" dirty="0"/>
              <a:t> 2) = P(1) x P(2) = 1/6 x 1/6 = 1/36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65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09600"/>
            <a:ext cx="8229600" cy="808038"/>
          </a:xfrm>
        </p:spPr>
        <p:txBody>
          <a:bodyPr/>
          <a:lstStyle/>
          <a:p>
            <a:r>
              <a:rPr lang="en-US" dirty="0" err="1"/>
              <a:t>Kejadian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bebas</a:t>
            </a:r>
            <a:endParaRPr lang="en-US" dirty="0"/>
          </a:p>
        </p:txBody>
      </p:sp>
      <p:sp>
        <p:nvSpPr>
          <p:cNvPr id="1986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400"/>
              <a:t>Kejadian tidak bebas ; munculnya suatu event mempengaruhi munculnya kejadian lainnya.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2000"/>
              <a:t>Contoh: permainan kartu, dengan ambil 2 kartu secara berurutan (tanpa mengembalikan kartu yang sudah diambil), munculnya kartu 1 bergambar Hati, akan menentukan peluang munculnya kartu bergambar Hati pada pengambilan ke 2.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400"/>
              <a:t>Bila kejadian tidak bebas;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400"/>
              <a:t>	P(A dan B) = P(A) x P(B|A)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400"/>
              <a:t>	P(B|A) = yaitu peluang B muncul bila peluang A sudah terjadi.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400"/>
              <a:t>	Contoh: P(Hati dan Hati) = 13/52 x 12/51 = 1/17  </a:t>
            </a:r>
          </a:p>
          <a:p>
            <a:pPr lvl="1">
              <a:lnSpc>
                <a:spcPct val="90000"/>
              </a:lnSpc>
              <a:buFontTx/>
              <a:buNone/>
            </a:pPr>
            <a:endParaRPr lang="en-US" sz="2000"/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200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68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09600"/>
            <a:ext cx="8229600" cy="808038"/>
          </a:xfrm>
        </p:spPr>
        <p:txBody>
          <a:bodyPr/>
          <a:lstStyle/>
          <a:p>
            <a:r>
              <a:rPr lang="en-US" dirty="0" err="1"/>
              <a:t>Distribusi</a:t>
            </a:r>
            <a:r>
              <a:rPr lang="en-US" dirty="0"/>
              <a:t> </a:t>
            </a:r>
            <a:r>
              <a:rPr lang="en-US" dirty="0" err="1"/>
              <a:t>Probabilitas</a:t>
            </a:r>
            <a:r>
              <a:rPr lang="en-US" dirty="0"/>
              <a:t> </a:t>
            </a:r>
          </a:p>
        </p:txBody>
      </p:sp>
      <p:sp>
        <p:nvSpPr>
          <p:cNvPr id="199683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sz="2400"/>
              <a:t>Definisi; Suatu gambaran lengkap seluruh event/kejadian yang mungkin dari suatu percobaan, lengkap dengan peluang kejadiannya.</a:t>
            </a:r>
          </a:p>
          <a:p>
            <a:r>
              <a:rPr lang="en-US" sz="2400"/>
              <a:t>Distribusi Probabilitas lempar 1 dadu;</a:t>
            </a:r>
          </a:p>
          <a:p>
            <a:r>
              <a:rPr lang="en-US" sz="2400"/>
              <a:t>Buat dist.Probabilitas untuk lempar 2 dadu</a:t>
            </a:r>
          </a:p>
          <a:p>
            <a:endParaRPr lang="en-US" sz="2400"/>
          </a:p>
        </p:txBody>
      </p:sp>
      <p:graphicFrame>
        <p:nvGraphicFramePr>
          <p:cNvPr id="199684" name="Group 4"/>
          <p:cNvGraphicFramePr>
            <a:graphicFrameLocks noGrp="1"/>
          </p:cNvGraphicFramePr>
          <p:nvPr>
            <p:ph sz="half" idx="2"/>
          </p:nvPr>
        </p:nvGraphicFramePr>
        <p:xfrm>
          <a:off x="4648200" y="1600200"/>
          <a:ext cx="4038600" cy="4774375"/>
        </p:xfrm>
        <a:graphic>
          <a:graphicData uri="http://schemas.openxmlformats.org/drawingml/2006/table">
            <a:tbl>
              <a:tblPr/>
              <a:tblGrid>
                <a:gridCol w="2019300"/>
                <a:gridCol w="2019300"/>
              </a:tblGrid>
              <a:tr h="647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EVENT (x)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Probabilitas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P(x)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45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1/6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77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1/6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61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1/6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77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1/6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45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1/6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77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1/6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7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09600"/>
            <a:ext cx="8229600" cy="808038"/>
          </a:xfrm>
        </p:spPr>
        <p:txBody>
          <a:bodyPr/>
          <a:lstStyle/>
          <a:p>
            <a:r>
              <a:rPr lang="en-US" dirty="0" err="1"/>
              <a:t>Distribusi</a:t>
            </a:r>
            <a:r>
              <a:rPr lang="en-US" dirty="0"/>
              <a:t> </a:t>
            </a:r>
            <a:r>
              <a:rPr lang="en-US" dirty="0" err="1" smtClean="0"/>
              <a:t>Kumulatif</a:t>
            </a:r>
            <a:endParaRPr lang="en-US" dirty="0"/>
          </a:p>
        </p:txBody>
      </p:sp>
      <p:sp>
        <p:nvSpPr>
          <p:cNvPr id="200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dirty="0" err="1"/>
              <a:t>Distribusi</a:t>
            </a:r>
            <a:r>
              <a:rPr lang="en-US" sz="2800" dirty="0"/>
              <a:t> </a:t>
            </a:r>
            <a:r>
              <a:rPr lang="en-US" sz="2800" dirty="0" err="1"/>
              <a:t>Kumulatif</a:t>
            </a:r>
            <a:r>
              <a:rPr lang="en-US" sz="2800" dirty="0"/>
              <a:t> F(x) = P(x&lt; = x)</a:t>
            </a:r>
          </a:p>
          <a:p>
            <a:r>
              <a:rPr lang="en-US" sz="2800" dirty="0" err="1"/>
              <a:t>Contoh</a:t>
            </a:r>
            <a:r>
              <a:rPr lang="en-US" sz="2800" dirty="0"/>
              <a:t> ; </a:t>
            </a:r>
            <a:r>
              <a:rPr lang="en-US" sz="2800" dirty="0" err="1"/>
              <a:t>melempar</a:t>
            </a:r>
            <a:r>
              <a:rPr lang="en-US" sz="2800" dirty="0"/>
              <a:t> 2 </a:t>
            </a:r>
            <a:r>
              <a:rPr lang="en-US" sz="2800" dirty="0" err="1"/>
              <a:t>dadu</a:t>
            </a:r>
            <a:r>
              <a:rPr lang="en-US" sz="2800" dirty="0"/>
              <a:t> </a:t>
            </a:r>
            <a:r>
              <a:rPr lang="en-US" sz="2800" dirty="0" err="1"/>
              <a:t>maka</a:t>
            </a:r>
            <a:r>
              <a:rPr lang="en-US" sz="2800" dirty="0"/>
              <a:t> </a:t>
            </a:r>
            <a:r>
              <a:rPr lang="en-US" sz="2800" dirty="0" err="1"/>
              <a:t>peluang</a:t>
            </a:r>
            <a:r>
              <a:rPr lang="en-US" sz="2800" dirty="0"/>
              <a:t>  </a:t>
            </a:r>
            <a:r>
              <a:rPr lang="en-US" sz="2800" dirty="0" err="1"/>
              <a:t>Probabilitas</a:t>
            </a:r>
            <a:r>
              <a:rPr lang="en-US" sz="2800" dirty="0"/>
              <a:t> </a:t>
            </a:r>
            <a:r>
              <a:rPr lang="en-US" sz="2800" dirty="0" err="1"/>
              <a:t>munculnya</a:t>
            </a:r>
            <a:r>
              <a:rPr lang="en-US" sz="2800" dirty="0"/>
              <a:t> total </a:t>
            </a:r>
            <a:r>
              <a:rPr lang="en-US" sz="2800" dirty="0" err="1"/>
              <a:t>angka</a:t>
            </a:r>
            <a:r>
              <a:rPr lang="en-US" sz="2800" dirty="0"/>
              <a:t> 4 ;</a:t>
            </a:r>
          </a:p>
          <a:p>
            <a:pPr lvl="1">
              <a:buFontTx/>
              <a:buNone/>
            </a:pPr>
            <a:r>
              <a:rPr lang="en-US" sz="2400" dirty="0"/>
              <a:t>P(4) = P(1) + P(2) + P(3) = 1/36 + 1/36 +1/36 = 3/36</a:t>
            </a:r>
          </a:p>
          <a:p>
            <a:pPr lvl="1">
              <a:buFontTx/>
              <a:buNone/>
            </a:pPr>
            <a:r>
              <a:rPr lang="en-US" sz="2400" dirty="0"/>
              <a:t>P(7) = P(1)+P(2)+P(3)+P(4)+P(5)+P(7)=6/36 </a:t>
            </a:r>
          </a:p>
          <a:p>
            <a:pPr>
              <a:buFontTx/>
              <a:buNone/>
            </a:pPr>
            <a:r>
              <a:rPr lang="en-US" sz="2800" dirty="0" err="1"/>
              <a:t>Catatan</a:t>
            </a:r>
            <a:r>
              <a:rPr lang="en-US" sz="2800" dirty="0"/>
              <a:t>:</a:t>
            </a:r>
          </a:p>
          <a:p>
            <a:pPr>
              <a:buFontTx/>
              <a:buNone/>
            </a:pPr>
            <a:r>
              <a:rPr lang="en-US" sz="2800" dirty="0"/>
              <a:t>	</a:t>
            </a:r>
            <a:r>
              <a:rPr lang="en-US" sz="2800" dirty="0" err="1"/>
              <a:t>Distribusi</a:t>
            </a:r>
            <a:r>
              <a:rPr lang="en-US" sz="2800" dirty="0"/>
              <a:t> </a:t>
            </a:r>
            <a:r>
              <a:rPr lang="en-US" sz="2800" dirty="0" err="1"/>
              <a:t>Peluang</a:t>
            </a:r>
            <a:r>
              <a:rPr lang="en-US" sz="2800" dirty="0"/>
              <a:t> </a:t>
            </a:r>
            <a:r>
              <a:rPr lang="en-US" sz="2800" dirty="0" err="1"/>
              <a:t>ada</a:t>
            </a:r>
            <a:r>
              <a:rPr lang="en-US" sz="2800" dirty="0"/>
              <a:t> </a:t>
            </a:r>
            <a:r>
              <a:rPr lang="en-US" sz="2800" dirty="0" err="1"/>
              <a:t>dua</a:t>
            </a:r>
            <a:r>
              <a:rPr lang="en-US" sz="2800" dirty="0"/>
              <a:t> </a:t>
            </a:r>
            <a:r>
              <a:rPr lang="en-US" sz="2800" dirty="0" err="1"/>
              <a:t>macam</a:t>
            </a:r>
            <a:r>
              <a:rPr lang="en-US" sz="2800" dirty="0"/>
              <a:t> </a:t>
            </a:r>
            <a:r>
              <a:rPr lang="en-US" sz="2800" dirty="0" err="1"/>
              <a:t>yaitu</a:t>
            </a:r>
            <a:r>
              <a:rPr lang="en-US" sz="2800" dirty="0"/>
              <a:t> </a:t>
            </a:r>
            <a:r>
              <a:rPr lang="en-US" sz="2800" dirty="0" err="1"/>
              <a:t>Diskrit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 smtClean="0"/>
              <a:t>Kontinu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81</TotalTime>
  <Words>784</Words>
  <Application>Microsoft Office PowerPoint</Application>
  <PresentationFormat>On-screen Show (4:3)</PresentationFormat>
  <Paragraphs>121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PROBABILITAS DISKRIT DAN KONTINUE</vt:lpstr>
      <vt:lpstr>FORMULASI MODEL PROGRAM KOMPUTER</vt:lpstr>
      <vt:lpstr>TEORI PELUANG</vt:lpstr>
      <vt:lpstr>Komponen peluang;</vt:lpstr>
      <vt:lpstr>Aturan Suatu Peluang</vt:lpstr>
      <vt:lpstr>Kejadian Saling Bebas</vt:lpstr>
      <vt:lpstr>Kejadian tidak bebas</vt:lpstr>
      <vt:lpstr>Distribusi Probabilitas </vt:lpstr>
      <vt:lpstr>Distribusi Kumulatif</vt:lpstr>
      <vt:lpstr>Distribusi Peluang Diskrit</vt:lpstr>
      <vt:lpstr>Distribusi Peluang Diskrit</vt:lpstr>
      <vt:lpstr>Distribusi Peluang Diskrit</vt:lpstr>
      <vt:lpstr>Distribusi Peluang Kontinue</vt:lpstr>
      <vt:lpstr>Distribusi Peluang Kontinue</vt:lpstr>
      <vt:lpstr>Distribusi Peluang Kontinue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DJ</dc:creator>
  <cp:lastModifiedBy>User02</cp:lastModifiedBy>
  <cp:revision>6</cp:revision>
  <dcterms:created xsi:type="dcterms:W3CDTF">2015-06-02T03:15:55Z</dcterms:created>
  <dcterms:modified xsi:type="dcterms:W3CDTF">2017-09-05T01:59:21Z</dcterms:modified>
</cp:coreProperties>
</file>