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65" r:id="rId4"/>
    <p:sldId id="259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Freeform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Freeform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Freeform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Freeform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Freeform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Freeform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Freeform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Freeform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Freeform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Freeform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Freeform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Freeform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Freeform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Freeform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Freeform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Freeform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Freeform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Freeform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Freeform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Freeform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Freeform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Freeform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Freeform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Freeform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Freeform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Freeform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Freeform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Freeform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Freeform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Freeform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Freeform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Freeform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Freeform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Freeform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Freeform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Group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Freeform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Freeform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Freeform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Freeform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Freeform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Freeform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Freeform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Freeform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Freeform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Group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Freeform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Freeform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Freeform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Freeform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Freeform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Freeform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Freeform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Freeform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Freeform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Freeform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Group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Freeform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Freeform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Freeform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Freeform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Freeform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Freeform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Freeform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Freeform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Freeform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Freeform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Freeform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Freeform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Freeform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Freeform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Freeform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Freeform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Freeform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Freeform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Freeform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Group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Freeform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Freeform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Freeform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Freeform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Freeform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Group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Freeform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Freeform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Freeform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Freeform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Freeform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Freeform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Group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Freeform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Freeform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Freeform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Freeform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Group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Freeform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Freeform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Freeform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Freeform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Freeform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Freeform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Group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Freeform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Freeform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Freeform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Freeform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Freeform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Freeform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Freeform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Freeform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Freeform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Freeform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Group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Freeform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Freeform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Freeform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Freeform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Freeform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Freeform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Freeform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Freeform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Freeform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Freeform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Freeform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Freeform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Freeform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Freeform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Freeform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Freeform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Freeform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Freeform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Freeform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Freeform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Freeform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Freeform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Freeform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Freeform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Freeform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Freeform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Freeform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Freeform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Group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Freeform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Freeform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Freeform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Freeform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Freeform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Freeform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Freeform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Freeform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Freeform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Freeform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Freeform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Freeform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Freeform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Freeform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Freeform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Freeform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Freeform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Freeform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Freeform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Freeform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Freeform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Freeform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Freeform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Freeform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Group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Freeform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Freeform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Freeform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Freeform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Freeform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Freeform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Freeform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Freeform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>
              <a:defRPr sz="6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8374853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3E1F1-107A-4CD6-8243-22105A028840}" type="datetimeFigureOut">
              <a:rPr lang="id-ID" smtClean="0"/>
              <a:t>27/04/2020</a:t>
            </a:fld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44DCB-D11A-4CEE-81A7-C6F7F72A7EC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271951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3E1F1-107A-4CD6-8243-22105A028840}" type="datetimeFigureOut">
              <a:rPr lang="id-ID" smtClean="0"/>
              <a:t>27/04/2020</a:t>
            </a:fld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44DCB-D11A-4CEE-81A7-C6F7F72A7EC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18197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3E1F1-107A-4CD6-8243-22105A028840}" type="datetimeFigureOut">
              <a:rPr lang="id-ID" smtClean="0"/>
              <a:t>27/04/2020</a:t>
            </a:fld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44DCB-D11A-4CEE-81A7-C6F7F72A7EC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838542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>
              <a:defRPr sz="52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3E1F1-107A-4CD6-8243-22105A028840}" type="datetimeFigureOut">
              <a:rPr lang="id-ID" smtClean="0"/>
              <a:t>27/04/2020</a:t>
            </a:fld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44DCB-D11A-4CEE-81A7-C6F7F72A7EC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799253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3E1F1-107A-4CD6-8243-22105A028840}" type="datetimeFigureOut">
              <a:rPr lang="id-ID" smtClean="0"/>
              <a:t>27/04/2020</a:t>
            </a:fld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44DCB-D11A-4CEE-81A7-C6F7F72A7EC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727418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3E1F1-107A-4CD6-8243-22105A028840}" type="datetimeFigureOut">
              <a:rPr lang="id-ID" smtClean="0"/>
              <a:t>27/04/2020</a:t>
            </a:fld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44DCB-D11A-4CEE-81A7-C6F7F72A7EC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974366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7" name="Freeform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" name="Freeform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9" name="Group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Freeform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Freeform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Freeform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Freeform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Freeform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Freeform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Freeform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Freeform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Freeform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Freeform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Freeform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Freeform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Freeform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Freeform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Freeform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Freeform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Freeform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Freeform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Freeform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Freeform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Freeform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Freeform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Freeform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Freeform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Freeform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Freeform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Freeform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Freeform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Freeform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Freeform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0" name="Freeform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1" name="Freeform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Freeform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Freeform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Freeform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Freeform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Freeform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Freeform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Freeform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9" name="Freeform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0" name="Freeform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1" name="Freeform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Freeform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Freeform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Freeform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Freeform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Freeform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Freeform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Freeform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9" name="Freeform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0" name="Freeform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1" name="Freeform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2" name="Freeform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Freeform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Freeform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Freeform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Freeform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Freeform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Freeform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Freeform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Freeform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Freeform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Freeform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Freeform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Freeform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Freeform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Freeform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Freeform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Freeform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Freeform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Freeform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1" name="Freeform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2" name="Freeform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Freeform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Freeform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Freeform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Freeform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7" name="Freeform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8" name="Freeform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Freeform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Freeform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Freeform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Freeform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3" name="Group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Freeform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" name="Freeform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Freeform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Freeform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Freeform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" name="Freeform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" name="Freeform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Freeform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Freeform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Freeform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Freeform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Freeform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" name="Freeform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" name="Freeform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Freeform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Freeform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Freeform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Freeform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Freeform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Freeform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Freeform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" name="Freeform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" name="Freeform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" name="Freeform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" name="Freeform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Freeform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Freeform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Freeform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Freeform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Freeform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Freeform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Freeform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Freeform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Freeform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Freeform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Freeform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Freeform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Freeform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Freeform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Freeform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Freeform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Freeform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Freeform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Freeform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Freeform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Freeform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Freeform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Freeform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Freeform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Freeform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Freeform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Freeform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6" name="Freeform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7" name="Freeform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Freeform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Freeform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Freeform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Freeform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Freeform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Freeform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Freeform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Freeform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Freeform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Freeform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Freeform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Freeform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Freeform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Freeform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Freeform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Freeform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Freeform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Freeform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Freeform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Freeform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Freeform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Freeform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Freeform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1" name="Freeform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2" name="Freeform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Freeform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Freeform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Freeform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Freeform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7" name="Group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Freeform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Freeform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0" name="Freeform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1" name="Freeform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2" name="Freeform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3" name="Freeform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4" name="Freeform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5" name="Freeform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6" name="Freeform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7" name="Freeform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8" name="Freeform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9" name="Freeform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0" name="Freeform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1" name="Freeform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2" name="Freeform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3" name="Freeform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4" name="Freeform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5" name="Freeform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6" name="Freeform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7" name="Freeform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8" name="Freeform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9" name="Freeform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0" name="Freeform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1" name="Freeform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2" name="Freeform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3" name="Freeform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4" name="Freeform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5" name="Freeform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6" name="Freeform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7" name="Freeform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8" name="Freeform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9" name="Freeform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0" name="Freeform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1" name="Freeform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2" name="Freeform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3" name="Freeform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4" name="Freeform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5" name="Freeform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6" name="Freeform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7" name="Freeform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8" name="Freeform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9" name="Freeform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0" name="Freeform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1" name="Freeform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2" name="Freeform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3" name="Freeform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4" name="Freeform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5" name="Freeform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6" name="Freeform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7" name="Freeform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8" name="Freeform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9" name="Freeform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0" name="Freeform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1" name="Freeform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2" name="Freeform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3" name="Freeform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4" name="Freeform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5" name="Freeform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6" name="Freeform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7" name="Freeform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8" name="Freeform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9" name="Freeform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0" name="Freeform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1" name="Freeform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2" name="Freeform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3" name="Freeform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4" name="Freeform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5" name="Freeform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6" name="Freeform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7" name="Freeform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8" name="Freeform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9" name="Freeform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0" name="Freeform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1" name="Freeform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2" name="Freeform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3" name="Freeform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4" name="Freeform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5" name="Freeform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6" name="Freeform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7" name="Freeform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8" name="Freeform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9" name="Freeform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260" name="Group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Freeform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2" name="Freeform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3" name="Freeform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4" name="Freeform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5" name="Freeform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6" name="Freeform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7" name="Freeform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8" name="Freeform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9" name="Freeform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0" name="Freeform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1" name="Freeform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2" name="Freeform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3" name="Freeform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274" name="Freeform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5" name="Freeform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6" name="Freeform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7" name="Freeform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278" name="Freeform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9" name="Freeform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0" name="Freeform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1" name="Freeform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2" name="Freeform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3" name="Freeform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4" name="Freeform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285" name="Freeform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286" name="Freeform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7" name="Freeform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8" name="Freeform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289" name="Group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Freeform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1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2" name="Freeform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3" name="Freeform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4" name="Freeform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5" name="Freeform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6" name="Freeform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7" name="Freeform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8" name="Freeform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9" name="Freeform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0" name="Freeform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1" name="Freeform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2" name="Freeform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3" name="Freeform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4" name="Freeform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5" name="Freeform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6" name="Freeform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7" name="Freeform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8" name="Freeform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9" name="Freeform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310" name="Freeform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311" name="Group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Freeform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3" name="Freeform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4" name="Freeform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5" name="Freeform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6" name="Freeform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7" name="Freeform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8" name="Freeform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9" name="Freeform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0" name="Freeform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1" name="Freeform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2" name="Freeform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3" name="Freeform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4" name="Freeform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5" name="Freeform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6" name="Freeform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7" name="Freeform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8" name="Freeform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9" name="Freeform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0" name="Freeform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1" name="Freeform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2" name="Freeform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3" name="Freeform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4" name="Freeform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5" name="Freeform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6" name="Freeform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7" name="Freeform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8" name="Freeform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9" name="Freeform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0" name="Freeform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1" name="Freeform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2" name="Freeform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3" name="Freeform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4" name="Freeform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5" name="Freeform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6" name="Freeform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7" name="Freeform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348" name="Group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Group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Freeform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6" name="Freeform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7" name="Freeform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8" name="Freeform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9" name="Freeform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0" name="Freeform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1" name="Freeform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2" name="Freeform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3" name="Freeform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4" name="Freeform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5" name="Freeform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6" name="Freeform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7" name="Freeform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8" name="Freeform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9" name="Freeform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0" name="Freeform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1" name="Freeform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2" name="Freeform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3" name="Freeform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4" name="Freeform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5" name="Freeform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6" name="Freeform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7" name="Freeform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8" name="Freeform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9" name="Freeform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0" name="Freeform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1" name="Freeform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2" name="Freeform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3" name="Freeform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4" name="Freeform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5" name="Freeform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6" name="Freeform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7" name="Freeform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8" name="Freeform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9" name="Freeform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0" name="Freeform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1" name="Freeform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2" name="Freeform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3" name="Freeform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4" name="Freeform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5" name="Freeform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6" name="Freeform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7" name="Freeform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8" name="Freeform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9" name="Freeform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20" name="Freeform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21" name="Freeform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350" name="Group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Freeform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7" name="Freeform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8" name="Freeform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9" name="Freeform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0" name="Freeform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1" name="Freeform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2" name="Freeform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3" name="Freeform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4" name="Freeform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351" name="Group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Freeform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0" name="Freeform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1" name="Freeform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2" name="Freeform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3" name="Freeform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4" name="Freeform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5" name="Freeform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352" name="Group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Freeform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4" name="Freeform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5" name="Freeform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6" name="Freeform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7" name="Freeform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8" name="Freeform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422" name="Group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Freeform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4" name="Freeform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5" name="Freeform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6" name="Freeform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7" name="Freeform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8" name="Freeform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9" name="Freeform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0" name="Freeform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31" name="Group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Freeform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3" name="Freeform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4" name="Freeform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5" name="Freeform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6" name="Freeform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7" name="Freeform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8" name="Freeform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9" name="Freeform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40" name="Group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Freeform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2" name="Freeform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3" name="Freeform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4" name="Freeform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5" name="Freeform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6" name="Freeform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7" name="Freeform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8" name="Freeform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3E1F1-107A-4CD6-8243-22105A028840}" type="datetimeFigureOut">
              <a:rPr lang="id-ID" smtClean="0"/>
              <a:t>27/04/2020</a:t>
            </a:fld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44DCB-D11A-4CEE-81A7-C6F7F72A7EC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6088708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3E1F1-107A-4CD6-8243-22105A028840}" type="datetimeFigureOut">
              <a:rPr lang="id-ID" smtClean="0"/>
              <a:t>27/04/2020</a:t>
            </a:fld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44DCB-D11A-4CEE-81A7-C6F7F72A7EC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806948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>
              <a:defRPr sz="34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3E1F1-107A-4CD6-8243-22105A028840}" type="datetimeFigureOut">
              <a:rPr lang="id-ID" smtClean="0"/>
              <a:t>27/04/2020</a:t>
            </a:fld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44DCB-D11A-4CEE-81A7-C6F7F72A7EC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759317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>
              <a:defRPr sz="34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3E1F1-107A-4CD6-8243-22105A028840}" type="datetimeFigureOut">
              <a:rPr lang="id-ID" smtClean="0"/>
              <a:t>27/04/2020</a:t>
            </a:fld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44DCB-D11A-4CEE-81A7-C6F7F72A7EC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7506958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" name="Freeform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9" name="Freeform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0" name="Group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Freeform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Freeform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Freeform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Freeform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Freeform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Freeform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Freeform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Freeform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Freeform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Freeform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Freeform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Freeform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Freeform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Freeform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26" name="Group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Freeform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Freeform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Freeform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Freeform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Freeform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Freeform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Freeform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34" name="Group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Freeform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Freeform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Freeform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Freeform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Freeform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0" name="Freeform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1" name="Freeform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Freeform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3" name="Group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Freeform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Freeform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Freeform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Freeform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Freeform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9" name="Freeform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0" name="Freeform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1" name="Freeform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52" name="Group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Freeform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Freeform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Freeform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Freeform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Freeform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Freeform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9" name="Freeform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0" name="Freeform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61" name="Group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Freeform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Freeform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Freeform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Freeform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Freeform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Freeform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Freeform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Freeform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</a:defRPr>
            </a:lvl1pPr>
          </a:lstStyle>
          <a:p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106319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4243E1F1-107A-4CD6-8243-22105A028840}" type="datetimeFigureOut">
              <a:rPr lang="id-ID" smtClean="0"/>
              <a:t>27/04/2020</a:t>
            </a:fld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5F544DCB-D11A-4CEE-81A7-C6F7F72A7EC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89204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4294967295" pos="3840">
          <p15:clr>
            <a:srgbClr val="F26B43"/>
          </p15:clr>
        </p15:guide>
        <p15:guide id="4294967295" orient="horz" pos="21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4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887071" y="207963"/>
            <a:ext cx="9144000" cy="23876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latin typeface="Cooper Black" panose="0208090404030B020404" pitchFamily="18" charset="0"/>
              </a:rPr>
              <a:t>P</a:t>
            </a:r>
            <a:r>
              <a:rPr lang="id-ID" dirty="0" smtClean="0">
                <a:latin typeface="Cooper Black" panose="0208090404030B020404" pitchFamily="18" charset="0"/>
              </a:rPr>
              <a:t>ENAKSIRAN </a:t>
            </a:r>
            <a:br>
              <a:rPr lang="id-ID" dirty="0" smtClean="0">
                <a:latin typeface="Cooper Black" panose="0208090404030B020404" pitchFamily="18" charset="0"/>
              </a:rPr>
            </a:br>
            <a:r>
              <a:rPr lang="id-ID" dirty="0" smtClean="0">
                <a:latin typeface="Cooper Black" panose="0208090404030B020404" pitchFamily="18" charset="0"/>
              </a:rPr>
              <a:t>PARAMETER</a:t>
            </a:r>
            <a:endParaRPr lang="en-US" dirty="0" smtClean="0">
              <a:latin typeface="Cooper Black" panose="0208090404030B0204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85130" y="3240741"/>
            <a:ext cx="4347882" cy="484094"/>
          </a:xfrm>
        </p:spPr>
        <p:txBody>
          <a:bodyPr>
            <a:normAutofit fontScale="47500" lnSpcReduction="20000"/>
          </a:bodyPr>
          <a:lstStyle/>
          <a:p>
            <a:r>
              <a:rPr lang="id-ID" dirty="0" smtClean="0"/>
              <a:t>NURUL HILDA SYANI PUTRI, M.Si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9535072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2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ooper Black" panose="0208090404030B020404" pitchFamily="18" charset="0"/>
              </a:rPr>
              <a:t>Jenis-jenis</a:t>
            </a:r>
            <a:r>
              <a:rPr lang="en-US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oper Black" panose="0208090404030B020404" pitchFamily="18" charset="0"/>
              </a:rPr>
              <a:t> parameter</a:t>
            </a:r>
            <a:r>
              <a:rPr lang="id-ID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oper Black" panose="0208090404030B020404" pitchFamily="18" charset="0"/>
              </a:rPr>
              <a:t> yang biasa ditaksir</a:t>
            </a:r>
            <a:endParaRPr lang="en-US" sz="3200" dirty="0" smtClean="0">
              <a:solidFill>
                <a:schemeClr val="tx1">
                  <a:lumMod val="75000"/>
                  <a:lumOff val="25000"/>
                </a:schemeClr>
              </a:solidFill>
              <a:latin typeface="Cooper Black" panose="0208090404030B020404" pitchFamily="18" charset="0"/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3600" dirty="0" smtClean="0">
                <a:latin typeface="+mj-lt"/>
              </a:rPr>
              <a:t>Pen</a:t>
            </a:r>
            <a:r>
              <a:rPr lang="id-ID" sz="3600" dirty="0" smtClean="0">
                <a:latin typeface="+mj-lt"/>
              </a:rPr>
              <a:t>aksiran</a:t>
            </a:r>
            <a:r>
              <a:rPr lang="en-US" sz="3600" dirty="0" smtClean="0">
                <a:latin typeface="+mj-lt"/>
              </a:rPr>
              <a:t> rata-rata</a:t>
            </a:r>
            <a:endParaRPr lang="id-ID" sz="3600" dirty="0" smtClean="0">
              <a:latin typeface="+mj-lt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sz="3600" dirty="0" smtClean="0">
                <a:latin typeface="+mj-lt"/>
              </a:rPr>
              <a:t>Pen</a:t>
            </a:r>
            <a:r>
              <a:rPr lang="id-ID" sz="3600" dirty="0" smtClean="0">
                <a:latin typeface="+mj-lt"/>
              </a:rPr>
              <a:t>aksiran</a:t>
            </a:r>
            <a:r>
              <a:rPr lang="en-US" sz="3600" dirty="0" smtClean="0">
                <a:latin typeface="+mj-lt"/>
              </a:rPr>
              <a:t> </a:t>
            </a:r>
            <a:r>
              <a:rPr lang="en-US" sz="3600" dirty="0" err="1" smtClean="0">
                <a:latin typeface="+mj-lt"/>
              </a:rPr>
              <a:t>proporsi</a:t>
            </a:r>
            <a:endParaRPr lang="id-ID" sz="3600" dirty="0" smtClean="0">
              <a:latin typeface="+mj-lt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id-ID" sz="3600" dirty="0" smtClean="0">
                <a:latin typeface="+mj-lt"/>
              </a:rPr>
              <a:t>Penaksiran simpangan baku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3600" dirty="0" smtClean="0">
                <a:latin typeface="+mj-lt"/>
              </a:rPr>
              <a:t>Pen</a:t>
            </a:r>
            <a:r>
              <a:rPr lang="id-ID" sz="3600" dirty="0" smtClean="0">
                <a:latin typeface="+mj-lt"/>
              </a:rPr>
              <a:t>aksiran</a:t>
            </a:r>
            <a:r>
              <a:rPr lang="en-US" sz="3600" dirty="0" smtClean="0">
                <a:latin typeface="+mj-lt"/>
              </a:rPr>
              <a:t> </a:t>
            </a:r>
            <a:r>
              <a:rPr lang="id-ID" sz="3600" dirty="0" smtClean="0">
                <a:latin typeface="+mj-lt"/>
              </a:rPr>
              <a:t>selisih rata-rata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id-ID" sz="3600" dirty="0" smtClean="0">
                <a:latin typeface="+mj-lt"/>
              </a:rPr>
              <a:t>Penaksiran selisih proporsi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id-ID" sz="3600" dirty="0" smtClean="0">
                <a:latin typeface="+mj-lt"/>
              </a:rPr>
              <a:t>Menentukan ukuran sampel</a:t>
            </a:r>
          </a:p>
          <a:p>
            <a:pPr>
              <a:buFont typeface="Wingdings" panose="05000000000000000000" pitchFamily="2" charset="2"/>
              <a:buChar char="q"/>
            </a:pPr>
            <a:endParaRPr lang="en-US" sz="3600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48372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d-ID" sz="3200" dirty="0" smtClean="0">
                <a:latin typeface="Cooper Black" panose="0208090404030B020404" pitchFamily="18" charset="0"/>
              </a:rPr>
              <a:t>Data yang diperlukan dalam penaksiran parameter populasi</a:t>
            </a:r>
            <a:endParaRPr lang="id-ID" sz="3200" dirty="0">
              <a:latin typeface="Cooper Black" panose="0208090404030B0204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6117" y="2282825"/>
            <a:ext cx="10515600" cy="1805081"/>
          </a:xfrm>
        </p:spPr>
        <p:txBody>
          <a:bodyPr>
            <a:normAutofit/>
          </a:bodyPr>
          <a:lstStyle/>
          <a:p>
            <a:pPr algn="just"/>
            <a:r>
              <a:rPr lang="id-ID" sz="2400" dirty="0" smtClean="0">
                <a:latin typeface="+mj-lt"/>
              </a:rPr>
              <a:t>Berapa derajat kepercayaan (degree of confidence) yang diinginkan</a:t>
            </a:r>
          </a:p>
          <a:p>
            <a:pPr algn="just"/>
            <a:r>
              <a:rPr lang="id-ID" sz="2400" dirty="0" smtClean="0">
                <a:latin typeface="+mj-lt"/>
              </a:rPr>
              <a:t>Berapa banyak sampel yang diambil</a:t>
            </a:r>
          </a:p>
          <a:p>
            <a:pPr algn="just"/>
            <a:r>
              <a:rPr lang="id-ID" sz="2400" dirty="0" smtClean="0">
                <a:latin typeface="+mj-lt"/>
              </a:rPr>
              <a:t>Asumsi tentang distribusi peluang populasi</a:t>
            </a:r>
            <a:endParaRPr lang="id-ID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693586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2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ooper Black" panose="0208090404030B020404" pitchFamily="18" charset="0"/>
              </a:rPr>
              <a:t>Jenis-jenis</a:t>
            </a:r>
            <a:r>
              <a:rPr lang="en-US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oper Black" panose="0208090404030B020404" pitchFamily="18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ooper Black" panose="0208090404030B020404" pitchFamily="18" charset="0"/>
              </a:rPr>
              <a:t>pendugaan</a:t>
            </a:r>
            <a:r>
              <a:rPr lang="en-US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oper Black" panose="0208090404030B020404" pitchFamily="18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ooper Black" panose="0208090404030B020404" pitchFamily="18" charset="0"/>
              </a:rPr>
              <a:t>berdasarkan</a:t>
            </a:r>
            <a:r>
              <a:rPr lang="en-US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oper Black" panose="0208090404030B020404" pitchFamily="18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ooper Black" panose="0208090404030B020404" pitchFamily="18" charset="0"/>
              </a:rPr>
              <a:t>cara</a:t>
            </a:r>
            <a:r>
              <a:rPr lang="en-US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oper Black" panose="0208090404030B020404" pitchFamily="18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ooper Black" panose="0208090404030B020404" pitchFamily="18" charset="0"/>
              </a:rPr>
              <a:t>penyajiannya</a:t>
            </a:r>
            <a:endParaRPr lang="en-US" sz="3200" dirty="0" smtClean="0">
              <a:solidFill>
                <a:schemeClr val="tx1">
                  <a:lumMod val="75000"/>
                  <a:lumOff val="25000"/>
                </a:schemeClr>
              </a:solidFill>
              <a:latin typeface="Cooper Black" panose="0208090404030B020404" pitchFamily="18" charset="0"/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xfrm>
            <a:off x="587278" y="1312334"/>
            <a:ext cx="10788934" cy="4834217"/>
          </a:xfrm>
        </p:spPr>
        <p:txBody>
          <a:bodyPr rtlCol="0">
            <a:normAutofit/>
          </a:bodyPr>
          <a:lstStyle/>
          <a:p>
            <a:pPr marL="514350" indent="-514350" algn="just" fontAlgn="auto">
              <a:buFont typeface="+mj-lt"/>
              <a:buAutoNum type="arabicPeriod"/>
              <a:defRPr/>
            </a:pP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Pendugaan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</a:t>
            </a: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tunggal</a:t>
            </a:r>
            <a:endParaRPr lang="id-ID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0" indent="0" algn="just" fontAlgn="auto">
              <a:buNone/>
              <a:defRPr/>
            </a:pPr>
            <a:r>
              <a:rPr lang="en-US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Pendugaan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</a:t>
            </a:r>
            <a:r>
              <a:rPr lang="en-US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yg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</a:t>
            </a:r>
            <a:r>
              <a:rPr lang="en-US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hanya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</a:t>
            </a:r>
            <a:r>
              <a:rPr lang="en-US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mempunyai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</a:t>
            </a:r>
            <a:r>
              <a:rPr lang="en-US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atau</a:t>
            </a:r>
            <a:r>
              <a:rPr lang="id-ID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</a:t>
            </a:r>
            <a:r>
              <a:rPr lang="en-US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menyebutkan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</a:t>
            </a:r>
            <a:r>
              <a:rPr lang="en-US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satu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</a:t>
            </a:r>
            <a:r>
              <a:rPr lang="en-US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nilai</a:t>
            </a:r>
            <a:r>
              <a:rPr lang="id-ID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. Tidak </a:t>
            </a:r>
            <a:r>
              <a:rPr lang="id-ID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memberikan </a:t>
            </a:r>
            <a:r>
              <a:rPr lang="id-ID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selisih atau jarak antara nilai penduga dengan nilai sebenarnya </a:t>
            </a:r>
            <a:r>
              <a:rPr lang="id-ID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(</a:t>
            </a:r>
            <a:r>
              <a:rPr lang="id-ID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parameter) </a:t>
            </a:r>
          </a:p>
          <a:p>
            <a:pPr marL="609600" indent="-609600" algn="just" fontAlgn="auto">
              <a:buFont typeface="Wingdings" panose="05000000000000000000" pitchFamily="2" charset="2"/>
              <a:buNone/>
              <a:defRPr/>
            </a:pPr>
            <a:endParaRPr lang="en-US" sz="24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514350" indent="-514350" algn="just" fontAlgn="auto">
              <a:buFont typeface="+mj-lt"/>
              <a:buAutoNum type="arabicPeriod" startAt="2"/>
              <a:defRPr/>
            </a:pPr>
            <a:r>
              <a:rPr lang="en-US" sz="2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Pendugaan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interval</a:t>
            </a:r>
            <a:endParaRPr lang="id-ID" sz="28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0" indent="0" algn="just" fontAlgn="auto">
              <a:buNone/>
              <a:defRPr/>
            </a:pPr>
            <a:r>
              <a:rPr lang="en-US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Pendugaan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</a:t>
            </a:r>
            <a:r>
              <a:rPr lang="en-US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yg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</a:t>
            </a:r>
            <a:r>
              <a:rPr lang="en-US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memp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</a:t>
            </a:r>
            <a:r>
              <a:rPr lang="en-US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dua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</a:t>
            </a:r>
            <a:r>
              <a:rPr lang="en-US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nilai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</a:t>
            </a:r>
            <a:r>
              <a:rPr lang="en-US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sbg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</a:t>
            </a:r>
            <a:r>
              <a:rPr lang="en-US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pembatasan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/ </a:t>
            </a:r>
            <a:r>
              <a:rPr lang="en-US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daerah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</a:t>
            </a:r>
            <a:r>
              <a:rPr lang="en-US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pembatasan</a:t>
            </a:r>
            <a:r>
              <a:rPr lang="id-ID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. </a:t>
            </a:r>
            <a:r>
              <a:rPr lang="en-US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Digunakan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</a:t>
            </a:r>
            <a:r>
              <a:rPr lang="en-US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tingkat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</a:t>
            </a:r>
            <a:r>
              <a:rPr lang="en-US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keyakinan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</a:t>
            </a:r>
            <a:r>
              <a:rPr lang="en-US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thd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</a:t>
            </a:r>
            <a:r>
              <a:rPr lang="en-US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daerah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</a:t>
            </a:r>
            <a:r>
              <a:rPr lang="en-US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yg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</a:t>
            </a:r>
            <a:r>
              <a:rPr lang="en-US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nilai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</a:t>
            </a:r>
            <a:r>
              <a:rPr lang="en-US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sebenarnya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/</a:t>
            </a:r>
            <a:r>
              <a:rPr lang="id-ID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</a:t>
            </a:r>
            <a:r>
              <a:rPr lang="en-US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parameternya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</a:t>
            </a:r>
            <a:r>
              <a:rPr lang="id-ID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	</a:t>
            </a:r>
            <a:r>
              <a:rPr lang="en-US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akan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</a:t>
            </a:r>
            <a:r>
              <a:rPr lang="en-US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berada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.</a:t>
            </a:r>
            <a:r>
              <a:rPr lang="id-ID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</a:t>
            </a:r>
            <a:r>
              <a:rPr lang="en-US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Nilai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(1-α) </a:t>
            </a:r>
            <a:r>
              <a:rPr lang="en-US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disebut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</a:t>
            </a:r>
            <a:r>
              <a:rPr lang="en-US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koefisien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</a:t>
            </a:r>
            <a:r>
              <a:rPr lang="en-US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kepercayaan</a:t>
            </a:r>
            <a:r>
              <a:rPr lang="id-ID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.</a:t>
            </a:r>
          </a:p>
          <a:p>
            <a:pPr marL="609600" indent="-609600" algn="just" fontAlgn="auto">
              <a:buFont typeface="Wingdings" panose="05000000000000000000" pitchFamily="2" charset="2"/>
              <a:buNone/>
              <a:defRPr/>
            </a:pPr>
            <a:r>
              <a:rPr lang="id-ID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	</a:t>
            </a:r>
            <a:r>
              <a:rPr lang="en-US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Selang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</a:t>
            </a:r>
            <a:r>
              <a:rPr lang="en-US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kepercayaan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: (1-α) x 100%</a:t>
            </a:r>
          </a:p>
          <a:p>
            <a:pPr marL="609600" indent="-609600" algn="just" fontAlgn="auto">
              <a:buFont typeface="Wingdings" panose="05000000000000000000" pitchFamily="2" charset="2"/>
              <a:buNone/>
              <a:defRPr/>
            </a:pPr>
            <a:endParaRPr lang="en-US" sz="28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609600" indent="-609600" algn="just" fontAlgn="auto">
              <a:buFont typeface="Wingdings" panose="05000000000000000000" pitchFamily="2" charset="2"/>
              <a:buNone/>
              <a:defRPr/>
            </a:pPr>
            <a:endParaRPr lang="en-US" sz="28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609600" indent="-609600" algn="just" fontAlgn="auto">
              <a:buFont typeface="Wingdings" panose="05000000000000000000" pitchFamily="2" charset="2"/>
              <a:buNone/>
              <a:defRPr/>
            </a:pPr>
            <a:endParaRPr lang="en-US" sz="24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3220598"/>
              </p:ext>
            </p:extLst>
          </p:nvPr>
        </p:nvGraphicFramePr>
        <p:xfrm>
          <a:off x="3657600" y="2895599"/>
          <a:ext cx="3887788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name="Equation" r:id="rId3" imgW="2120900" imgH="228600" progId="">
                  <p:embed/>
                </p:oleObj>
              </mc:Choice>
              <mc:Fallback>
                <p:oleObj name="Equation" r:id="rId3" imgW="2120900" imgH="22860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895599"/>
                        <a:ext cx="3887788" cy="419100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566047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5" name="Title 4"/>
              <p:cNvSpPr>
                <a:spLocks noGrp="1"/>
              </p:cNvSpPr>
              <p:nvPr>
                <p:ph type="title"/>
              </p:nvPr>
            </p:nvSpPr>
            <p:spPr>
              <a:xfrm>
                <a:off x="2720789" y="0"/>
                <a:ext cx="5966011" cy="635888"/>
              </a:xfrm>
            </p:spPr>
            <p:txBody>
              <a:bodyPr>
                <a:normAutofit/>
              </a:bodyPr>
              <a:lstStyle/>
              <a:p>
                <a:pPr algn="ctr"/>
                <a:r>
                  <a:rPr lang="id-ID" sz="3600" dirty="0" smtClean="0"/>
                  <a:t>Penaksiran Rata-rata </a:t>
                </a:r>
                <a14:m>
                  <m:oMath xmlns:m="http://schemas.openxmlformats.org/officeDocument/2006/math">
                    <m:r>
                      <a:rPr lang="id-ID" sz="3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id-ID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  <m:r>
                      <a:rPr lang="id-ID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id-ID" sz="3600" dirty="0"/>
              </a:p>
            </p:txBody>
          </p:sp>
        </mc:Choice>
        <mc:Fallback>
          <p:sp>
            <p:nvSpPr>
              <p:cNvPr id="5" name="Title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2720789" y="0"/>
                <a:ext cx="5966011" cy="635888"/>
              </a:xfrm>
              <a:blipFill rotWithShape="0">
                <a:blip r:embed="rId3"/>
                <a:stretch>
                  <a:fillRect t="-15385" b="-36538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>
          <a:xfrm>
            <a:off x="445994" y="1078706"/>
            <a:ext cx="10515600" cy="4351338"/>
          </a:xfrm>
        </p:spPr>
        <p:txBody>
          <a:bodyPr rtlCol="0">
            <a:normAutofit/>
          </a:bodyPr>
          <a:lstStyle/>
          <a:p>
            <a:pPr marL="0" indent="0" algn="just" fontAlgn="auto">
              <a:buFont typeface="Calibri" panose="020F0502020204030204" pitchFamily="34" charset="0"/>
              <a:buNone/>
              <a:defRPr/>
            </a:pPr>
            <a:r>
              <a:rPr lang="id-ID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</a:rPr>
              <a:t>Rumus-rumus yang dapat digunakan</a:t>
            </a:r>
            <a:endParaRPr lang="en-US" sz="2800" dirty="0" smtClean="0">
              <a:solidFill>
                <a:schemeClr val="tx1">
                  <a:lumMod val="75000"/>
                  <a:lumOff val="25000"/>
                </a:schemeClr>
              </a:solidFill>
              <a:latin typeface="Comic Sans MS" pitchFamily="66" charset="0"/>
            </a:endParaRPr>
          </a:p>
          <a:p>
            <a:pPr marL="609600" indent="-609600" algn="just" fontAlgn="auto">
              <a:buFont typeface="Wingdings" panose="05000000000000000000" pitchFamily="2" charset="2"/>
              <a:buNone/>
              <a:defRPr/>
            </a:pPr>
            <a:r>
              <a:rPr lang="id-ID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</a:rPr>
              <a:t>1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</a:rPr>
              <a:t>. </a:t>
            </a:r>
            <a:r>
              <a:rPr lang="id-ID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</a:rPr>
              <a:t>Simpangan baku diketahui dan populasinya berdistribusi normal</a:t>
            </a:r>
            <a:endParaRPr lang="en-US" sz="2800" dirty="0" smtClean="0">
              <a:solidFill>
                <a:schemeClr val="tx1">
                  <a:lumMod val="75000"/>
                  <a:lumOff val="25000"/>
                </a:schemeClr>
              </a:solidFill>
              <a:latin typeface="Comic Sans MS" pitchFamily="66" charset="0"/>
              <a:cs typeface="Times New Roman" pitchFamily="18" charset="0"/>
            </a:endParaRP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2340474"/>
              </p:ext>
            </p:extLst>
          </p:nvPr>
        </p:nvGraphicFramePr>
        <p:xfrm>
          <a:off x="2720789" y="2342124"/>
          <a:ext cx="6429375" cy="871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1" name="Equation" r:id="rId4" imgW="2019240" imgH="431640" progId="Equation.3">
                  <p:embed/>
                </p:oleObj>
              </mc:Choice>
              <mc:Fallback>
                <p:oleObj name="Equation" r:id="rId4" imgW="201924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0789" y="2342124"/>
                        <a:ext cx="6429375" cy="871537"/>
                      </a:xfrm>
                      <a:prstGeom prst="rect">
                        <a:avLst/>
                      </a:prstGeom>
                      <a:solidFill>
                        <a:srgbClr val="F3B56C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Content Placeholder 2"/>
          <p:cNvSpPr txBox="1">
            <a:spLocks/>
          </p:cNvSpPr>
          <p:nvPr/>
        </p:nvSpPr>
        <p:spPr>
          <a:xfrm>
            <a:off x="445994" y="3461964"/>
            <a:ext cx="11183471" cy="11761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rabicPeriod" startAt="2"/>
              <a:defRPr/>
            </a:pPr>
            <a:r>
              <a:rPr lang="id-ID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mic Sans MS" pitchFamily="66" charset="0"/>
              </a:rPr>
              <a:t>Simpangan baku tidak diketahui dan populasinya berdistribusi normal</a:t>
            </a:r>
            <a:endParaRPr lang="en-US" dirty="0" smtClean="0">
              <a:solidFill>
                <a:schemeClr val="tx1">
                  <a:lumMod val="75000"/>
                  <a:lumOff val="25000"/>
                </a:schemeClr>
              </a:solidFill>
              <a:latin typeface="Comic Sans MS" pitchFamily="66" charset="0"/>
              <a:cs typeface="Times New Roman" pitchFamily="18" charset="0"/>
            </a:endParaRPr>
          </a:p>
          <a:p>
            <a:pPr marL="91440" indent="-91440">
              <a:defRPr/>
            </a:pPr>
            <a:endParaRPr lang="id-ID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8396181"/>
              </p:ext>
            </p:extLst>
          </p:nvPr>
        </p:nvGraphicFramePr>
        <p:xfrm>
          <a:off x="2784475" y="4443273"/>
          <a:ext cx="5902325" cy="19735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2" name="Equation" r:id="rId6" imgW="1790640" imgH="838080" progId="Equation.3">
                  <p:embed/>
                </p:oleObj>
              </mc:Choice>
              <mc:Fallback>
                <p:oleObj name="Equation" r:id="rId6" imgW="1790640" imgH="8380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4475" y="4443273"/>
                        <a:ext cx="5902325" cy="1973541"/>
                      </a:xfrm>
                      <a:prstGeom prst="rect">
                        <a:avLst/>
                      </a:prstGeom>
                      <a:solidFill>
                        <a:srgbClr val="F3B56C"/>
                      </a:solidFill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848386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9974"/>
            <a:ext cx="10515600" cy="562721"/>
          </a:xfrm>
        </p:spPr>
        <p:txBody>
          <a:bodyPr/>
          <a:lstStyle/>
          <a:p>
            <a:pPr algn="ctr"/>
            <a:r>
              <a:rPr lang="id-ID" dirty="0" smtClean="0"/>
              <a:t>Soal </a:t>
            </a:r>
            <a:endParaRPr lang="id-ID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Content Placeholder 5"/>
              <p:cNvSpPr>
                <a:spLocks noGrp="1"/>
              </p:cNvSpPr>
              <p:nvPr>
                <p:ph idx="1"/>
              </p:nvPr>
            </p:nvSpPr>
            <p:spPr>
              <a:xfrm>
                <a:off x="188260" y="1062319"/>
                <a:ext cx="11331387" cy="4840939"/>
              </a:xfrm>
            </p:spPr>
            <p:txBody>
              <a:bodyPr>
                <a:noAutofit/>
              </a:bodyPr>
              <a:lstStyle/>
              <a:p>
                <a:pPr marL="514350" indent="-51435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id-ID" dirty="0" smtClean="0"/>
                  <a:t>Sebuah sampel acak terdiri dari 100 mahasiswa STTI. Memiliki nilai IQ.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id-ID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id-ID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id-ID" b="0" i="1" smtClean="0">
                        <a:latin typeface="Cambria Math" panose="02040503050406030204" pitchFamily="18" charset="0"/>
                      </a:rPr>
                      <m:t>=112 </m:t>
                    </m:r>
                    <m:r>
                      <a:rPr lang="id-ID" b="0" i="1" smtClean="0">
                        <a:latin typeface="Cambria Math" panose="02040503050406030204" pitchFamily="18" charset="0"/>
                      </a:rPr>
                      <m:t>𝑑𝑎𝑛</m:t>
                    </m:r>
                    <m:r>
                      <a:rPr lang="id-ID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id-ID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id-ID" b="0" i="1" smtClean="0">
                        <a:latin typeface="Cambria Math" panose="02040503050406030204" pitchFamily="18" charset="0"/>
                      </a:rPr>
                      <m:t>=10. </m:t>
                    </m:r>
                  </m:oMath>
                </a14:m>
                <a:endParaRPr lang="id-ID" dirty="0" smtClean="0"/>
              </a:p>
              <a:p>
                <a:pPr marL="514350" indent="-69850">
                  <a:lnSpc>
                    <a:spcPct val="150000"/>
                  </a:lnSpc>
                  <a:buFont typeface="+mj-lt"/>
                  <a:buAutoNum type="alphaLcPeriod"/>
                </a:pPr>
                <a:r>
                  <a:rPr lang="id-ID" dirty="0" smtClean="0"/>
                  <a:t> Dengan interval kepercayaan 95%, tentukan rata-rata IQ mahasiswa STTI.</a:t>
                </a:r>
              </a:p>
              <a:p>
                <a:pPr marL="514350" indent="-69850">
                  <a:lnSpc>
                    <a:spcPct val="150000"/>
                  </a:lnSpc>
                  <a:buFont typeface="+mj-lt"/>
                  <a:buAutoNum type="alphaLcPeriod"/>
                </a:pPr>
                <a:r>
                  <a:rPr lang="id-ID" dirty="0" smtClean="0"/>
                  <a:t> Dengan interval kepercayaan 99%, tentukan rata-rata IQ mahasiswa STTI.</a:t>
                </a:r>
              </a:p>
              <a:p>
                <a:pPr marL="444500" indent="-444500">
                  <a:lnSpc>
                    <a:spcPct val="150000"/>
                  </a:lnSpc>
                  <a:buFont typeface="+mj-lt"/>
                  <a:buAutoNum type="arabicPeriod" startAt="2"/>
                </a:pPr>
                <a:r>
                  <a:rPr lang="id-ID" dirty="0" smtClean="0"/>
                  <a:t>Suatu sampel dari hasil penimbangan lima orang balita (dalam kg) adalah sebagai berikut 6,33; 6,37; 6,36; 6,32 dan 6,37. Jika berat bayi berdistribusi normal, tentukan rata-rata BB bayi dengan interval kepercayaan 95% dan 99%. </a:t>
                </a:r>
              </a:p>
              <a:p>
                <a:pPr marL="444500" indent="-444500">
                  <a:lnSpc>
                    <a:spcPct val="150000"/>
                  </a:lnSpc>
                  <a:buFont typeface="+mj-lt"/>
                  <a:buAutoNum type="arabicPeriod" startAt="2"/>
                </a:pPr>
                <a:r>
                  <a:rPr lang="en-US" dirty="0" smtClean="0"/>
                  <a:t>Rata-rata IP </a:t>
                </a:r>
                <a:r>
                  <a:rPr lang="en-US" dirty="0" err="1" smtClean="0"/>
                  <a:t>sampel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acak</a:t>
                </a:r>
                <a:r>
                  <a:rPr lang="en-US" dirty="0" smtClean="0"/>
                  <a:t> 36 </a:t>
                </a:r>
                <a:r>
                  <a:rPr lang="en-US" dirty="0" err="1" smtClean="0"/>
                  <a:t>mahasiswa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tingkat</a:t>
                </a:r>
                <a:r>
                  <a:rPr lang="en-US" dirty="0" smtClean="0"/>
                  <a:t> S-1 </a:t>
                </a:r>
                <a:r>
                  <a:rPr lang="en-US" dirty="0" err="1" smtClean="0"/>
                  <a:t>adalah</a:t>
                </a:r>
                <a:r>
                  <a:rPr lang="en-US" dirty="0" smtClean="0"/>
                  <a:t> 2.6. </a:t>
                </a:r>
                <a:r>
                  <a:rPr lang="en-US" dirty="0" err="1" smtClean="0"/>
                  <a:t>Hitung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selang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kepercayaan</a:t>
                </a:r>
                <a:r>
                  <a:rPr lang="en-US" dirty="0" smtClean="0"/>
                  <a:t> 95% </a:t>
                </a:r>
                <a:r>
                  <a:rPr lang="en-US" dirty="0" err="1" smtClean="0"/>
                  <a:t>dan</a:t>
                </a:r>
                <a:r>
                  <a:rPr lang="en-US" dirty="0" smtClean="0"/>
                  <a:t> 99% </a:t>
                </a:r>
                <a:r>
                  <a:rPr lang="en-US" dirty="0" err="1" smtClean="0"/>
                  <a:t>untuk</a:t>
                </a:r>
                <a:r>
                  <a:rPr lang="en-US" dirty="0" smtClean="0"/>
                  <a:t> rata-rata IP </a:t>
                </a:r>
                <a:r>
                  <a:rPr lang="en-US" dirty="0" err="1" smtClean="0"/>
                  <a:t>semua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mahasiswa</a:t>
                </a:r>
                <a:r>
                  <a:rPr lang="en-US" dirty="0" smtClean="0"/>
                  <a:t> S-1! </a:t>
                </a:r>
                <a:r>
                  <a:rPr lang="en-US" dirty="0" err="1" smtClean="0"/>
                  <a:t>Anggap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bahwa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standar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deviasi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populasinya</a:t>
                </a:r>
                <a:r>
                  <a:rPr lang="en-US" dirty="0" smtClean="0"/>
                  <a:t> 0.3.</a:t>
                </a:r>
              </a:p>
              <a:p>
                <a:pPr marL="444500" indent="-444500">
                  <a:lnSpc>
                    <a:spcPct val="150000"/>
                  </a:lnSpc>
                  <a:buFont typeface="+mj-lt"/>
                  <a:buAutoNum type="arabicPeriod" startAt="2"/>
                </a:pPr>
                <a:endParaRPr lang="id-ID" dirty="0" smtClean="0"/>
              </a:p>
              <a:p>
                <a:pPr marL="514350" indent="-69850">
                  <a:lnSpc>
                    <a:spcPct val="150000"/>
                  </a:lnSpc>
                  <a:buFont typeface="+mj-lt"/>
                  <a:buAutoNum type="alphaLcPeriod"/>
                </a:pPr>
                <a:endParaRPr lang="id-ID" dirty="0" smtClean="0"/>
              </a:p>
              <a:p>
                <a:pPr marL="958850" indent="-958850">
                  <a:lnSpc>
                    <a:spcPct val="150000"/>
                  </a:lnSpc>
                  <a:buFont typeface="+mj-lt"/>
                  <a:buAutoNum type="arabicPeriod" startAt="2"/>
                </a:pPr>
                <a:endParaRPr lang="id-ID" dirty="0"/>
              </a:p>
            </p:txBody>
          </p:sp>
        </mc:Choice>
        <mc:Fallback>
          <p:sp>
            <p:nvSpPr>
              <p:cNvPr id="6" name="Content Placeholder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88260" y="1062319"/>
                <a:ext cx="11331387" cy="4840939"/>
              </a:xfrm>
              <a:blipFill rotWithShape="0">
                <a:blip r:embed="rId2"/>
                <a:stretch>
                  <a:fillRect l="-538" r="-484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Content Placeholder 2"/>
          <p:cNvSpPr txBox="1">
            <a:spLocks/>
          </p:cNvSpPr>
          <p:nvPr/>
        </p:nvSpPr>
        <p:spPr>
          <a:xfrm>
            <a:off x="838200" y="4168587"/>
            <a:ext cx="10515600" cy="17346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lnSpc>
                <a:spcPct val="100000"/>
              </a:lnSpc>
              <a:buFont typeface="Calibri Light" panose="020F0302020204030204" pitchFamily="34" charset="0"/>
              <a:buAutoNum type="arabicPeriod" startAt="2"/>
            </a:pPr>
            <a:endParaRPr lang="id-ID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32292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Title 4"/>
              <p:cNvSpPr>
                <a:spLocks noGrp="1"/>
              </p:cNvSpPr>
              <p:nvPr>
                <p:ph type="title"/>
              </p:nvPr>
            </p:nvSpPr>
            <p:spPr>
              <a:xfrm>
                <a:off x="838200" y="61912"/>
                <a:ext cx="10515600" cy="662175"/>
              </a:xfrm>
            </p:spPr>
            <p:txBody>
              <a:bodyPr>
                <a:normAutofit/>
              </a:bodyPr>
              <a:lstStyle/>
              <a:p>
                <a:pPr algn="ctr"/>
                <a:r>
                  <a:rPr lang="id-ID" sz="3600" dirty="0" smtClean="0"/>
                  <a:t>Penaksiran Proporsi </a:t>
                </a:r>
                <a14:m>
                  <m:oMath xmlns:m="http://schemas.openxmlformats.org/officeDocument/2006/math">
                    <m:r>
                      <a:rPr lang="id-ID" sz="3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id-ID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id-ID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id-ID" sz="3600" dirty="0"/>
              </a:p>
            </p:txBody>
          </p:sp>
        </mc:Choice>
        <mc:Fallback>
          <p:sp>
            <p:nvSpPr>
              <p:cNvPr id="4" name="Title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838200" y="61912"/>
                <a:ext cx="10515600" cy="662175"/>
              </a:xfrm>
              <a:blipFill rotWithShape="0">
                <a:blip r:embed="rId3"/>
                <a:stretch>
                  <a:fillRect t="-11009" b="-34862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xfrm>
            <a:off x="511548" y="948531"/>
            <a:ext cx="10515600" cy="4351338"/>
          </a:xfrm>
        </p:spPr>
        <p:txBody>
          <a:bodyPr rtlCol="0">
            <a:normAutofit/>
          </a:bodyPr>
          <a:lstStyle/>
          <a:p>
            <a:pPr marL="0" indent="0" fontAlgn="auto">
              <a:buFont typeface="Calibri" panose="020F0502020204030204" pitchFamily="34" charset="0"/>
              <a:buNone/>
              <a:defRPr/>
            </a:pPr>
            <a:r>
              <a:rPr lang="id-ID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Rumus yang dapat digunakan </a:t>
            </a:r>
            <a:endParaRPr lang="en-US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609600" indent="-609600" fontAlgn="auto">
              <a:buFont typeface="Wingdings" panose="05000000000000000000" pitchFamily="2" charset="2"/>
              <a:buAutoNum type="alphaLcPeriod"/>
              <a:defRPr/>
            </a:pPr>
            <a:endParaRPr lang="en-US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609600" indent="-609600" fontAlgn="auto">
              <a:buFont typeface="Wingdings" panose="05000000000000000000" pitchFamily="2" charset="2"/>
              <a:buNone/>
              <a:defRPr/>
            </a:pPr>
            <a:endParaRPr lang="id-ID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609600" indent="-609600" fontAlgn="auto">
              <a:buFont typeface="Wingdings" panose="05000000000000000000" pitchFamily="2" charset="2"/>
              <a:buNone/>
              <a:defRPr/>
            </a:pPr>
            <a:endParaRPr lang="id-ID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609600" indent="-609600" fontAlgn="auto">
              <a:buFont typeface="Wingdings" panose="05000000000000000000" pitchFamily="2" charset="2"/>
              <a:buNone/>
              <a:defRPr/>
            </a:pPr>
            <a:endParaRPr lang="id-ID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609600" indent="-609600" fontAlgn="auto">
              <a:buFont typeface="Wingdings" panose="05000000000000000000" pitchFamily="2" charset="2"/>
              <a:buNone/>
              <a:defRPr/>
            </a:pPr>
            <a:endParaRPr lang="id-ID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609600" indent="-609600" fontAlgn="auto">
              <a:buFont typeface="Wingdings" panose="05000000000000000000" pitchFamily="2" charset="2"/>
              <a:buNone/>
              <a:defRPr/>
            </a:pPr>
            <a:endParaRPr lang="id-ID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609600" indent="-609600" fontAlgn="auto">
              <a:buFont typeface="Wingdings" panose="05000000000000000000" pitchFamily="2" charset="2"/>
              <a:buNone/>
              <a:defRPr/>
            </a:pPr>
            <a:endParaRPr lang="en-US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6843917"/>
              </p:ext>
            </p:extLst>
          </p:nvPr>
        </p:nvGraphicFramePr>
        <p:xfrm>
          <a:off x="663017" y="5023117"/>
          <a:ext cx="6989763" cy="1128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8" name="Equation" r:id="rId4" imgW="2781000" imgH="469800" progId="Equation.3">
                  <p:embed/>
                </p:oleObj>
              </mc:Choice>
              <mc:Fallback>
                <p:oleObj name="Equation" r:id="rId4" imgW="2781000" imgH="469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3017" y="5023117"/>
                        <a:ext cx="6989763" cy="1128712"/>
                      </a:xfrm>
                      <a:prstGeom prst="rect">
                        <a:avLst/>
                      </a:prstGeom>
                      <a:solidFill>
                        <a:srgbClr val="F3B56C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4768207"/>
              </p:ext>
            </p:extLst>
          </p:nvPr>
        </p:nvGraphicFramePr>
        <p:xfrm>
          <a:off x="626690" y="1499022"/>
          <a:ext cx="5734050" cy="2578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9" name="Equation" r:id="rId6" imgW="2158920" imgH="1015920" progId="Equation.3">
                  <p:embed/>
                </p:oleObj>
              </mc:Choice>
              <mc:Fallback>
                <p:oleObj name="Equation" r:id="rId6" imgW="2158920" imgH="10159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690" y="1499022"/>
                        <a:ext cx="5734050" cy="2578100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626690" y="4210311"/>
            <a:ext cx="2127250" cy="51435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id-ID" sz="2800" dirty="0" smtClean="0">
                <a:latin typeface="+mn-lt"/>
              </a:rPr>
              <a:t>atau</a:t>
            </a:r>
            <a:endParaRPr lang="en-US" sz="2800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659437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4428"/>
          </a:xfrm>
        </p:spPr>
        <p:txBody>
          <a:bodyPr/>
          <a:lstStyle/>
          <a:p>
            <a:r>
              <a:rPr lang="id-ID" dirty="0" smtClean="0"/>
              <a:t>soal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17812"/>
            <a:ext cx="10515600" cy="4859151"/>
          </a:xfrm>
        </p:spPr>
        <p:txBody>
          <a:bodyPr/>
          <a:lstStyle/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id-ID" dirty="0" smtClean="0"/>
              <a:t>Dari suatu sampel acak 500 keluarga yang memiliki TV disebuah kota kecil, ditemukan bahwa 340 memiliki TV berwarna. Carilah selang kepercayaan 95% bagi proporsi sesungguhnya dari keluarga yang memiliki TV berwarna di kota tersebut.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id-ID" dirty="0" smtClean="0"/>
              <a:t>Suatu pengumpulan pendapat umum dilakukan terhadap penduduk kota untuk menyelidiki kemungkinan didirikannya suatu pabrik kimia. Ternyata 2400 di antara 5000 penduduk kota. Buat selang kepercayaan 90% bagi proporsi sebenarnya yang menyetujui rencana tersebut. 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9281672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2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2" id="{D4135D4D-EF18-47FE-AC58-BC59F0FEAF5A}" vid="{43733638-17EF-4C28-8875-EBC30EE0C47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Theme2</Template>
  <TotalTime>6122</TotalTime>
  <Words>238</Words>
  <Application>Microsoft Office PowerPoint</Application>
  <PresentationFormat>Widescreen</PresentationFormat>
  <Paragraphs>43</Paragraphs>
  <Slides>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9" baseType="lpstr">
      <vt:lpstr>Arial</vt:lpstr>
      <vt:lpstr>Calibri</vt:lpstr>
      <vt:lpstr>Calibri Light</vt:lpstr>
      <vt:lpstr>Cambria</vt:lpstr>
      <vt:lpstr>Cambria Math</vt:lpstr>
      <vt:lpstr>Comic Sans MS</vt:lpstr>
      <vt:lpstr>Cooper Black</vt:lpstr>
      <vt:lpstr>Times New Roman</vt:lpstr>
      <vt:lpstr>Wingdings</vt:lpstr>
      <vt:lpstr>Theme2</vt:lpstr>
      <vt:lpstr>Equation</vt:lpstr>
      <vt:lpstr>PENAKSIRAN  PARAMETER</vt:lpstr>
      <vt:lpstr>Jenis-jenis parameter yang biasa ditaksir</vt:lpstr>
      <vt:lpstr>Data yang diperlukan dalam penaksiran parameter populasi</vt:lpstr>
      <vt:lpstr>Jenis-jenis pendugaan berdasarkan cara penyajiannya</vt:lpstr>
      <vt:lpstr>Penaksiran Rata-rata (μ)</vt:lpstr>
      <vt:lpstr>Soal </vt:lpstr>
      <vt:lpstr>Penaksiran Proporsi (π)</vt:lpstr>
      <vt:lpstr>soal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PENAKSIRAN  PARAMETER</dc:title>
  <dc:creator>ACER</dc:creator>
  <cp:lastModifiedBy>ACER</cp:lastModifiedBy>
  <cp:revision>26</cp:revision>
  <dcterms:created xsi:type="dcterms:W3CDTF">2019-09-23T03:07:53Z</dcterms:created>
  <dcterms:modified xsi:type="dcterms:W3CDTF">2020-04-27T05:30:08Z</dcterms:modified>
</cp:coreProperties>
</file>