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12E0E-EED7-4EAD-BCDD-09462D87BABB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1686F0-8845-4586-B356-69E3B780B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12E0E-EED7-4EAD-BCDD-09462D87BABB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1686F0-8845-4586-B356-69E3B780B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12E0E-EED7-4EAD-BCDD-09462D87BABB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1686F0-8845-4586-B356-69E3B780B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12E0E-EED7-4EAD-BCDD-09462D87BABB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1686F0-8845-4586-B356-69E3B780B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12E0E-EED7-4EAD-BCDD-09462D87BABB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1686F0-8845-4586-B356-69E3B780B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12E0E-EED7-4EAD-BCDD-09462D87BABB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1686F0-8845-4586-B356-69E3B780B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12E0E-EED7-4EAD-BCDD-09462D87BABB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1686F0-8845-4586-B356-69E3B780B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12E0E-EED7-4EAD-BCDD-09462D87BABB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1686F0-8845-4586-B356-69E3B780B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12E0E-EED7-4EAD-BCDD-09462D87BABB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1686F0-8845-4586-B356-69E3B780B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12E0E-EED7-4EAD-BCDD-09462D87BABB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1686F0-8845-4586-B356-69E3B780B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12E0E-EED7-4EAD-BCDD-09462D87BABB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1686F0-8845-4586-B356-69E3B780B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49225"/>
          </a:xfrm>
          <a:prstGeom prst="rect">
            <a:avLst/>
          </a:prstGeom>
        </p:spPr>
      </p:pic>
      <p:pic>
        <p:nvPicPr>
          <p:cNvPr id="8" name="Picture 7" descr="Footer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6153911"/>
            <a:ext cx="9144000" cy="7040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PENGUMPULAN DAN </a:t>
            </a:r>
            <a:r>
              <a:rPr lang="en-US" dirty="0" smtClean="0"/>
              <a:t>PENDEFINISIAN MODEL</a:t>
            </a:r>
            <a:endParaRPr lang="id-ID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68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Langkah – langkah pengumpulan data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Tentukan kebutuhan data :</a:t>
            </a:r>
          </a:p>
          <a:p>
            <a:pPr marL="914400" lvl="1" indent="-514350">
              <a:buFont typeface="+mj-lt"/>
              <a:buAutoNum type="alphaLcPeriod"/>
            </a:pPr>
            <a:r>
              <a:rPr lang="id-ID" dirty="0" smtClean="0"/>
              <a:t>Data struktural</a:t>
            </a:r>
          </a:p>
          <a:p>
            <a:pPr marL="914400" lvl="1" indent="-514350">
              <a:buFont typeface="+mj-lt"/>
              <a:buAutoNum type="alphaLcPeriod"/>
            </a:pPr>
            <a:r>
              <a:rPr lang="id-ID" dirty="0" smtClean="0"/>
              <a:t>Data operasional</a:t>
            </a:r>
          </a:p>
          <a:p>
            <a:pPr marL="914400" lvl="1" indent="-514350">
              <a:buFont typeface="+mj-lt"/>
              <a:buAutoNum type="alphaLcPeriod"/>
            </a:pPr>
            <a:r>
              <a:rPr lang="id-ID" dirty="0" smtClean="0"/>
              <a:t>Data numerik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Identifikasi sumber data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Kumpulkan data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Buat asumsi bila perlu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Analisa data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Dokumentasikan dan setujui data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98486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Menentukan kebutuhan data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Menyangkut semua obyek dalam sistem</a:t>
            </a:r>
          </a:p>
          <a:p>
            <a:r>
              <a:rPr lang="id-ID" dirty="0" smtClean="0"/>
              <a:t>Semua komponen relevan yang mempengaruhi perilaku sistem.</a:t>
            </a:r>
          </a:p>
          <a:p>
            <a:r>
              <a:rPr lang="id-ID" dirty="0" smtClean="0"/>
              <a:t>Termasuk elemen seperti :</a:t>
            </a:r>
          </a:p>
          <a:p>
            <a:pPr lvl="1"/>
            <a:r>
              <a:rPr lang="id-ID" dirty="0" smtClean="0"/>
              <a:t>Entitas (produk, pelanggan)</a:t>
            </a:r>
          </a:p>
          <a:p>
            <a:pPr lvl="1"/>
            <a:r>
              <a:rPr lang="id-ID" dirty="0" smtClean="0"/>
              <a:t>Sumber / </a:t>
            </a:r>
            <a:r>
              <a:rPr lang="id-ID" i="1" dirty="0" smtClean="0"/>
              <a:t>resourcess </a:t>
            </a:r>
            <a:r>
              <a:rPr lang="id-ID" dirty="0" smtClean="0"/>
              <a:t>(operator, mesin)</a:t>
            </a:r>
          </a:p>
          <a:p>
            <a:pPr lvl="1"/>
            <a:r>
              <a:rPr lang="id-ID" dirty="0" smtClean="0"/>
              <a:t>Lokasi (</a:t>
            </a:r>
            <a:r>
              <a:rPr lang="id-ID" i="1" dirty="0" smtClean="0"/>
              <a:t>waiting areas, workstations</a:t>
            </a:r>
            <a:r>
              <a:rPr lang="id-ID" dirty="0" smtClean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1326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Data operasional (</a:t>
            </a:r>
            <a:r>
              <a:rPr lang="id-ID" i="1" dirty="0" smtClean="0"/>
              <a:t>operational data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Menjelaskan bagaimana sistem beroperasi (kapan, dimana, bagaimana kejadian dan aktivitas terjadi).</a:t>
            </a:r>
          </a:p>
          <a:p>
            <a:r>
              <a:rPr lang="id-ID" dirty="0" smtClean="0"/>
              <a:t>Terdiri dari informasi logis atau prilaku tentang sistem (</a:t>
            </a:r>
            <a:r>
              <a:rPr lang="id-ID" i="1" dirty="0" smtClean="0"/>
              <a:t>routings, schedules, downtimes behavior, resource allocation</a:t>
            </a:r>
            <a:r>
              <a:rPr lang="id-ID" dirty="0" smtClean="0"/>
              <a:t>). 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74945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Data Numerik (</a:t>
            </a:r>
            <a:r>
              <a:rPr lang="id-ID" i="1" dirty="0" smtClean="0"/>
              <a:t>Numerical Data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Menyediakan </a:t>
            </a:r>
            <a:r>
              <a:rPr lang="id-ID" b="1" dirty="0" smtClean="0"/>
              <a:t>informasi kuantitatif </a:t>
            </a:r>
            <a:r>
              <a:rPr lang="id-ID" dirty="0" smtClean="0"/>
              <a:t>tentang sistem (kapasitas, rata-rata kedatangan, waktu aktivitas, waktu antar kegagalan).</a:t>
            </a:r>
          </a:p>
          <a:p>
            <a:r>
              <a:rPr lang="id-ID" dirty="0" smtClean="0"/>
              <a:t>Untuk sistem baru dimana data tidak tersedia </a:t>
            </a:r>
            <a:r>
              <a:rPr lang="id-ID" dirty="0" smtClean="0">
                <a:sym typeface="Wingdings" pitchFamily="2" charset="2"/>
              </a:rPr>
              <a:t> sulit ditentukan.</a:t>
            </a:r>
          </a:p>
          <a:p>
            <a:r>
              <a:rPr lang="id-ID" dirty="0" smtClean="0">
                <a:sym typeface="Wingdings" pitchFamily="2" charset="2"/>
              </a:rPr>
              <a:t>Contoh : kapasitas, waktu kedatangan, waktu aktivitas, waktu antar kegagalan.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972243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Penggunaan kuisioner dalam pengumpulan data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id-ID" dirty="0" smtClean="0"/>
              <a:t>Kuisioner deskripsi sistem :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Apa tipe entitas yang diproses dalam sistem ?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Bagaimana </a:t>
            </a:r>
            <a:r>
              <a:rPr lang="id-ID" i="1" dirty="0" smtClean="0"/>
              <a:t>routing sequence </a:t>
            </a:r>
            <a:r>
              <a:rPr lang="id-ID" dirty="0" smtClean="0"/>
              <a:t>untuk masing – masing tipe entitas.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Dimana, kapan, dan dalam jumlah berapa entitas memasuki sistem ?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Kebutuhan waktu dan resources apakah yang diperlukan untuk setiap operasi dan berpindah ?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Dalam jumlah berapa entitas diproses dan dipindahkan ? (tentukan untuk setiap lokasi)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219456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Penggunaan kuisioner dalam pengumpulan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id-ID" dirty="0" smtClean="0"/>
              <a:t>Apa yang memicu perpindahan entitas dari satu lokasi ke lokasi.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d-ID" dirty="0" smtClean="0"/>
              <a:t>Bagaimana lokasi dari </a:t>
            </a:r>
            <a:r>
              <a:rPr lang="id-ID" i="1" dirty="0" smtClean="0"/>
              <a:t>resource</a:t>
            </a:r>
            <a:r>
              <a:rPr lang="id-ID" dirty="0" smtClean="0"/>
              <a:t> menentukan </a:t>
            </a:r>
            <a:r>
              <a:rPr lang="id-ID" i="1" dirty="0" smtClean="0"/>
              <a:t>job </a:t>
            </a:r>
            <a:r>
              <a:rPr lang="id-ID" dirty="0" smtClean="0"/>
              <a:t>mana yang dikerjakan berikutnya ?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d-ID" dirty="0" smtClean="0"/>
              <a:t>Bagaimana </a:t>
            </a:r>
            <a:r>
              <a:rPr lang="id-ID" i="1" dirty="0" smtClean="0"/>
              <a:t>routing </a:t>
            </a:r>
            <a:r>
              <a:rPr lang="id-ID" dirty="0" smtClean="0"/>
              <a:t>alternatif dan keputusan operasi dibuat ?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d-ID" dirty="0" smtClean="0"/>
              <a:t>Seberapa sering terjadi interupsi, </a:t>
            </a:r>
            <a:r>
              <a:rPr lang="id-ID" i="1" dirty="0" smtClean="0"/>
              <a:t>resource </a:t>
            </a:r>
            <a:r>
              <a:rPr lang="id-ID" dirty="0" smtClean="0"/>
              <a:t>apa dan berapa lama waktu yang dibutuhkan bila hal tersebut terjadi ?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d-ID" dirty="0" smtClean="0"/>
              <a:t>Bagaimana jadwal ketersedian lokasi dan </a:t>
            </a:r>
            <a:r>
              <a:rPr lang="id-ID" i="1" dirty="0" smtClean="0"/>
              <a:t>resource</a:t>
            </a:r>
            <a:r>
              <a:rPr lang="id-ID" dirty="0" smtClean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xmlns="" val="3967496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Identifikasi Sumber Data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dirty="0" smtClean="0"/>
              <a:t>Sumber Data yang Baik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1026" name="Picture 2" descr="C:\Users\HP\Documents\sum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1628800"/>
            <a:ext cx="8648700" cy="51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9087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Identifikasi Sumber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dirty="0" smtClean="0"/>
              <a:t>Sumber data yang baik (lanjutan)</a:t>
            </a:r>
          </a:p>
          <a:p>
            <a:pPr>
              <a:buFont typeface="Wingdings" pitchFamily="2" charset="2"/>
              <a:buChar char="§"/>
            </a:pPr>
            <a:endParaRPr lang="id-ID" dirty="0"/>
          </a:p>
        </p:txBody>
      </p:sp>
      <p:pic>
        <p:nvPicPr>
          <p:cNvPr id="2050" name="Picture 2" descr="C:\Users\HP\Documents\sumb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3" y="1776413"/>
            <a:ext cx="7686675" cy="42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8461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Pengumpulan Data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Tentukan aliran entitas (</a:t>
            </a:r>
            <a:r>
              <a:rPr lang="id-ID" i="1" dirty="0" smtClean="0"/>
              <a:t>entity flow</a:t>
            </a:r>
            <a:r>
              <a:rPr lang="id-ID" dirty="0" smtClean="0"/>
              <a:t>) keseluruhan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Kembangkan deskripsi operasi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Tentukan rincian insidental dan nilai data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235352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Tentukan </a:t>
            </a:r>
            <a:r>
              <a:rPr lang="id-ID" i="1" dirty="0" smtClean="0"/>
              <a:t>entity flow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dirty="0" smtClean="0"/>
              <a:t>Tujuan :</a:t>
            </a:r>
          </a:p>
          <a:p>
            <a:pPr>
              <a:buFont typeface="Wingdings" pitchFamily="2" charset="2"/>
              <a:buChar char="ü"/>
            </a:pPr>
            <a:r>
              <a:rPr lang="id-ID" dirty="0" smtClean="0"/>
              <a:t>Mendokumentasikan keseluruhan aliran entitas dalam sistem.</a:t>
            </a:r>
          </a:p>
          <a:p>
            <a:pPr>
              <a:buFont typeface="Wingdings" pitchFamily="2" charset="2"/>
              <a:buChar char="ü"/>
            </a:pPr>
            <a:r>
              <a:rPr lang="id-ID" dirty="0" smtClean="0"/>
              <a:t>Menyediakan bantuan visual untuk mengkomunikasikan aliran entitas pada pihak lain.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78261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Pendahuluan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Dalam simulasi, pengumpulan data merupakan pekerjaan yang paling menantang dan menghabiskan waktu.</a:t>
            </a:r>
          </a:p>
          <a:p>
            <a:r>
              <a:rPr lang="id-ID" dirty="0" smtClean="0"/>
              <a:t>Sistem baru : hanya tersedia estimasi dalam garis besar.</a:t>
            </a:r>
          </a:p>
          <a:p>
            <a:r>
              <a:rPr lang="id-ID" dirty="0" smtClean="0"/>
              <a:t>Sistem saat ini : data yang ada mentah dan tak terorganisir.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7278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Tentukan </a:t>
            </a:r>
            <a:r>
              <a:rPr lang="id-ID" i="1" dirty="0"/>
              <a:t>entity flow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id-ID" i="1" dirty="0" smtClean="0"/>
              <a:t>Entity flow</a:t>
            </a:r>
            <a:r>
              <a:rPr lang="id-ID" dirty="0" smtClean="0"/>
              <a:t> Vs </a:t>
            </a:r>
            <a:r>
              <a:rPr lang="id-ID" i="1" dirty="0" smtClean="0"/>
              <a:t>flowchart</a:t>
            </a:r>
          </a:p>
          <a:p>
            <a:r>
              <a:rPr lang="id-ID" b="1" i="1" dirty="0" smtClean="0"/>
              <a:t>Process flowchart</a:t>
            </a:r>
            <a:r>
              <a:rPr lang="id-ID" i="1" dirty="0" smtClean="0"/>
              <a:t> : </a:t>
            </a:r>
            <a:r>
              <a:rPr lang="id-ID" dirty="0" smtClean="0"/>
              <a:t>memperlihatkan urutan logis aktivitas dimana entitas berjalan dan mendefinisikan apa yang terjadi pada entitas, bukan dimana terjadinya.</a:t>
            </a:r>
          </a:p>
          <a:p>
            <a:r>
              <a:rPr lang="id-ID" b="1" i="1" dirty="0" smtClean="0"/>
              <a:t>Entity flow diagram </a:t>
            </a:r>
            <a:r>
              <a:rPr lang="id-ID" i="1" dirty="0" smtClean="0"/>
              <a:t>: </a:t>
            </a:r>
            <a:r>
              <a:rPr lang="id-ID" dirty="0" smtClean="0"/>
              <a:t>lebih berupa peta urutan (routing chart) yang memperlihatkan gerakan fisik entitas melalui sistem dari satu lokasi ke lokasi yang lain.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xmlns="" val="826372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Tentukan </a:t>
            </a:r>
            <a:r>
              <a:rPr lang="id-ID" i="1" dirty="0"/>
              <a:t>entity flow</a:t>
            </a:r>
            <a:endParaRPr lang="id-ID" dirty="0"/>
          </a:p>
        </p:txBody>
      </p:sp>
      <p:pic>
        <p:nvPicPr>
          <p:cNvPr id="3074" name="Picture 2" descr="C:\Users\HP\Documents\e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75" y="1412777"/>
            <a:ext cx="809625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6623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Mengembangkan Deskripsi Operasi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Menjelaskan bagaimana entitas diproses melalui sistem.</a:t>
            </a:r>
          </a:p>
          <a:p>
            <a:r>
              <a:rPr lang="id-ID" dirty="0" smtClean="0"/>
              <a:t>Dapat ditulis langkah demi langkah (</a:t>
            </a:r>
            <a:r>
              <a:rPr lang="id-ID" i="1" dirty="0" smtClean="0"/>
              <a:t>step by step</a:t>
            </a:r>
            <a:r>
              <a:rPr lang="id-ID" dirty="0" smtClean="0"/>
              <a:t>), naratif singkat atau dalam bentuk tabel.</a:t>
            </a:r>
          </a:p>
          <a:p>
            <a:r>
              <a:rPr lang="id-ID" dirty="0" smtClean="0"/>
              <a:t>Seharusnya mengidentifikasi masing – masing tipe entitaspada tiap lokasi dalam sistem </a:t>
            </a:r>
          </a:p>
          <a:p>
            <a:pPr lvl="1"/>
            <a:r>
              <a:rPr lang="id-ID" dirty="0" smtClean="0"/>
              <a:t>Kebutuhan waktu dan </a:t>
            </a:r>
            <a:r>
              <a:rPr lang="id-ID" i="1" dirty="0" smtClean="0"/>
              <a:t>resources</a:t>
            </a:r>
            <a:r>
              <a:rPr lang="id-ID" dirty="0" smtClean="0"/>
              <a:t> aktivitas operasi</a:t>
            </a:r>
          </a:p>
          <a:p>
            <a:pPr lvl="1"/>
            <a:r>
              <a:rPr lang="id-ID" dirty="0" smtClean="0"/>
              <a:t>Dimana, kapan dan dalam jumlah berapa entitas diproses selanjutnya</a:t>
            </a:r>
          </a:p>
          <a:p>
            <a:pPr lvl="1"/>
            <a:r>
              <a:rPr lang="id-ID" dirty="0" smtClean="0"/>
              <a:t>Kebutuhan waktu dan </a:t>
            </a:r>
            <a:r>
              <a:rPr lang="id-ID" i="1" dirty="0" smtClean="0"/>
              <a:t>resources</a:t>
            </a:r>
            <a:r>
              <a:rPr lang="id-ID" dirty="0" smtClean="0"/>
              <a:t> untuk memindahkan ke lokasi berikutnya.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429963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Mengembangkan Deskripsi Operasi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d-ID" dirty="0" smtClean="0"/>
              <a:t>Contoh : pasien memasuki klinik dr. </a:t>
            </a:r>
            <a:r>
              <a:rPr lang="id-ID" dirty="0"/>
              <a:t>Boyke dan memberikan tanda-tangan di bagian penerimaan  (</a:t>
            </a:r>
            <a:r>
              <a:rPr lang="id-ID" i="1" dirty="0"/>
              <a:t>check-in counter</a:t>
            </a:r>
            <a:r>
              <a:rPr lang="id-ID" dirty="0"/>
              <a:t>)  sebelum duduk </a:t>
            </a:r>
            <a:r>
              <a:rPr lang="id-ID" dirty="0" smtClean="0"/>
              <a:t>menunggu </a:t>
            </a:r>
            <a:r>
              <a:rPr lang="id-ID" dirty="0"/>
              <a:t>panggilan </a:t>
            </a:r>
            <a:r>
              <a:rPr lang="id-ID" dirty="0" smtClean="0"/>
              <a:t>suster. </a:t>
            </a:r>
          </a:p>
          <a:p>
            <a:pPr algn="just"/>
            <a:r>
              <a:rPr lang="id-ID" dirty="0" smtClean="0"/>
              <a:t>Pasien </a:t>
            </a:r>
            <a:r>
              <a:rPr lang="id-ID" dirty="0"/>
              <a:t>diantar menuju salah satu dari tiga ruang pemeriksaan </a:t>
            </a:r>
            <a:r>
              <a:rPr lang="id-ID" dirty="0" smtClean="0"/>
              <a:t>saat </a:t>
            </a:r>
            <a:r>
              <a:rPr lang="id-ID" dirty="0"/>
              <a:t>salah satu ruangan tersedia. Seorang perawat menemani </a:t>
            </a:r>
            <a:r>
              <a:rPr lang="id-ID" dirty="0" smtClean="0"/>
              <a:t>pasien </a:t>
            </a:r>
            <a:r>
              <a:rPr lang="id-ID" dirty="0"/>
              <a:t>menuju ruang pemeriksaan, tempat dimana mereka </a:t>
            </a:r>
            <a:r>
              <a:rPr lang="id-ID" dirty="0" smtClean="0"/>
              <a:t>menunggu </a:t>
            </a:r>
            <a:r>
              <a:rPr lang="id-ID" dirty="0"/>
              <a:t>untuk diperiksa </a:t>
            </a:r>
            <a:r>
              <a:rPr lang="id-ID" dirty="0" smtClean="0"/>
              <a:t>dr</a:t>
            </a:r>
            <a:r>
              <a:rPr lang="id-ID" dirty="0"/>
              <a:t>. </a:t>
            </a:r>
            <a:r>
              <a:rPr lang="id-ID" dirty="0" smtClean="0"/>
              <a:t>Boyke.</a:t>
            </a:r>
            <a:endParaRPr lang="id-ID" dirty="0"/>
          </a:p>
          <a:p>
            <a:pPr algn="just"/>
            <a:r>
              <a:rPr lang="id-ID" dirty="0"/>
              <a:t>Setelah pemeriksaan, pasien kembali sendiri ke </a:t>
            </a:r>
            <a:r>
              <a:rPr lang="id-ID" i="1" dirty="0"/>
              <a:t>checkout </a:t>
            </a:r>
            <a:r>
              <a:rPr lang="id-ID" i="1" dirty="0" smtClean="0"/>
              <a:t>counter</a:t>
            </a:r>
            <a:r>
              <a:rPr lang="id-ID" dirty="0"/>
              <a:t>, dimana mereka membayar dan menjadwalkan </a:t>
            </a:r>
            <a:r>
              <a:rPr lang="id-ID" dirty="0" smtClean="0"/>
              <a:t>kemungkinan </a:t>
            </a:r>
            <a:r>
              <a:rPr lang="id-ID" dirty="0"/>
              <a:t>kedatangan </a:t>
            </a:r>
            <a:r>
              <a:rPr lang="id-ID" dirty="0" smtClean="0"/>
              <a:t>berikutnya.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924526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Mengembangkan Deskripsi </a:t>
            </a:r>
            <a:r>
              <a:rPr lang="id-ID" dirty="0" smtClean="0"/>
              <a:t>Operasi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r>
              <a:rPr lang="id-ID" dirty="0"/>
              <a:t>Contoh: Entity flow diagram bagi pasien yang diproses </a:t>
            </a:r>
            <a:r>
              <a:rPr lang="id-ID" dirty="0" smtClean="0"/>
              <a:t>di </a:t>
            </a:r>
            <a:r>
              <a:rPr lang="id-ID" dirty="0"/>
              <a:t>kantor </a:t>
            </a:r>
            <a:r>
              <a:rPr lang="id-ID" dirty="0" smtClean="0"/>
              <a:t>dr</a:t>
            </a:r>
            <a:r>
              <a:rPr lang="id-ID" dirty="0"/>
              <a:t>. </a:t>
            </a:r>
            <a:r>
              <a:rPr lang="id-ID" dirty="0" smtClean="0"/>
              <a:t>Boyke</a:t>
            </a:r>
            <a:endParaRPr lang="id-ID" dirty="0"/>
          </a:p>
        </p:txBody>
      </p:sp>
      <p:pic>
        <p:nvPicPr>
          <p:cNvPr id="1026" name="Picture 2" descr="C:\Users\HP\Documents\Pas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09863"/>
            <a:ext cx="79248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5126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Tentukan rincian insidental dan nilai data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Untuk </a:t>
            </a:r>
            <a:r>
              <a:rPr lang="id-ID" dirty="0"/>
              <a:t>mendapatkan model yang lengkap dan </a:t>
            </a:r>
            <a:r>
              <a:rPr lang="id-ID" dirty="0" smtClean="0"/>
              <a:t>akurat.</a:t>
            </a:r>
            <a:endParaRPr lang="id-ID" dirty="0"/>
          </a:p>
          <a:p>
            <a:r>
              <a:rPr lang="id-ID" dirty="0" smtClean="0"/>
              <a:t>Untuk </a:t>
            </a:r>
            <a:r>
              <a:rPr lang="id-ID" dirty="0"/>
              <a:t>sistem saat ini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dirty="0" smtClean="0"/>
              <a:t>mengamati </a:t>
            </a:r>
            <a:r>
              <a:rPr lang="id-ID" dirty="0"/>
              <a:t>data lebih </a:t>
            </a:r>
            <a:r>
              <a:rPr lang="id-ID" dirty="0" smtClean="0"/>
              <a:t>akurat </a:t>
            </a:r>
            <a:r>
              <a:rPr lang="id-ID" dirty="0"/>
              <a:t>dengan cara mengadakan studi waktu (</a:t>
            </a:r>
            <a:r>
              <a:rPr lang="id-ID" i="1" dirty="0"/>
              <a:t>time </a:t>
            </a:r>
            <a:r>
              <a:rPr lang="id-ID" i="1" dirty="0" smtClean="0"/>
              <a:t>study</a:t>
            </a:r>
            <a:r>
              <a:rPr lang="id-ID" dirty="0"/>
              <a:t>) menggunakan </a:t>
            </a:r>
            <a:r>
              <a:rPr lang="id-ID" i="1" dirty="0" smtClean="0"/>
              <a:t>sampel</a:t>
            </a:r>
            <a:r>
              <a:rPr lang="id-ID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9133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Membuat Asumsi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d-ID" dirty="0" smtClean="0"/>
          </a:p>
          <a:p>
            <a:pPr marL="0" indent="0" algn="ctr">
              <a:buNone/>
            </a:pPr>
            <a:r>
              <a:rPr lang="id-ID" dirty="0" smtClean="0"/>
              <a:t>Sebuah </a:t>
            </a:r>
            <a:r>
              <a:rPr lang="id-ID" dirty="0"/>
              <a:t>model simulasi dapat </a:t>
            </a:r>
            <a:r>
              <a:rPr lang="id-ID" dirty="0" smtClean="0"/>
              <a:t>dijalankan </a:t>
            </a:r>
            <a:r>
              <a:rPr lang="id-ID" dirty="0"/>
              <a:t>dengan data </a:t>
            </a:r>
            <a:r>
              <a:rPr lang="id-ID" dirty="0" smtClean="0"/>
              <a:t>yang </a:t>
            </a:r>
            <a:r>
              <a:rPr lang="id-ID" dirty="0"/>
              <a:t>tidak </a:t>
            </a:r>
            <a:r>
              <a:rPr lang="id-ID" dirty="0" smtClean="0"/>
              <a:t>tepat </a:t>
            </a:r>
            <a:r>
              <a:rPr lang="id-ID" dirty="0"/>
              <a:t>(</a:t>
            </a:r>
            <a:r>
              <a:rPr lang="id-ID" i="1" dirty="0"/>
              <a:t>incorrect</a:t>
            </a:r>
            <a:r>
              <a:rPr lang="id-ID" dirty="0"/>
              <a:t>), tapi tidak dapat </a:t>
            </a:r>
            <a:r>
              <a:rPr lang="id-ID" dirty="0" smtClean="0"/>
              <a:t>dijalankan </a:t>
            </a:r>
            <a:r>
              <a:rPr lang="id-ID" dirty="0"/>
              <a:t>dengan data yang tidak </a:t>
            </a:r>
            <a:r>
              <a:rPr lang="id-ID" dirty="0" smtClean="0"/>
              <a:t>lengkap </a:t>
            </a:r>
            <a:r>
              <a:rPr lang="id-ID" dirty="0"/>
              <a:t>(</a:t>
            </a:r>
            <a:r>
              <a:rPr lang="id-ID" i="1" dirty="0"/>
              <a:t>incomplete</a:t>
            </a:r>
            <a:r>
              <a:rPr lang="id-ID" dirty="0"/>
              <a:t>)</a:t>
            </a:r>
          </a:p>
        </p:txBody>
      </p:sp>
      <p:sp>
        <p:nvSpPr>
          <p:cNvPr id="4" name="Cloud 3"/>
          <p:cNvSpPr/>
          <p:nvPr/>
        </p:nvSpPr>
        <p:spPr>
          <a:xfrm>
            <a:off x="-396552" y="1124744"/>
            <a:ext cx="10225136" cy="482453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3891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Membuat Asumsi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d-ID" dirty="0"/>
              <a:t>Manfaat simulasi adalah memperkirakan kinerja sistem </a:t>
            </a:r>
            <a:r>
              <a:rPr lang="id-ID" dirty="0" smtClean="0"/>
              <a:t>berdasarkan </a:t>
            </a:r>
            <a:r>
              <a:rPr lang="id-ID" dirty="0"/>
              <a:t>asumsi yang diberikan</a:t>
            </a:r>
          </a:p>
          <a:p>
            <a:pPr algn="just"/>
            <a:r>
              <a:rPr lang="id-ID" dirty="0" smtClean="0"/>
              <a:t>Kita </a:t>
            </a:r>
            <a:r>
              <a:rPr lang="id-ID" dirty="0"/>
              <a:t>mungkin menghadapi keadaan dimana tidak ada </a:t>
            </a:r>
            <a:r>
              <a:rPr lang="id-ID" dirty="0" smtClean="0"/>
              <a:t>informasi </a:t>
            </a:r>
            <a:r>
              <a:rPr lang="id-ID" dirty="0"/>
              <a:t>atau informasi yang ada tidak dapat </a:t>
            </a:r>
            <a:r>
              <a:rPr lang="id-ID" dirty="0" smtClean="0"/>
              <a:t>dipercaya.</a:t>
            </a:r>
            <a:endParaRPr lang="id-ID" dirty="0"/>
          </a:p>
          <a:p>
            <a:pPr algn="just"/>
            <a:r>
              <a:rPr lang="id-ID" dirty="0" smtClean="0"/>
              <a:t>Kita </a:t>
            </a:r>
            <a:r>
              <a:rPr lang="id-ID" dirty="0"/>
              <a:t>harus membuat asumsi untuk kondisi masa depan </a:t>
            </a:r>
            <a:r>
              <a:rPr lang="id-ID" dirty="0" smtClean="0"/>
              <a:t>yang </a:t>
            </a:r>
            <a:r>
              <a:rPr lang="id-ID" dirty="0"/>
              <a:t>tidak diketahui (unknown future conditions</a:t>
            </a:r>
            <a:r>
              <a:rPr lang="id-ID" dirty="0" smtClean="0"/>
              <a:t>).</a:t>
            </a:r>
            <a:endParaRPr lang="id-ID" dirty="0"/>
          </a:p>
          <a:p>
            <a:pPr algn="just"/>
            <a:r>
              <a:rPr lang="id-ID" dirty="0" smtClean="0"/>
              <a:t>Tidak </a:t>
            </a:r>
            <a:r>
              <a:rPr lang="id-ID" dirty="0"/>
              <a:t>ada salahnya membuat asumsi, sepanjang </a:t>
            </a:r>
            <a:r>
              <a:rPr lang="id-ID" dirty="0" smtClean="0"/>
              <a:t>kepercayaan </a:t>
            </a:r>
            <a:r>
              <a:rPr lang="id-ID" dirty="0"/>
              <a:t>yang mendasari hasil simulasi tidak melebihi </a:t>
            </a:r>
            <a:r>
              <a:rPr lang="id-ID" dirty="0" smtClean="0"/>
              <a:t>kepercayaan </a:t>
            </a:r>
            <a:r>
              <a:rPr lang="id-ID" dirty="0"/>
              <a:t>yang mendasari </a:t>
            </a:r>
            <a:r>
              <a:rPr lang="id-ID" dirty="0" smtClean="0"/>
              <a:t>asumsi.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5709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Membuat Asumsi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d-ID" b="1" dirty="0"/>
              <a:t>Analisis sensitivitas</a:t>
            </a:r>
            <a:r>
              <a:rPr lang="id-ID" dirty="0"/>
              <a:t> (</a:t>
            </a:r>
            <a:r>
              <a:rPr lang="id-ID" i="1" dirty="0"/>
              <a:t>Sensitivity analysis</a:t>
            </a:r>
            <a:r>
              <a:rPr lang="id-ID" dirty="0" smtClean="0"/>
              <a:t>): sejumlah </a:t>
            </a:r>
            <a:r>
              <a:rPr lang="id-ID" dirty="0"/>
              <a:t>nilai yang diuji pengaruh potensialnya </a:t>
            </a:r>
            <a:r>
              <a:rPr lang="id-ID" dirty="0" smtClean="0"/>
              <a:t>pada </a:t>
            </a:r>
            <a:r>
              <a:rPr lang="id-ID" dirty="0"/>
              <a:t>kinerja model untuk mengetahui seakurat </a:t>
            </a:r>
            <a:r>
              <a:rPr lang="id-ID" dirty="0" smtClean="0"/>
              <a:t>apa </a:t>
            </a:r>
            <a:r>
              <a:rPr lang="id-ID" dirty="0"/>
              <a:t>seharusnya sebuah </a:t>
            </a:r>
            <a:r>
              <a:rPr lang="id-ID" dirty="0" smtClean="0"/>
              <a:t>asumsi.</a:t>
            </a:r>
            <a:endParaRPr lang="id-ID" dirty="0"/>
          </a:p>
          <a:p>
            <a:pPr algn="just"/>
            <a:r>
              <a:rPr lang="id-ID" dirty="0"/>
              <a:t>Jika derajat variasi dalam waktu aktivitas khusus </a:t>
            </a:r>
            <a:r>
              <a:rPr lang="id-ID" dirty="0" smtClean="0"/>
              <a:t>memiliki </a:t>
            </a:r>
            <a:r>
              <a:rPr lang="id-ID" dirty="0"/>
              <a:t>sedikit pengaruh atau tidak memiliki </a:t>
            </a:r>
            <a:r>
              <a:rPr lang="id-ID" dirty="0" smtClean="0"/>
              <a:t>pengaruh </a:t>
            </a:r>
            <a:r>
              <a:rPr lang="id-ID" dirty="0"/>
              <a:t>sama sekali terhadap kinerja sistem, </a:t>
            </a:r>
            <a:r>
              <a:rPr lang="id-ID" dirty="0" smtClean="0"/>
              <a:t>maka </a:t>
            </a:r>
            <a:r>
              <a:rPr lang="id-ID" dirty="0"/>
              <a:t>waktu aktivitas konstan bisa </a:t>
            </a:r>
            <a:r>
              <a:rPr lang="id-ID" dirty="0" smtClean="0"/>
              <a:t>digunakan.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76182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Membuat Asumsi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id-ID" dirty="0"/>
              <a:t>Jika tipe distribusi memiliki pengaruh yang dapat </a:t>
            </a:r>
            <a:r>
              <a:rPr lang="id-ID" dirty="0" smtClean="0"/>
              <a:t>diamati pada </a:t>
            </a:r>
            <a:r>
              <a:rPr lang="id-ID" dirty="0"/>
              <a:t>perilaku model, maka perlu untuk memilih </a:t>
            </a:r>
            <a:r>
              <a:rPr lang="id-ID" dirty="0" smtClean="0"/>
              <a:t>tipe distribusi </a:t>
            </a:r>
            <a:r>
              <a:rPr lang="id-ID" dirty="0"/>
              <a:t>secara </a:t>
            </a:r>
            <a:r>
              <a:rPr lang="id-ID" dirty="0" smtClean="0"/>
              <a:t>selektif.</a:t>
            </a:r>
            <a:endParaRPr lang="id-ID" dirty="0"/>
          </a:p>
          <a:p>
            <a:r>
              <a:rPr lang="id-ID" dirty="0" smtClean="0"/>
              <a:t>Cara </a:t>
            </a:r>
            <a:r>
              <a:rPr lang="id-ID" dirty="0"/>
              <a:t>mudah melakukan analisis sensitivitas untuk </a:t>
            </a:r>
            <a:r>
              <a:rPr lang="id-ID" dirty="0" smtClean="0"/>
              <a:t>asumsi tertentu </a:t>
            </a:r>
            <a:r>
              <a:rPr lang="id-ID" dirty="0"/>
              <a:t>adalah menjalankan 3 skenario yang </a:t>
            </a:r>
            <a:r>
              <a:rPr lang="id-ID" dirty="0" smtClean="0"/>
              <a:t>berbeda : </a:t>
            </a:r>
            <a:endParaRPr lang="id-ID" dirty="0"/>
          </a:p>
          <a:p>
            <a:r>
              <a:rPr lang="id-ID" dirty="0"/>
              <a:t>tertentu adalah menjalankan 3 skenario yang </a:t>
            </a:r>
            <a:r>
              <a:rPr lang="id-ID" dirty="0" smtClean="0"/>
              <a:t>berbeda : </a:t>
            </a:r>
            <a:endParaRPr lang="id-ID" dirty="0"/>
          </a:p>
          <a:p>
            <a:pPr lvl="1"/>
            <a:r>
              <a:rPr lang="id-ID" dirty="0" smtClean="0"/>
              <a:t>Kasus </a:t>
            </a:r>
            <a:r>
              <a:rPr lang="id-ID" dirty="0"/>
              <a:t>terbaik atau yang paling optimis (A “best” or most </a:t>
            </a:r>
            <a:r>
              <a:rPr lang="id-ID" dirty="0" smtClean="0"/>
              <a:t>optimistic case)</a:t>
            </a:r>
          </a:p>
          <a:p>
            <a:pPr lvl="1"/>
            <a:r>
              <a:rPr lang="id-ID" dirty="0" smtClean="0"/>
              <a:t>Kasus </a:t>
            </a:r>
            <a:r>
              <a:rPr lang="id-ID" dirty="0"/>
              <a:t>terburuk atau yang paling pesismis (A “worst” or most </a:t>
            </a:r>
            <a:r>
              <a:rPr lang="id-ID" dirty="0" smtClean="0"/>
              <a:t>pessimistic case)</a:t>
            </a:r>
          </a:p>
          <a:p>
            <a:pPr lvl="1"/>
            <a:r>
              <a:rPr lang="id-ID" dirty="0" smtClean="0"/>
              <a:t>Kasus </a:t>
            </a:r>
            <a:r>
              <a:rPr lang="id-ID" dirty="0"/>
              <a:t>yang paling mungkin atau tebakan terbaik (A “most </a:t>
            </a:r>
            <a:r>
              <a:rPr lang="id-ID" dirty="0" smtClean="0"/>
              <a:t> likely</a:t>
            </a:r>
            <a:r>
              <a:rPr lang="id-ID" dirty="0"/>
              <a:t>” or best-guess case)</a:t>
            </a:r>
          </a:p>
        </p:txBody>
      </p:sp>
    </p:spTree>
    <p:extLst>
      <p:ext uri="{BB962C8B-B14F-4D97-AF65-F5344CB8AC3E}">
        <p14:creationId xmlns:p14="http://schemas.microsoft.com/office/powerpoint/2010/main" xmlns="" val="173826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Panduan Pengumpulan Data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Identifikasikan kejadian yang memicu (</a:t>
            </a:r>
            <a:r>
              <a:rPr lang="id-ID" i="1" dirty="0" smtClean="0"/>
              <a:t>trigerring events</a:t>
            </a:r>
            <a:r>
              <a:rPr lang="id-ID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Fokus hanya pada faktor kunci yang berpengaruh.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Isolasikan waktu aktifitas aktual.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Carilah pengelompokkan yang biasa digunakan.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Fokus pada esensi, bukan pada substansi.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Pisahkan variabel input dari variabel respon.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62066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Analisis Statistik Data </a:t>
            </a:r>
            <a:r>
              <a:rPr lang="id-ID" dirty="0" smtClean="0"/>
              <a:t>Numerik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/>
              <a:t>Karakteristik data seharusnya dianalisis untuk </a:t>
            </a:r>
            <a:r>
              <a:rPr lang="id-ID" dirty="0" smtClean="0"/>
              <a:t>memastikan </a:t>
            </a:r>
            <a:r>
              <a:rPr lang="id-ID" dirty="0"/>
              <a:t>kecocokannya untuk digunakan dalam </a:t>
            </a:r>
            <a:r>
              <a:rPr lang="id-ID" dirty="0" smtClean="0"/>
              <a:t>model simulasi :</a:t>
            </a:r>
            <a:endParaRPr lang="id-ID" dirty="0"/>
          </a:p>
          <a:p>
            <a:pPr lvl="1"/>
            <a:r>
              <a:rPr lang="id-ID" dirty="0" smtClean="0"/>
              <a:t>Independensi </a:t>
            </a:r>
            <a:r>
              <a:rPr lang="id-ID" dirty="0"/>
              <a:t>(</a:t>
            </a:r>
            <a:r>
              <a:rPr lang="id-ID" dirty="0" smtClean="0"/>
              <a:t>keacakan)</a:t>
            </a:r>
          </a:p>
          <a:p>
            <a:pPr lvl="1"/>
            <a:r>
              <a:rPr lang="id-ID" dirty="0" smtClean="0"/>
              <a:t>Homogenitas </a:t>
            </a:r>
            <a:r>
              <a:rPr lang="id-ID" dirty="0"/>
              <a:t>(data berasal dari distribusi yang sama</a:t>
            </a:r>
            <a:r>
              <a:rPr lang="id-ID" dirty="0" smtClean="0"/>
              <a:t>)</a:t>
            </a:r>
            <a:endParaRPr lang="id-ID" dirty="0"/>
          </a:p>
          <a:p>
            <a:r>
              <a:rPr lang="id-ID" dirty="0" smtClean="0"/>
              <a:t>Stasionaritas </a:t>
            </a:r>
            <a:r>
              <a:rPr lang="id-ID" dirty="0"/>
              <a:t>(stationarity</a:t>
            </a:r>
            <a:r>
              <a:rPr lang="id-ID" dirty="0" smtClean="0"/>
              <a:t>) : </a:t>
            </a:r>
            <a:r>
              <a:rPr lang="id-ID" dirty="0"/>
              <a:t>distribusi data tidak berubah </a:t>
            </a:r>
            <a:r>
              <a:rPr lang="id-ID" dirty="0" smtClean="0"/>
              <a:t>sejalan dengan </a:t>
            </a:r>
            <a:r>
              <a:rPr lang="id-ID" dirty="0"/>
              <a:t>berubahnya waktu</a:t>
            </a:r>
          </a:p>
          <a:p>
            <a:r>
              <a:rPr lang="id-ID" dirty="0" smtClean="0"/>
              <a:t>Dapat </a:t>
            </a:r>
            <a:r>
              <a:rPr lang="id-ID" dirty="0"/>
              <a:t>menggunakan program Stat::Fit (terdapat </a:t>
            </a:r>
            <a:r>
              <a:rPr lang="id-ID" dirty="0" smtClean="0"/>
              <a:t>dalam </a:t>
            </a:r>
            <a:r>
              <a:rPr lang="id-ID" dirty="0"/>
              <a:t>Promodel)</a:t>
            </a:r>
          </a:p>
        </p:txBody>
      </p:sp>
    </p:spTree>
    <p:extLst>
      <p:ext uri="{BB962C8B-B14F-4D97-AF65-F5344CB8AC3E}">
        <p14:creationId xmlns:p14="http://schemas.microsoft.com/office/powerpoint/2010/main" xmlns="" val="3079019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Distribution Fitting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Data sampel numerik yang telah dikumpulkan dapat </a:t>
            </a:r>
            <a:r>
              <a:rPr lang="id-ID" dirty="0" smtClean="0"/>
              <a:t>digambarkan </a:t>
            </a:r>
            <a:r>
              <a:rPr lang="id-ID" dirty="0"/>
              <a:t>dalam model simulasi dengan 3 </a:t>
            </a:r>
            <a:r>
              <a:rPr lang="id-ID" dirty="0" smtClean="0"/>
              <a:t>cara</a:t>
            </a:r>
            <a:r>
              <a:rPr lang="id-ID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Data </a:t>
            </a:r>
            <a:r>
              <a:rPr lang="id-ID" dirty="0"/>
              <a:t>dapat digunakan dengan cara yang sama </a:t>
            </a:r>
            <a:r>
              <a:rPr lang="id-ID" dirty="0" smtClean="0"/>
              <a:t>dengan </a:t>
            </a:r>
            <a:r>
              <a:rPr lang="id-ID" dirty="0"/>
              <a:t>cara saat mereka </a:t>
            </a:r>
            <a:r>
              <a:rPr lang="id-ID" dirty="0" smtClean="0"/>
              <a:t>dicatat.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Distribusi </a:t>
            </a:r>
            <a:r>
              <a:rPr lang="id-ID" dirty="0"/>
              <a:t>empiris dapat </a:t>
            </a:r>
            <a:r>
              <a:rPr lang="id-ID" dirty="0" smtClean="0"/>
              <a:t>digunakan.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Pilih </a:t>
            </a:r>
            <a:r>
              <a:rPr lang="id-ID" dirty="0"/>
              <a:t>distribusi teoritis yang paling sesuai </a:t>
            </a:r>
            <a:r>
              <a:rPr lang="id-ID" dirty="0" smtClean="0"/>
              <a:t>dengan data.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897796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Distribusi Frekuensi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Distribusi Frekuensi Diskrit</a:t>
            </a:r>
          </a:p>
          <a:p>
            <a:r>
              <a:rPr lang="id-ID" dirty="0" smtClean="0"/>
              <a:t>Distribusi Frekuensi Kontinu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956009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Distribusi Teoritis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dirty="0" smtClean="0"/>
              <a:t>Distribution </a:t>
            </a:r>
            <a:r>
              <a:rPr lang="id-ID" dirty="0"/>
              <a:t>fitting adalah penentuan distribusi </a:t>
            </a:r>
            <a:r>
              <a:rPr lang="id-ID" dirty="0" smtClean="0"/>
              <a:t>teoritis yang </a:t>
            </a:r>
            <a:r>
              <a:rPr lang="id-ID" dirty="0"/>
              <a:t>paling sesuai dengan data sampel</a:t>
            </a:r>
          </a:p>
          <a:p>
            <a:r>
              <a:rPr lang="id-ID" dirty="0" smtClean="0"/>
              <a:t>Ada </a:t>
            </a:r>
            <a:r>
              <a:rPr lang="id-ID" dirty="0"/>
              <a:t>sekitar 12 distribusi statistik yang biasa </a:t>
            </a:r>
            <a:r>
              <a:rPr lang="id-ID" dirty="0" smtClean="0"/>
              <a:t>digunakan dalam </a:t>
            </a:r>
            <a:r>
              <a:rPr lang="id-ID" dirty="0"/>
              <a:t>simulasi</a:t>
            </a:r>
          </a:p>
          <a:p>
            <a:r>
              <a:rPr lang="id-ID" dirty="0" smtClean="0"/>
              <a:t>Distribusi </a:t>
            </a:r>
            <a:r>
              <a:rPr lang="id-ID" dirty="0"/>
              <a:t>teoritis dapat didefinisikan sebagai </a:t>
            </a:r>
            <a:r>
              <a:rPr lang="id-ID" dirty="0" smtClean="0"/>
              <a:t>himpunan sederhana </a:t>
            </a:r>
            <a:r>
              <a:rPr lang="id-ID" dirty="0"/>
              <a:t>dari parameter yang biasanya </a:t>
            </a:r>
            <a:r>
              <a:rPr lang="id-ID" dirty="0" smtClean="0"/>
              <a:t>menentukan dispersi </a:t>
            </a:r>
            <a:r>
              <a:rPr lang="id-ID" dirty="0"/>
              <a:t>dan densitas</a:t>
            </a:r>
          </a:p>
          <a:p>
            <a:r>
              <a:rPr lang="id-ID" dirty="0" smtClean="0"/>
              <a:t>Contoh</a:t>
            </a:r>
            <a:r>
              <a:rPr lang="id-ID" dirty="0"/>
              <a:t>: </a:t>
            </a:r>
          </a:p>
          <a:p>
            <a:pPr lvl="1"/>
            <a:r>
              <a:rPr lang="id-ID" dirty="0"/>
              <a:t> Binomial</a:t>
            </a:r>
          </a:p>
          <a:p>
            <a:pPr lvl="1"/>
            <a:r>
              <a:rPr lang="id-ID" dirty="0"/>
              <a:t> Uniform</a:t>
            </a:r>
          </a:p>
          <a:p>
            <a:pPr lvl="1"/>
            <a:r>
              <a:rPr lang="id-ID" dirty="0"/>
              <a:t> Triangular</a:t>
            </a:r>
          </a:p>
          <a:p>
            <a:pPr lvl="1"/>
            <a:r>
              <a:rPr lang="id-ID" dirty="0"/>
              <a:t> Normal</a:t>
            </a:r>
          </a:p>
          <a:p>
            <a:pPr lvl="1"/>
            <a:r>
              <a:rPr lang="id-ID" dirty="0"/>
              <a:t> Exponentia</a:t>
            </a:r>
          </a:p>
        </p:txBody>
      </p:sp>
    </p:spTree>
    <p:extLst>
      <p:ext uri="{BB962C8B-B14F-4D97-AF65-F5344CB8AC3E}">
        <p14:creationId xmlns:p14="http://schemas.microsoft.com/office/powerpoint/2010/main" xmlns="" val="144505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Fitting Distribusi Teoritis terhadap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/>
              <a:t>Usaha mengidentifikasikan distribusi yang </a:t>
            </a:r>
            <a:r>
              <a:rPr lang="id-ID" dirty="0" smtClean="0"/>
              <a:t>mendasari </a:t>
            </a:r>
            <a:r>
              <a:rPr lang="id-ID" dirty="0"/>
              <a:t>data yang dibangkitkan</a:t>
            </a:r>
          </a:p>
          <a:p>
            <a:r>
              <a:rPr lang="id-ID" dirty="0" smtClean="0"/>
              <a:t>Prosedur </a:t>
            </a:r>
            <a:r>
              <a:rPr lang="id-ID" dirty="0"/>
              <a:t>dasar (3 langkah):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Satu </a:t>
            </a:r>
            <a:r>
              <a:rPr lang="id-ID" dirty="0"/>
              <a:t>atau lebih distribusi dipilih sebagai </a:t>
            </a:r>
            <a:r>
              <a:rPr lang="id-ID" dirty="0" smtClean="0"/>
              <a:t>kandidat untuk menjadi </a:t>
            </a:r>
            <a:r>
              <a:rPr lang="id-ID" dirty="0"/>
              <a:t>good fits bagi data </a:t>
            </a:r>
            <a:r>
              <a:rPr lang="id-ID" dirty="0" smtClean="0"/>
              <a:t>sampel.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Estimasikan </a:t>
            </a:r>
            <a:r>
              <a:rPr lang="id-ID" dirty="0"/>
              <a:t>parameter tiap distribusi yang harus </a:t>
            </a:r>
            <a:r>
              <a:rPr lang="id-ID" dirty="0" smtClean="0"/>
              <a:t>dihitung.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Uji </a:t>
            </a:r>
            <a:r>
              <a:rPr lang="id-ID" dirty="0"/>
              <a:t>Goodness-of-fit dapat dilakukan untuk memastikan </a:t>
            </a:r>
            <a:r>
              <a:rPr lang="id-ID" dirty="0" smtClean="0"/>
              <a:t>sebagus </a:t>
            </a:r>
            <a:r>
              <a:rPr lang="id-ID" dirty="0"/>
              <a:t>apa distribusi sesuai dengan </a:t>
            </a:r>
            <a:r>
              <a:rPr lang="id-ID" dirty="0" smtClean="0"/>
              <a:t>data.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295903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Memilih distribusi bila data tidak </a:t>
            </a:r>
            <a:br>
              <a:rPr lang="it-IT" dirty="0"/>
            </a:br>
            <a:r>
              <a:rPr lang="it-IT" dirty="0"/>
              <a:t>tersedia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Most likely or mean </a:t>
            </a:r>
            <a:r>
              <a:rPr lang="en-US" dirty="0" smtClean="0"/>
              <a:t>value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Minimum </a:t>
            </a:r>
            <a:r>
              <a:rPr lang="en-US" dirty="0"/>
              <a:t>and maximum </a:t>
            </a:r>
            <a:r>
              <a:rPr lang="en-US" dirty="0" smtClean="0"/>
              <a:t>values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Minimum</a:t>
            </a:r>
            <a:r>
              <a:rPr lang="en-US" dirty="0"/>
              <a:t>, most likely, and maximum values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389689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Memilih distribusi bila data tidak </a:t>
            </a:r>
            <a:br>
              <a:rPr lang="it-IT" dirty="0"/>
            </a:br>
            <a:r>
              <a:rPr lang="it-IT" dirty="0"/>
              <a:t>tersedia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id-ID" dirty="0"/>
              <a:t>Most likely or mean value</a:t>
            </a:r>
          </a:p>
          <a:p>
            <a:r>
              <a:rPr lang="id-ID" dirty="0" smtClean="0"/>
              <a:t>Contoh </a:t>
            </a:r>
            <a:r>
              <a:rPr lang="id-ID" dirty="0"/>
              <a:t>dari estimasi nilai tunggal: </a:t>
            </a:r>
          </a:p>
          <a:p>
            <a:pPr lvl="1"/>
            <a:r>
              <a:rPr lang="id-ID" dirty="0" smtClean="0"/>
              <a:t>Sekitar </a:t>
            </a:r>
            <a:r>
              <a:rPr lang="id-ID" dirty="0"/>
              <a:t>10 pelanggan per jam</a:t>
            </a:r>
          </a:p>
          <a:p>
            <a:pPr lvl="1"/>
            <a:r>
              <a:rPr lang="id-ID" dirty="0" smtClean="0"/>
              <a:t>Sekitar </a:t>
            </a:r>
            <a:r>
              <a:rPr lang="id-ID" dirty="0"/>
              <a:t>20 menit untuk merakit part menjadi satu </a:t>
            </a:r>
            <a:r>
              <a:rPr lang="id-ID" dirty="0" smtClean="0"/>
              <a:t> benda</a:t>
            </a:r>
            <a:endParaRPr lang="id-ID" dirty="0"/>
          </a:p>
          <a:p>
            <a:pPr lvl="1"/>
            <a:r>
              <a:rPr lang="id-ID" dirty="0"/>
              <a:t>Sekitar 5 mesin rusak tiap </a:t>
            </a:r>
            <a:r>
              <a:rPr lang="id-ID" dirty="0" smtClean="0"/>
              <a:t>hari</a:t>
            </a:r>
            <a:endParaRPr lang="id-ID" dirty="0"/>
          </a:p>
          <a:p>
            <a:r>
              <a:rPr lang="id-ID" dirty="0" smtClean="0"/>
              <a:t>Uji </a:t>
            </a:r>
            <a:r>
              <a:rPr lang="id-ID" dirty="0"/>
              <a:t>sensitivitas sederhana: meningkatkan dan </a:t>
            </a:r>
            <a:r>
              <a:rPr lang="id-ID" dirty="0" smtClean="0"/>
              <a:t>menurunkan </a:t>
            </a:r>
            <a:r>
              <a:rPr lang="id-ID" dirty="0"/>
              <a:t>nilai hingga 20% untuk melihat </a:t>
            </a:r>
            <a:r>
              <a:rPr lang="id-ID" dirty="0" smtClean="0"/>
              <a:t>perbedaan </a:t>
            </a:r>
            <a:r>
              <a:rPr lang="id-ID" dirty="0"/>
              <a:t>yang terjadi pada hasil </a:t>
            </a:r>
            <a:r>
              <a:rPr lang="id-ID" dirty="0" smtClean="0"/>
              <a:t>simulasi.</a:t>
            </a:r>
            <a:endParaRPr lang="id-ID" dirty="0"/>
          </a:p>
          <a:p>
            <a:r>
              <a:rPr lang="id-ID" dirty="0" smtClean="0"/>
              <a:t>Masalah</a:t>
            </a:r>
            <a:r>
              <a:rPr lang="id-ID" dirty="0"/>
              <a:t>: tidak ada pertimbangan yang dimiliki </a:t>
            </a:r>
            <a:r>
              <a:rPr lang="id-ID" dirty="0" smtClean="0"/>
              <a:t>untuk </a:t>
            </a:r>
            <a:r>
              <a:rPr lang="id-ID" dirty="0"/>
              <a:t>variasi yang </a:t>
            </a:r>
            <a:r>
              <a:rPr lang="id-ID" dirty="0" smtClean="0"/>
              <a:t>mungkin.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805378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Memilih distribusi bila data tidak </a:t>
            </a:r>
            <a:br>
              <a:rPr lang="it-IT" dirty="0"/>
            </a:br>
            <a:r>
              <a:rPr lang="it-IT" dirty="0"/>
              <a:t>tersedia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id-ID" dirty="0"/>
              <a:t>Minimum and Maximum values</a:t>
            </a:r>
          </a:p>
          <a:p>
            <a:r>
              <a:rPr lang="id-ID" dirty="0" smtClean="0"/>
              <a:t>Contoh</a:t>
            </a:r>
            <a:endParaRPr lang="id-ID" dirty="0"/>
          </a:p>
          <a:p>
            <a:pPr lvl="1"/>
            <a:r>
              <a:rPr lang="id-ID" dirty="0"/>
              <a:t> 1.5 sampai 3 menit untuk memeriksa barang</a:t>
            </a:r>
          </a:p>
          <a:p>
            <a:pPr lvl="1"/>
            <a:r>
              <a:rPr lang="id-ID" dirty="0"/>
              <a:t> 5 sampai 10 pelanggan datang per jam</a:t>
            </a:r>
          </a:p>
          <a:p>
            <a:pPr lvl="1"/>
            <a:r>
              <a:rPr lang="id-ID" dirty="0"/>
              <a:t> 4 sampai 6 menit untuk menyiapkan sebuah mesin</a:t>
            </a:r>
          </a:p>
          <a:p>
            <a:r>
              <a:rPr lang="id-ID" dirty="0"/>
              <a:t>Gunakan distribusi normal dengan </a:t>
            </a:r>
            <a:r>
              <a:rPr lang="id-ID" dirty="0" smtClean="0"/>
              <a:t>standar deviasi </a:t>
            </a:r>
            <a:r>
              <a:rPr lang="id-ID" dirty="0"/>
              <a:t>ditentukan 1/6 dari jangkauan / </a:t>
            </a:r>
            <a:r>
              <a:rPr lang="id-ID" dirty="0" smtClean="0"/>
              <a:t>range.</a:t>
            </a:r>
            <a:endParaRPr lang="id-ID" dirty="0"/>
          </a:p>
          <a:p>
            <a:r>
              <a:rPr lang="id-ID" dirty="0" smtClean="0"/>
              <a:t>Masalah</a:t>
            </a:r>
            <a:r>
              <a:rPr lang="id-ID" dirty="0"/>
              <a:t>: cenderung memperbesar jangkauan </a:t>
            </a:r>
            <a:r>
              <a:rPr lang="id-ID" dirty="0" smtClean="0"/>
              <a:t>lebih </a:t>
            </a:r>
            <a:r>
              <a:rPr lang="id-ID" dirty="0"/>
              <a:t>besar dari perilaku </a:t>
            </a:r>
            <a:r>
              <a:rPr lang="id-ID" dirty="0" smtClean="0"/>
              <a:t>sistem.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458662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Memilih distribusi bila data tidak </a:t>
            </a:r>
            <a:br>
              <a:rPr lang="it-IT" dirty="0"/>
            </a:br>
            <a:r>
              <a:rPr lang="it-IT" dirty="0"/>
              <a:t>tersedia</a:t>
            </a:r>
            <a:endParaRPr lang="id-ID" dirty="0"/>
          </a:p>
        </p:txBody>
      </p:sp>
      <p:pic>
        <p:nvPicPr>
          <p:cNvPr id="1026" name="Picture 2" descr="C:\Users\HP\Documents\minimu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4406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Memilih distribusi bila data tidak </a:t>
            </a:r>
            <a:br>
              <a:rPr lang="it-IT" dirty="0"/>
            </a:br>
            <a:r>
              <a:rPr lang="it-IT" dirty="0"/>
              <a:t>tersedia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id-ID" b="1" dirty="0" smtClean="0"/>
              <a:t>Nilai </a:t>
            </a:r>
            <a:r>
              <a:rPr lang="id-ID" b="1" dirty="0"/>
              <a:t>Minimum, Most Likely, and Maximum</a:t>
            </a:r>
          </a:p>
          <a:p>
            <a:r>
              <a:rPr lang="id-ID" dirty="0" smtClean="0"/>
              <a:t>Contoh</a:t>
            </a:r>
            <a:r>
              <a:rPr lang="id-ID" dirty="0"/>
              <a:t>: </a:t>
            </a:r>
          </a:p>
          <a:p>
            <a:pPr lvl="1"/>
            <a:r>
              <a:rPr lang="id-ID" dirty="0" smtClean="0"/>
              <a:t>Dari </a:t>
            </a:r>
            <a:r>
              <a:rPr lang="id-ID" dirty="0"/>
              <a:t>2 sampai 15 dengan kemungkinan terbesar 5 menit </a:t>
            </a:r>
            <a:r>
              <a:rPr lang="id-ID" dirty="0" smtClean="0"/>
              <a:t>untuk </a:t>
            </a:r>
            <a:r>
              <a:rPr lang="id-ID" dirty="0"/>
              <a:t>memperbaiki sebuah </a:t>
            </a:r>
            <a:r>
              <a:rPr lang="id-ID" dirty="0" smtClean="0"/>
              <a:t>mesin.</a:t>
            </a:r>
            <a:endParaRPr lang="id-ID" dirty="0"/>
          </a:p>
          <a:p>
            <a:pPr lvl="1"/>
            <a:r>
              <a:rPr lang="id-ID" dirty="0" smtClean="0"/>
              <a:t>Dari </a:t>
            </a:r>
            <a:r>
              <a:rPr lang="id-ID" dirty="0"/>
              <a:t>3 sampai 5 menit dengan kemungkinan terbesar </a:t>
            </a:r>
            <a:r>
              <a:rPr lang="id-ID" dirty="0" smtClean="0"/>
              <a:t>2.5 menit </a:t>
            </a:r>
            <a:r>
              <a:rPr lang="id-ID" dirty="0"/>
              <a:t>waktu antar kedatangan pelanggan</a:t>
            </a:r>
          </a:p>
          <a:p>
            <a:pPr lvl="1"/>
            <a:r>
              <a:rPr lang="id-ID" dirty="0" smtClean="0"/>
              <a:t>Dari </a:t>
            </a:r>
            <a:r>
              <a:rPr lang="id-ID" dirty="0"/>
              <a:t>1 sampai 3 menit dengan kemungkinan terbesar 1.5 </a:t>
            </a:r>
            <a:r>
              <a:rPr lang="id-ID" dirty="0" smtClean="0"/>
              <a:t>menit </a:t>
            </a:r>
            <a:r>
              <a:rPr lang="id-ID" dirty="0"/>
              <a:t>untuk melengkapi purchase </a:t>
            </a:r>
            <a:r>
              <a:rPr lang="id-ID" dirty="0" smtClean="0"/>
              <a:t>order).</a:t>
            </a:r>
          </a:p>
          <a:p>
            <a:r>
              <a:rPr lang="id-ID" dirty="0" smtClean="0"/>
              <a:t>Gunakan </a:t>
            </a:r>
            <a:r>
              <a:rPr lang="id-ID" dirty="0"/>
              <a:t>distribusi triangular atau beta</a:t>
            </a:r>
          </a:p>
        </p:txBody>
      </p:sp>
    </p:spTree>
    <p:extLst>
      <p:ext uri="{BB962C8B-B14F-4D97-AF65-F5344CB8AC3E}">
        <p14:creationId xmlns:p14="http://schemas.microsoft.com/office/powerpoint/2010/main" xmlns="" val="206497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id-ID" dirty="0"/>
              <a:t>Identifikasikan kejadian yang memicu (</a:t>
            </a:r>
            <a:r>
              <a:rPr lang="id-ID" i="1" dirty="0"/>
              <a:t>trigerring events</a:t>
            </a:r>
            <a:r>
              <a:rPr lang="id-ID" dirty="0" smtClean="0"/>
              <a:t>).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Apakah yang memicu pergerakan entitas ?</a:t>
            </a:r>
          </a:p>
          <a:p>
            <a:r>
              <a:rPr lang="id-ID" dirty="0" smtClean="0"/>
              <a:t>Apakah yang memicu sumber – sumber tertentu 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9718262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Memilih distribusi bila data tidak </a:t>
            </a:r>
            <a:br>
              <a:rPr lang="it-IT" dirty="0"/>
            </a:br>
            <a:r>
              <a:rPr lang="it-IT" dirty="0"/>
              <a:t>tersedia</a:t>
            </a:r>
            <a:endParaRPr lang="id-ID" dirty="0"/>
          </a:p>
        </p:txBody>
      </p:sp>
      <p:pic>
        <p:nvPicPr>
          <p:cNvPr id="1026" name="Picture 2" descr="C:\Users\HP\Documents\Minimum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15294"/>
            <a:ext cx="8210550" cy="495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18499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Distribusi </a:t>
            </a:r>
            <a:r>
              <a:rPr lang="id-ID" b="1" i="1" dirty="0"/>
              <a:t>Bounded</a:t>
            </a:r>
            <a:r>
              <a:rPr lang="id-ID" b="1" dirty="0"/>
              <a:t> vs. </a:t>
            </a:r>
            <a:r>
              <a:rPr lang="id-ID" b="1" i="1" dirty="0"/>
              <a:t>Boundless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id-ID" dirty="0"/>
              <a:t>Distribusi teoritis kontinu dapat dibatasi (rangkapatau </a:t>
            </a:r>
            <a:r>
              <a:rPr lang="id-ID" dirty="0" smtClean="0"/>
              <a:t>tunggal</a:t>
            </a:r>
            <a:r>
              <a:rPr lang="id-ID" dirty="0"/>
              <a:t>) atau tidak terbatas  (</a:t>
            </a:r>
            <a:r>
              <a:rPr lang="id-ID" i="1" dirty="0"/>
              <a:t>bounded</a:t>
            </a:r>
            <a:r>
              <a:rPr lang="id-ID" dirty="0"/>
              <a:t> (</a:t>
            </a:r>
            <a:r>
              <a:rPr lang="id-ID" i="1" dirty="0"/>
              <a:t>doubly or singly</a:t>
            </a:r>
            <a:r>
              <a:rPr lang="id-ID" dirty="0"/>
              <a:t>) </a:t>
            </a:r>
            <a:r>
              <a:rPr lang="id-ID" i="1" dirty="0" smtClean="0"/>
              <a:t>or </a:t>
            </a:r>
            <a:r>
              <a:rPr lang="id-ID" i="1" dirty="0"/>
              <a:t>unbounded</a:t>
            </a:r>
            <a:r>
              <a:rPr lang="id-ID" dirty="0" smtClean="0"/>
              <a:t>)</a:t>
            </a:r>
          </a:p>
          <a:p>
            <a:endParaRPr lang="id-ID" dirty="0"/>
          </a:p>
        </p:txBody>
      </p:sp>
      <p:pic>
        <p:nvPicPr>
          <p:cNvPr id="2050" name="Picture 2" descr="C:\Users\HP\Documents\boundedl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50" y="2924944"/>
            <a:ext cx="75819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60384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Pemodelan Probabilitas Diskrit </a:t>
            </a:r>
            <a:br>
              <a:rPr lang="id-ID" dirty="0"/>
            </a:br>
            <a:r>
              <a:rPr lang="id-ID" dirty="0"/>
              <a:t>Menggunakan Distribusi Kontinu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/>
              <a:t>Distribusi probabilitas diskrit lebih jarang digunakan </a:t>
            </a:r>
            <a:r>
              <a:rPr lang="id-ID" dirty="0" smtClean="0"/>
              <a:t>dalam </a:t>
            </a:r>
            <a:r>
              <a:rPr lang="id-ID" dirty="0"/>
              <a:t>simulasi dibanding distribusi probabilitas </a:t>
            </a:r>
            <a:r>
              <a:rPr lang="id-ID" dirty="0" smtClean="0"/>
              <a:t>kontinu.</a:t>
            </a:r>
            <a:endParaRPr lang="id-ID" dirty="0"/>
          </a:p>
          <a:p>
            <a:r>
              <a:rPr lang="id-ID" dirty="0" smtClean="0"/>
              <a:t>Dalam </a:t>
            </a:r>
            <a:r>
              <a:rPr lang="id-ID" dirty="0"/>
              <a:t>simulasi, setiap peristiwa untuk membangkitkan </a:t>
            </a:r>
            <a:r>
              <a:rPr lang="id-ID" dirty="0" smtClean="0"/>
              <a:t>nilai </a:t>
            </a:r>
            <a:r>
              <a:rPr lang="id-ID" dirty="0"/>
              <a:t>dari sebuah distribusi probabilitas diskrit lebih </a:t>
            </a:r>
            <a:r>
              <a:rPr lang="id-ID" dirty="0" smtClean="0"/>
              <a:t>melibatkan </a:t>
            </a:r>
            <a:r>
              <a:rPr lang="id-ID" dirty="0"/>
              <a:t>pembangkitan nilai integer dibanding nilai </a:t>
            </a:r>
            <a:r>
              <a:rPr lang="id-ID" dirty="0" smtClean="0"/>
              <a:t>nyata.</a:t>
            </a:r>
            <a:endParaRPr lang="id-ID" dirty="0"/>
          </a:p>
          <a:p>
            <a:r>
              <a:rPr lang="id-ID" dirty="0" smtClean="0"/>
              <a:t>Salah </a:t>
            </a:r>
            <a:r>
              <a:rPr lang="id-ID" dirty="0"/>
              <a:t>satu caranya adalah dengan menggunakan distribusi </a:t>
            </a:r>
            <a:r>
              <a:rPr lang="id-ID" dirty="0" smtClean="0"/>
              <a:t>kontinu</a:t>
            </a:r>
            <a:r>
              <a:rPr lang="id-ID" dirty="0"/>
              <a:t>, dimana nilai pecahan dapat </a:t>
            </a:r>
            <a:r>
              <a:rPr lang="id-ID" dirty="0" smtClean="0"/>
              <a:t>dibuang.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5982156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Dokumentasi dan Persetujuan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id-ID" dirty="0" smtClean="0"/>
              <a:t>Contoh Dokumentasi Data</a:t>
            </a:r>
          </a:p>
          <a:p>
            <a:endParaRPr lang="id-ID" dirty="0"/>
          </a:p>
        </p:txBody>
      </p:sp>
      <p:pic>
        <p:nvPicPr>
          <p:cNvPr id="3074" name="Picture 2" descr="C:\Users\HP\Documents\Tuju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772816"/>
            <a:ext cx="856895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76543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Contoh Dokumentasi Data (</a:t>
            </a:r>
            <a:r>
              <a:rPr lang="id-ID" dirty="0" smtClean="0"/>
              <a:t>lanjutan)</a:t>
            </a:r>
            <a:endParaRPr lang="id-ID" dirty="0"/>
          </a:p>
        </p:txBody>
      </p:sp>
      <p:pic>
        <p:nvPicPr>
          <p:cNvPr id="4098" name="Picture 2" descr="C:\Users\HP\Documents\Entita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632" y="1340768"/>
            <a:ext cx="784673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12873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Contoh Dokumentasi Data (lanjutan)</a:t>
            </a:r>
          </a:p>
        </p:txBody>
      </p:sp>
      <p:pic>
        <p:nvPicPr>
          <p:cNvPr id="5122" name="Picture 2" descr="C:\Users\HP\Documents\Urut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5292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953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Contoh Dokumentasi Data (lanjutan)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id-ID" dirty="0" smtClean="0"/>
              <a:t>Menangani </a:t>
            </a:r>
            <a:r>
              <a:rPr lang="id-ID" dirty="0"/>
              <a:t>Monitor yang rusak: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Monitor </a:t>
            </a:r>
            <a:r>
              <a:rPr lang="id-ID" dirty="0"/>
              <a:t>rusak dideteksi saat pemeriksaan dan </a:t>
            </a:r>
            <a:r>
              <a:rPr lang="id-ID" dirty="0" smtClean="0"/>
              <a:t>dipindahkan </a:t>
            </a:r>
            <a:r>
              <a:rPr lang="id-ID" dirty="0"/>
              <a:t>ke stasiun yang membuat </a:t>
            </a:r>
            <a:r>
              <a:rPr lang="id-ID" dirty="0" smtClean="0"/>
              <a:t>masalah.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Monitor </a:t>
            </a:r>
            <a:r>
              <a:rPr lang="id-ID" dirty="0"/>
              <a:t>yang menunggu pada stasiun </a:t>
            </a:r>
            <a:r>
              <a:rPr lang="id-ID" dirty="0" smtClean="0"/>
              <a:t>untuk diperbaiki </a:t>
            </a:r>
            <a:r>
              <a:rPr lang="id-ID" dirty="0"/>
              <a:t>memiliki prioritas lebih tinggi daripada </a:t>
            </a:r>
            <a:r>
              <a:rPr lang="id-ID" dirty="0" smtClean="0"/>
              <a:t>monitor </a:t>
            </a:r>
            <a:r>
              <a:rPr lang="id-ID" dirty="0"/>
              <a:t>yang baru </a:t>
            </a:r>
            <a:r>
              <a:rPr lang="id-ID" dirty="0" smtClean="0"/>
              <a:t>datang.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Monitor </a:t>
            </a:r>
            <a:r>
              <a:rPr lang="id-ID" dirty="0"/>
              <a:t>yang telah diperbaiki dikembalikan ke </a:t>
            </a:r>
            <a:r>
              <a:rPr lang="id-ID" dirty="0" smtClean="0"/>
              <a:t>pemeriksaan.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Monitor </a:t>
            </a:r>
            <a:r>
              <a:rPr lang="id-ID" dirty="0"/>
              <a:t>yang telah diperbaiki hanya memiliki </a:t>
            </a:r>
            <a:r>
              <a:rPr lang="id-ID" dirty="0" smtClean="0"/>
              <a:t>kesempatan </a:t>
            </a:r>
            <a:r>
              <a:rPr lang="id-ID" dirty="0"/>
              <a:t>2% untuk rusak lagi, dan kalau hal </a:t>
            </a:r>
            <a:r>
              <a:rPr lang="id-ID" dirty="0" smtClean="0"/>
              <a:t>itu </a:t>
            </a:r>
            <a:r>
              <a:rPr lang="id-ID" dirty="0"/>
              <a:t>terjadi maka akan diambil dari </a:t>
            </a:r>
            <a:r>
              <a:rPr lang="id-ID" dirty="0" smtClean="0"/>
              <a:t>sistem.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4014660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Contoh Dokumentasi Data (lanjutan)</a:t>
            </a:r>
          </a:p>
        </p:txBody>
      </p:sp>
      <p:pic>
        <p:nvPicPr>
          <p:cNvPr id="6146" name="Picture 2" descr="C:\Users\HP\Documents\kedatang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096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0458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Contoh Dokumentasi Data (lanjutan)</a:t>
            </a:r>
          </a:p>
        </p:txBody>
      </p:sp>
      <p:pic>
        <p:nvPicPr>
          <p:cNvPr id="7170" name="Picture 2" descr="C:\Users\HP\Documents\wakt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9694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69489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Contoh Dokumentasi Data (lanjutan)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id-ID" b="1" dirty="0"/>
              <a:t>Pemicu Gerakan (</a:t>
            </a:r>
            <a:r>
              <a:rPr lang="id-ID" b="1" i="1" dirty="0"/>
              <a:t>Move Triggers</a:t>
            </a:r>
            <a:r>
              <a:rPr lang="id-ID" b="1" dirty="0"/>
              <a:t>)</a:t>
            </a:r>
          </a:p>
          <a:p>
            <a:r>
              <a:rPr lang="id-ID" dirty="0"/>
              <a:t>Entitas berpindah dari satu lokasi ke lokasi berikutnya berdasarkan </a:t>
            </a:r>
            <a:r>
              <a:rPr lang="id-ID" dirty="0" smtClean="0"/>
              <a:t>kapasitas </a:t>
            </a:r>
            <a:r>
              <a:rPr lang="id-ID" dirty="0"/>
              <a:t>yang tersedia pada </a:t>
            </a:r>
            <a:r>
              <a:rPr lang="id-ID" i="1" dirty="0"/>
              <a:t>buffer</a:t>
            </a:r>
            <a:r>
              <a:rPr lang="id-ID" dirty="0"/>
              <a:t> input pada lokasi </a:t>
            </a:r>
            <a:r>
              <a:rPr lang="id-ID" dirty="0" smtClean="0"/>
              <a:t>berikutnya.</a:t>
            </a:r>
            <a:endParaRPr lang="id-ID" dirty="0"/>
          </a:p>
          <a:p>
            <a:pPr>
              <a:buFont typeface="Wingdings" pitchFamily="2" charset="2"/>
              <a:buChar char="q"/>
            </a:pPr>
            <a:r>
              <a:rPr lang="id-ID" b="1" dirty="0"/>
              <a:t>Jadwal Kerja (Work Schedule)</a:t>
            </a:r>
          </a:p>
          <a:p>
            <a:r>
              <a:rPr lang="id-ID" dirty="0"/>
              <a:t>Stasiun dijadwalkan beroperasi delapan jam per </a:t>
            </a:r>
            <a:r>
              <a:rPr lang="id-ID" dirty="0" smtClean="0"/>
              <a:t>hari.</a:t>
            </a:r>
            <a:endParaRPr lang="id-ID" dirty="0"/>
          </a:p>
          <a:p>
            <a:pPr>
              <a:buFont typeface="Wingdings" pitchFamily="2" charset="2"/>
              <a:buChar char="q"/>
            </a:pPr>
            <a:r>
              <a:rPr lang="id-ID" b="1" dirty="0"/>
              <a:t>Daftar asumsi (</a:t>
            </a:r>
            <a:r>
              <a:rPr lang="id-ID" b="1" i="1" dirty="0"/>
              <a:t>Assumption List</a:t>
            </a:r>
            <a:r>
              <a:rPr lang="id-ID" b="1" dirty="0"/>
              <a:t>)</a:t>
            </a:r>
          </a:p>
          <a:p>
            <a:r>
              <a:rPr lang="id-ID" dirty="0" smtClean="0"/>
              <a:t>tidak </a:t>
            </a:r>
            <a:r>
              <a:rPr lang="id-ID" dirty="0"/>
              <a:t>ada downtimes (downtimes sangat jarang terjadi</a:t>
            </a:r>
            <a:r>
              <a:rPr lang="id-ID" dirty="0" smtClean="0"/>
              <a:t>).</a:t>
            </a:r>
            <a:endParaRPr lang="id-ID" dirty="0"/>
          </a:p>
          <a:p>
            <a:r>
              <a:rPr lang="id-ID" dirty="0" smtClean="0"/>
              <a:t>Dedicated </a:t>
            </a:r>
            <a:r>
              <a:rPr lang="id-ID" dirty="0"/>
              <a:t>operator pada masing-masing </a:t>
            </a:r>
            <a:r>
              <a:rPr lang="id-ID" i="1" dirty="0"/>
              <a:t>workstation </a:t>
            </a:r>
            <a:r>
              <a:rPr lang="id-ID" dirty="0"/>
              <a:t>selalu </a:t>
            </a:r>
            <a:r>
              <a:rPr lang="id-ID" dirty="0" smtClean="0"/>
              <a:t>tersedia </a:t>
            </a:r>
            <a:r>
              <a:rPr lang="id-ID" dirty="0"/>
              <a:t>dalam waktu kerja yang </a:t>
            </a:r>
            <a:r>
              <a:rPr lang="id-ID" dirty="0" smtClean="0"/>
              <a:t>terjadwal.</a:t>
            </a:r>
            <a:endParaRPr lang="id-ID" dirty="0"/>
          </a:p>
          <a:p>
            <a:r>
              <a:rPr lang="id-ID" dirty="0" smtClean="0"/>
              <a:t>Waktu </a:t>
            </a:r>
            <a:r>
              <a:rPr lang="id-ID" dirty="0"/>
              <a:t>perbaikan setengah dari waktu operasi </a:t>
            </a:r>
            <a:r>
              <a:rPr lang="id-ID" dirty="0" smtClean="0"/>
              <a:t>normal.</a:t>
            </a:r>
            <a:endParaRPr lang="id-ID" dirty="0"/>
          </a:p>
          <a:p>
            <a:pPr>
              <a:buFont typeface="Wingdings" pitchFamily="2" charset="2"/>
              <a:buChar char="q"/>
            </a:pPr>
            <a:r>
              <a:rPr lang="id-ID" b="1" dirty="0"/>
              <a:t>Waktu Simulasi dan replikasi (</a:t>
            </a:r>
            <a:r>
              <a:rPr lang="id-ID" b="1" i="1" dirty="0"/>
              <a:t>Simulation Time and Replication</a:t>
            </a:r>
            <a:r>
              <a:rPr lang="id-ID" b="1" dirty="0"/>
              <a:t>)</a:t>
            </a:r>
          </a:p>
          <a:p>
            <a:r>
              <a:rPr lang="id-ID" dirty="0"/>
              <a:t>Simulasi dilakukan untuk 40 jam (10 jam </a:t>
            </a:r>
            <a:r>
              <a:rPr lang="id-ID" i="1" dirty="0"/>
              <a:t>warm-up</a:t>
            </a:r>
            <a:r>
              <a:rPr lang="id-ID" dirty="0"/>
              <a:t>). Terdapat lima </a:t>
            </a:r>
            <a:r>
              <a:rPr lang="id-ID" dirty="0" smtClean="0"/>
              <a:t>replikasi.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54376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id-ID" dirty="0" smtClean="0"/>
              <a:t>Fokus hanya pada faktor kunci yang berpengaruh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Jangan menghabiskan banyak waktu dengan meneliti informasi yang dimiliki pengaruh kecil atau tidak berpengaruh terhadap kinerja sistem.</a:t>
            </a:r>
          </a:p>
          <a:p>
            <a:r>
              <a:rPr lang="id-ID" dirty="0" smtClean="0"/>
              <a:t>Contoh : </a:t>
            </a:r>
            <a:r>
              <a:rPr lang="id-ID" i="1" dirty="0" smtClean="0"/>
              <a:t>off – shift activities, extremly rare down-times, negligible move times, external setups</a:t>
            </a:r>
            <a:r>
              <a:rPr lang="id-ID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4488171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 algn="ctr">
              <a:buNone/>
            </a:pPr>
            <a:r>
              <a:rPr lang="id-ID" sz="4800" b="1" dirty="0" smtClean="0"/>
              <a:t>T E R I M A K A S I H</a:t>
            </a:r>
            <a:endParaRPr lang="id-ID" sz="4800" b="1" dirty="0"/>
          </a:p>
        </p:txBody>
      </p:sp>
    </p:spTree>
    <p:extLst>
      <p:ext uri="{BB962C8B-B14F-4D97-AF65-F5344CB8AC3E}">
        <p14:creationId xmlns:p14="http://schemas.microsoft.com/office/powerpoint/2010/main" xmlns="" val="3444062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id-ID" dirty="0" smtClean="0"/>
              <a:t>Isolasikan waktu aktivitas aktual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Hilangkan waktu tunggu material dan resources yang tak ada hubungannya dengan aktivitas.</a:t>
            </a:r>
          </a:p>
          <a:p>
            <a:r>
              <a:rPr lang="id-ID" dirty="0" smtClean="0"/>
              <a:t>Contoh : melakukan operasi perakitan seharusnya tidak memasukkan waktu tunggu untuk </a:t>
            </a:r>
            <a:r>
              <a:rPr lang="id-ID" i="1" dirty="0" smtClean="0"/>
              <a:t>item</a:t>
            </a:r>
            <a:r>
              <a:rPr lang="id-ID" dirty="0" smtClean="0"/>
              <a:t> atau </a:t>
            </a:r>
            <a:r>
              <a:rPr lang="id-ID" i="1" dirty="0" smtClean="0"/>
              <a:t>perts</a:t>
            </a:r>
            <a:r>
              <a:rPr lang="id-ID" dirty="0" smtClean="0"/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08713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id-ID" dirty="0" smtClean="0"/>
              <a:t>Cari </a:t>
            </a:r>
            <a:r>
              <a:rPr lang="id-ID" i="1" dirty="0" smtClean="0"/>
              <a:t>Common groupings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Carilah pengelompokkan yang “biasa” digunakan saat menghadapi banyaknya variasi dalam simulasi (contoh : ratusan tipe parts, profil pelanggan, dsb).</a:t>
            </a:r>
          </a:p>
          <a:p>
            <a:r>
              <a:rPr lang="id-ID" dirty="0" smtClean="0"/>
              <a:t>Identifikasi kategori umum untuk menempatkan data.</a:t>
            </a:r>
          </a:p>
          <a:p>
            <a:r>
              <a:rPr lang="id-ID" dirty="0" smtClean="0"/>
              <a:t>Persentase kasus yang ada dalam setiap kategori dihitung atau diperkirakan.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71686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id-ID" dirty="0" smtClean="0"/>
              <a:t>Fokus pada esensi, bukan substansi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Abstraksi sistem : sebuah definisi sistem yang digunakan untuk pemodelan sebaiknya mencakup relasi sebab-akibat dan menghindari rincian yang tak berarti (</a:t>
            </a:r>
            <a:r>
              <a:rPr lang="id-ID" i="1" dirty="0" smtClean="0"/>
              <a:t>meaningless</a:t>
            </a:r>
            <a:r>
              <a:rPr lang="id-ID" dirty="0" smtClean="0"/>
              <a:t>).</a:t>
            </a:r>
          </a:p>
          <a:p>
            <a:r>
              <a:rPr lang="id-ID" dirty="0" smtClean="0"/>
              <a:t>Menggunakan pendekatan “</a:t>
            </a:r>
            <a:r>
              <a:rPr lang="id-ID" i="1" dirty="0" smtClean="0"/>
              <a:t>black box</a:t>
            </a:r>
            <a:r>
              <a:rPr lang="id-ID" dirty="0" smtClean="0"/>
              <a:t>” untuk definisi sistem.</a:t>
            </a:r>
          </a:p>
          <a:p>
            <a:r>
              <a:rPr lang="id-ID" dirty="0" smtClean="0"/>
              <a:t>Perhatikan pengaruh yang ditimbulkan.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792667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id-ID" dirty="0" smtClean="0"/>
              <a:t>Pisahkan variabel input dari variabel respon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Variabel input menentukan bagaimana sistem bekerja </a:t>
            </a:r>
            <a:r>
              <a:rPr lang="id-ID" dirty="0" smtClean="0">
                <a:sym typeface="Wingdings" pitchFamily="2" charset="2"/>
              </a:rPr>
              <a:t> fokus pada pengumpulan data.</a:t>
            </a:r>
          </a:p>
          <a:p>
            <a:r>
              <a:rPr lang="id-ID" dirty="0" smtClean="0">
                <a:sym typeface="Wingdings" pitchFamily="2" charset="2"/>
              </a:rPr>
              <a:t>Variabel respon menggambarkan bagaimana sistem bereaksi bila diberikan sekumpulan variabel input.</a:t>
            </a:r>
          </a:p>
          <a:p>
            <a:r>
              <a:rPr lang="id-ID" dirty="0" smtClean="0">
                <a:sym typeface="Wingdings" pitchFamily="2" charset="2"/>
              </a:rPr>
              <a:t>Variabel respon tidak “</a:t>
            </a:r>
            <a:r>
              <a:rPr lang="id-ID" i="1" dirty="0" smtClean="0">
                <a:sym typeface="Wingdings" pitchFamily="2" charset="2"/>
              </a:rPr>
              <a:t>mengatur</a:t>
            </a:r>
            <a:r>
              <a:rPr lang="id-ID" dirty="0" smtClean="0">
                <a:sym typeface="Wingdings" pitchFamily="2" charset="2"/>
              </a:rPr>
              <a:t>” perilaku model.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3667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1882</Words>
  <Application>Microsoft Office PowerPoint</Application>
  <PresentationFormat>On-screen Show (4:3)</PresentationFormat>
  <Paragraphs>218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PENGUMPULAN DAN PENDEFINISIAN MODEL</vt:lpstr>
      <vt:lpstr>Pendahuluan </vt:lpstr>
      <vt:lpstr>Panduan Pengumpulan Data</vt:lpstr>
      <vt:lpstr>Identifikasikan kejadian yang memicu (trigerring events).</vt:lpstr>
      <vt:lpstr>Fokus hanya pada faktor kunci yang berpengaruh</vt:lpstr>
      <vt:lpstr>Isolasikan waktu aktivitas aktual</vt:lpstr>
      <vt:lpstr>Cari Common groupings</vt:lpstr>
      <vt:lpstr>Fokus pada esensi, bukan substansi </vt:lpstr>
      <vt:lpstr>Pisahkan variabel input dari variabel respon</vt:lpstr>
      <vt:lpstr>Langkah – langkah pengumpulan data</vt:lpstr>
      <vt:lpstr>Menentukan kebutuhan data</vt:lpstr>
      <vt:lpstr>Data operasional (operational data)</vt:lpstr>
      <vt:lpstr>Data Numerik (Numerical Data)</vt:lpstr>
      <vt:lpstr>Penggunaan kuisioner dalam pengumpulan data</vt:lpstr>
      <vt:lpstr>Penggunaan kuisioner dalam pengumpulan data</vt:lpstr>
      <vt:lpstr>Identifikasi Sumber Data</vt:lpstr>
      <vt:lpstr>Identifikasi Sumber Data</vt:lpstr>
      <vt:lpstr>Pengumpulan Data</vt:lpstr>
      <vt:lpstr>Tentukan entity flow</vt:lpstr>
      <vt:lpstr>Tentukan entity flow</vt:lpstr>
      <vt:lpstr>Tentukan entity flow</vt:lpstr>
      <vt:lpstr>Mengembangkan Deskripsi Operasi</vt:lpstr>
      <vt:lpstr>Mengembangkan Deskripsi Operasi</vt:lpstr>
      <vt:lpstr>Mengembangkan Deskripsi Operasi</vt:lpstr>
      <vt:lpstr>Tentukan rincian insidental dan nilai data</vt:lpstr>
      <vt:lpstr>Membuat Asumsi</vt:lpstr>
      <vt:lpstr>Membuat Asumsi</vt:lpstr>
      <vt:lpstr>Membuat Asumsi</vt:lpstr>
      <vt:lpstr>Membuat Asumsi</vt:lpstr>
      <vt:lpstr>Analisis Statistik Data Numerik</vt:lpstr>
      <vt:lpstr>Distribution Fitting</vt:lpstr>
      <vt:lpstr>Distribusi Frekuensi</vt:lpstr>
      <vt:lpstr>Distribusi Teoritis</vt:lpstr>
      <vt:lpstr>Fitting Distribusi Teoritis terhadap Data</vt:lpstr>
      <vt:lpstr>Memilih distribusi bila data tidak  tersedia</vt:lpstr>
      <vt:lpstr>Memilih distribusi bila data tidak  tersedia</vt:lpstr>
      <vt:lpstr>Memilih distribusi bila data tidak  tersedia</vt:lpstr>
      <vt:lpstr>Memilih distribusi bila data tidak  tersedia</vt:lpstr>
      <vt:lpstr>Memilih distribusi bila data tidak  tersedia</vt:lpstr>
      <vt:lpstr>Memilih distribusi bila data tidak  tersedia</vt:lpstr>
      <vt:lpstr>Distribusi Bounded vs. Boundless</vt:lpstr>
      <vt:lpstr>Pemodelan Probabilitas Diskrit  Menggunakan Distribusi Kontinu</vt:lpstr>
      <vt:lpstr>Dokumentasi dan Persetujuan Data</vt:lpstr>
      <vt:lpstr>Contoh Dokumentasi Data (lanjutan)</vt:lpstr>
      <vt:lpstr>Contoh Dokumentasi Data (lanjutan)</vt:lpstr>
      <vt:lpstr>Contoh Dokumentasi Data (lanjutan)</vt:lpstr>
      <vt:lpstr>Contoh Dokumentasi Data (lanjutan)</vt:lpstr>
      <vt:lpstr>Contoh Dokumentasi Data (lanjutan)</vt:lpstr>
      <vt:lpstr>Contoh Dokumentasi Data (lanjutan)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DJ</dc:creator>
  <cp:lastModifiedBy>liza</cp:lastModifiedBy>
  <cp:revision>2</cp:revision>
  <dcterms:created xsi:type="dcterms:W3CDTF">2015-06-02T03:15:55Z</dcterms:created>
  <dcterms:modified xsi:type="dcterms:W3CDTF">2015-09-01T13:19:21Z</dcterms:modified>
</cp:coreProperties>
</file>