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5" r:id="rId11"/>
    <p:sldId id="264" r:id="rId12"/>
    <p:sldId id="266" r:id="rId13"/>
    <p:sldId id="267" r:id="rId14"/>
    <p:sldId id="270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469" y="887569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STATISTIKA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4400" dirty="0" smtClean="0"/>
              <a:t>UKURAN PENYEBARAN DATA</a:t>
            </a:r>
            <a:endParaRPr lang="en-US" sz="4400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70542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470" y="5310360"/>
            <a:ext cx="8637072" cy="498769"/>
          </a:xfrm>
        </p:spPr>
        <p:txBody>
          <a:bodyPr>
            <a:noAutofit/>
          </a:bodyPr>
          <a:lstStyle/>
          <a:p>
            <a:pPr algn="r"/>
            <a:r>
              <a:rPr lang="id-ID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NURUL HILDA, M.Si</a:t>
            </a:r>
            <a:endParaRPr lang="en-US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08529" y="234926"/>
            <a:ext cx="8229600" cy="708025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0000"/>
                </a:solidFill>
              </a:rPr>
              <a:t>Varians &amp; Standar Deviasi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309375" y="876591"/>
            <a:ext cx="3404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000" dirty="0" smtClean="0"/>
              <a:t>Varians data kelompok</a:t>
            </a:r>
            <a:endParaRPr lang="id-ID" sz="20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51329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6310"/>
              </p:ext>
            </p:extLst>
          </p:nvPr>
        </p:nvGraphicFramePr>
        <p:xfrm>
          <a:off x="1334146" y="1498721"/>
          <a:ext cx="2644898" cy="109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3" imgW="1473120" imgH="609480" progId="">
                  <p:embed/>
                </p:oleObj>
              </mc:Choice>
              <mc:Fallback>
                <p:oleObj name="Equation" r:id="rId3" imgW="147312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146" y="1498721"/>
                        <a:ext cx="2644898" cy="10919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009600"/>
                  </p:ext>
                </p:extLst>
              </p:nvPr>
            </p:nvGraphicFramePr>
            <p:xfrm>
              <a:off x="1083822" y="2849977"/>
              <a:ext cx="8064896" cy="3351054"/>
            </p:xfrm>
            <a:graphic>
              <a:graphicData uri="http://schemas.openxmlformats.org/drawingml/2006/table">
                <a:tbl>
                  <a:tblPr/>
                  <a:tblGrid>
                    <a:gridCol w="198085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968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904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20266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48032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49095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Pendapatan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 err="1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000" i="1" baseline="-25000" dirty="0" err="1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i="1">
                              <a:latin typeface="Book Antiqua"/>
                              <a:ea typeface="Times New Roman"/>
                              <a:cs typeface="Arial"/>
                            </a:rPr>
                            <a:t>m</a:t>
                          </a:r>
                          <a:r>
                            <a:rPr lang="en-US" sz="2000" i="1" baseline="-2500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00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0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d-ID" sz="20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d-ID" sz="2000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  <m:t>−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d-ID" sz="20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id-ID" sz="20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d-ID" sz="200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d-ID" sz="2000" i="1" smtClean="0"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 smtClean="0">
                                                <a:latin typeface="Cambria Math" panose="02040503050406030204" pitchFamily="18" charset="0"/>
                                                <a:cs typeface="Aria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b="0" i="1" smtClean="0">
                                                <a:latin typeface="Cambria Math" panose="02040503050406030204" pitchFamily="18" charset="0"/>
                                                <a:cs typeface="Arial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b="0" i="1" smtClean="0">
                                                <a:latin typeface="Cambria Math" panose="02040503050406030204" pitchFamily="18" charset="0"/>
                                                <a:cs typeface="Arial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d-ID" sz="2000" b="0" i="1" smtClean="0"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−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d-ID" sz="2000" b="0" i="1" smtClean="0">
                                                <a:latin typeface="Cambria Math" panose="02040503050406030204" pitchFamily="18" charset="0"/>
                                                <a:cs typeface="Arial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d-ID" sz="2000" b="0" i="1" smtClean="0">
                                                <a:latin typeface="Cambria Math" panose="02040503050406030204" pitchFamily="18" charset="0"/>
                                                <a:cs typeface="Arial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id-ID" sz="20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31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40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41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2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60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61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70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71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25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</a:t>
                          </a: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90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Times New Roman"/>
                              <a:ea typeface="Times New Roman"/>
                            </a:rPr>
                            <a:t>91</a:t>
                          </a:r>
                          <a14:m>
                            <m:oMath xmlns:m="http://schemas.openxmlformats.org/officeDocument/2006/math">
                              <m:r>
                                <a:rPr lang="id-ID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id-ID" sz="2000" dirty="0" smtClean="0">
                              <a:latin typeface="Times New Roman"/>
                              <a:ea typeface="Times New Roman"/>
                            </a:rPr>
                            <a:t> 100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Times New Roman"/>
                              <a:ea typeface="Times New Roman"/>
                            </a:rPr>
                            <a:t>12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212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Book Antiqua"/>
                              <a:ea typeface="Times New Roman"/>
                              <a:cs typeface="Arial"/>
                            </a:rPr>
                            <a:t>Jumlah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 dirty="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009600"/>
                  </p:ext>
                </p:extLst>
              </p:nvPr>
            </p:nvGraphicFramePr>
            <p:xfrm>
              <a:off x="1083822" y="2849977"/>
              <a:ext cx="8064896" cy="3351054"/>
            </p:xfrm>
            <a:graphic>
              <a:graphicData uri="http://schemas.openxmlformats.org/drawingml/2006/table">
                <a:tbl>
                  <a:tblPr/>
                  <a:tblGrid>
                    <a:gridCol w="19808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196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9904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2026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48032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4909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Pendapatan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i="1" dirty="0" err="1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000" i="1" baseline="-25000" dirty="0" err="1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i="1">
                              <a:latin typeface="Book Antiqua"/>
                              <a:ea typeface="Times New Roman"/>
                              <a:cs typeface="Arial"/>
                            </a:rPr>
                            <a:t>m</a:t>
                          </a:r>
                          <a:r>
                            <a:rPr lang="en-US" sz="2000" i="1" baseline="-2500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24873" t="-18033" r="-248731" b="-8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44444" t="-18033" r="-101646" b="-8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31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40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41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2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60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61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70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71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25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</a:t>
                          </a:r>
                          <a:r>
                            <a:rPr lang="id-ID" sz="20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en-US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000" dirty="0">
                              <a:latin typeface="Book Antiqua"/>
                              <a:ea typeface="Times New Roman"/>
                              <a:cs typeface="Arial"/>
                            </a:rPr>
                            <a:t>– </a:t>
                          </a: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90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20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68616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8" t="-713115" r="-308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dirty="0" smtClean="0">
                              <a:latin typeface="Times New Roman"/>
                              <a:ea typeface="Times New Roman"/>
                            </a:rPr>
                            <a:t>12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0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212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Book Antiqua"/>
                              <a:ea typeface="Times New Roman"/>
                              <a:cs typeface="Arial"/>
                            </a:rPr>
                            <a:t>Jumlah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80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000" b="1" dirty="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000" dirty="0"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051435" y="2452056"/>
            <a:ext cx="7488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dirty="0"/>
              <a:t>Hitunglah varians dan standar deviasi</a:t>
            </a:r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71678"/>
              </p:ext>
            </p:extLst>
          </p:nvPr>
        </p:nvGraphicFramePr>
        <p:xfrm>
          <a:off x="8060549" y="1537788"/>
          <a:ext cx="1376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8" imgW="545626" imgH="253780" progId="">
                  <p:embed/>
                </p:oleObj>
              </mc:Choice>
              <mc:Fallback>
                <p:oleObj name="Equation" r:id="rId8" imgW="545626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0549" y="1537788"/>
                        <a:ext cx="13763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7064080" y="911625"/>
            <a:ext cx="3890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dirty="0" smtClean="0"/>
              <a:t>Simpangan baku atau standar deviasi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70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9442" y="771636"/>
            <a:ext cx="8229600" cy="576263"/>
          </a:xfrm>
        </p:spPr>
        <p:txBody>
          <a:bodyPr>
            <a:normAutofit/>
          </a:bodyPr>
          <a:lstStyle/>
          <a:p>
            <a:pPr marL="342900" indent="-342900"/>
            <a:r>
              <a:rPr lang="fi-FI" b="1" dirty="0">
                <a:solidFill>
                  <a:srgbClr val="FF0000"/>
                </a:solidFill>
              </a:rPr>
              <a:t>Nilai Baku (Skor z)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7811" y="301015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d-ID" b="1" dirty="0" smtClean="0"/>
              <a:t>Contoh</a:t>
            </a:r>
            <a:endParaRPr lang="id-ID" dirty="0" smtClean="0"/>
          </a:p>
          <a:p>
            <a:r>
              <a:rPr lang="id-ID" dirty="0" smtClean="0"/>
              <a:t>Budi memperoleh nilai 83 pada UAS Statistik, dimana rata-rata kelas dan simpangan bakunya masing-masing 75 dan 12. Sedangkan pada UAS Kalkulus dimana rata-rata kelasnya 83 dan simpangan bakunya 16 ia memperoleh nilai 90. Dalam mata kuliah mana Budi mencapai kedudukan yang lebih baik?</a:t>
            </a:r>
          </a:p>
          <a:p>
            <a:pPr>
              <a:buFont typeface="Wingdings 2" pitchFamily="18" charset="2"/>
              <a:buNone/>
            </a:pPr>
            <a:endParaRPr lang="id-ID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47874"/>
              </p:ext>
            </p:extLst>
          </p:nvPr>
        </p:nvGraphicFramePr>
        <p:xfrm>
          <a:off x="3203963" y="1608546"/>
          <a:ext cx="2060279" cy="114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3" imgW="698197" imgH="393529" progId="">
                  <p:embed/>
                </p:oleObj>
              </mc:Choice>
              <mc:Fallback>
                <p:oleObj name="Equation" r:id="rId3" imgW="698197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963" y="1608546"/>
                        <a:ext cx="2060279" cy="1140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7882" y="510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57289"/>
              </p:ext>
            </p:extLst>
          </p:nvPr>
        </p:nvGraphicFramePr>
        <p:xfrm>
          <a:off x="6255078" y="1907981"/>
          <a:ext cx="1656184" cy="54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5" imgW="761760" imgH="203040" progId="">
                  <p:embed/>
                </p:oleObj>
              </mc:Choice>
              <mc:Fallback>
                <p:oleObj name="Equation" r:id="rId5" imgW="76176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78" y="1907981"/>
                        <a:ext cx="1656184" cy="542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5011" y="739098"/>
            <a:ext cx="8229600" cy="936625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0000"/>
                </a:solidFill>
              </a:rPr>
              <a:t>Koefisien Variasi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5011" y="3907450"/>
            <a:ext cx="8229600" cy="1150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Memeriksa keseragaman data yang berbeda satuan</a:t>
            </a:r>
          </a:p>
          <a:p>
            <a:r>
              <a:rPr lang="id-ID" smtClean="0"/>
              <a:t>Tidak bergantung pada satuan</a:t>
            </a:r>
            <a:endParaRPr lang="id-ID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5459" y="76648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644060"/>
              </p:ext>
            </p:extLst>
          </p:nvPr>
        </p:nvGraphicFramePr>
        <p:xfrm>
          <a:off x="1401035" y="2323274"/>
          <a:ext cx="341136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1016000" imgH="419100" progId="">
                  <p:embed/>
                </p:oleObj>
              </mc:Choice>
              <mc:Fallback>
                <p:oleObj name="Equation" r:id="rId3" imgW="10160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035" y="2323274"/>
                        <a:ext cx="3411363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5459" y="76648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5704"/>
              </p:ext>
            </p:extLst>
          </p:nvPr>
        </p:nvGraphicFramePr>
        <p:xfrm>
          <a:off x="5721515" y="2355972"/>
          <a:ext cx="3168352" cy="97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990170" imgH="393529" progId="">
                  <p:embed/>
                </p:oleObj>
              </mc:Choice>
              <mc:Fallback>
                <p:oleObj name="Equation" r:id="rId5" imgW="990170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515" y="2355972"/>
                        <a:ext cx="3168352" cy="975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0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7093" y="752545"/>
            <a:ext cx="8229600" cy="936625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0000"/>
                </a:solidFill>
              </a:rPr>
              <a:t>Koefisien Variasi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7541" y="77992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91942"/>
              </p:ext>
            </p:extLst>
          </p:nvPr>
        </p:nvGraphicFramePr>
        <p:xfrm>
          <a:off x="1036348" y="1617448"/>
          <a:ext cx="2501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1016000" imgH="419100" progId="">
                  <p:embed/>
                </p:oleObj>
              </mc:Choice>
              <mc:Fallback>
                <p:oleObj name="Equation" r:id="rId3" imgW="10160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48" y="1617448"/>
                        <a:ext cx="25019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7541" y="77992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52884"/>
              </p:ext>
            </p:extLst>
          </p:nvPr>
        </p:nvGraphicFramePr>
        <p:xfrm>
          <a:off x="4407928" y="1562814"/>
          <a:ext cx="2375941" cy="7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5" imgW="990170" imgH="393529" progId="">
                  <p:embed/>
                </p:oleObj>
              </mc:Choice>
              <mc:Fallback>
                <p:oleObj name="Equation" r:id="rId5" imgW="990170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928" y="1562814"/>
                        <a:ext cx="2375941" cy="731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2307"/>
              </p:ext>
            </p:extLst>
          </p:nvPr>
        </p:nvGraphicFramePr>
        <p:xfrm>
          <a:off x="2475773" y="4774162"/>
          <a:ext cx="5402080" cy="1190993"/>
        </p:xfrm>
        <a:graphic>
          <a:graphicData uri="http://schemas.openxmlformats.org/drawingml/2006/table">
            <a:tbl>
              <a:tblPr/>
              <a:tblGrid>
                <a:gridCol w="1958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0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09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5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Book Antiqua"/>
                          <a:ea typeface="Times New Roman"/>
                          <a:cs typeface="Arial"/>
                        </a:rPr>
                        <a:t>Karyawan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3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4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5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9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Arial"/>
                        </a:rPr>
                        <a:t>Umur ( Tahun )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34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27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37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32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25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9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Book Antiqua"/>
                          <a:ea typeface="Times New Roman"/>
                          <a:cs typeface="Arial"/>
                        </a:rPr>
                        <a:t>Pendapatan</a:t>
                      </a:r>
                      <a:r>
                        <a:rPr lang="en-US" sz="1800" b="1" dirty="0">
                          <a:latin typeface="Book Antiqua"/>
                          <a:ea typeface="Times New Roman"/>
                          <a:cs typeface="Arial"/>
                        </a:rPr>
                        <a:t> ( $ )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Arial"/>
                        </a:rPr>
                        <a:t>75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90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123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187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Arial"/>
                        </a:rPr>
                        <a:t>135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64763" y="2666889"/>
            <a:ext cx="7921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sv-SE" sz="2000" b="1" dirty="0">
                <a:latin typeface="Book Antiqua" pitchFamily="18" charset="0"/>
                <a:ea typeface="Times New Roman" pitchFamily="18" charset="0"/>
                <a:cs typeface="Arial" charset="0"/>
              </a:rPr>
              <a:t>Contoh 5.</a:t>
            </a:r>
            <a:r>
              <a:rPr lang="id-ID" sz="2000" b="1" dirty="0">
                <a:latin typeface="Book Antiqua" pitchFamily="18" charset="0"/>
                <a:ea typeface="Times New Roman" pitchFamily="18" charset="0"/>
                <a:cs typeface="Arial" charset="0"/>
              </a:rPr>
              <a:t>5</a:t>
            </a:r>
            <a:endParaRPr lang="id-ID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sv-SE" sz="2000" dirty="0">
                <a:latin typeface="Book Antiqua" pitchFamily="18" charset="0"/>
                <a:ea typeface="Times New Roman" pitchFamily="18" charset="0"/>
                <a:cs typeface="Arial" charset="0"/>
              </a:rPr>
              <a:t>Data berikut menunjukan umur dan pendapatan 5 orang karyawan di sebuah perusahaan X :</a:t>
            </a:r>
            <a:endParaRPr lang="id-ID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sv-SE" sz="2000" dirty="0">
                <a:latin typeface="Book Antiqua" pitchFamily="18" charset="0"/>
                <a:ea typeface="Times New Roman" pitchFamily="18" charset="0"/>
                <a:cs typeface="Arial" charset="0"/>
              </a:rPr>
              <a:t>Manakah yang lebih seragam, umur atau pendapatan karyawan?</a:t>
            </a:r>
            <a:endParaRPr lang="sv-SE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25125" y="4054082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v-SE" sz="1600" b="1" dirty="0">
                <a:latin typeface="Book Antiqua" pitchFamily="18" charset="0"/>
                <a:ea typeface="Times New Roman" pitchFamily="18" charset="0"/>
                <a:cs typeface="Arial" charset="0"/>
              </a:rPr>
              <a:t>Tabel 5.</a:t>
            </a:r>
            <a:r>
              <a:rPr lang="id-ID" sz="1600" b="1" dirty="0">
                <a:latin typeface="Book Antiqua" pitchFamily="18" charset="0"/>
                <a:ea typeface="Times New Roman" pitchFamily="18" charset="0"/>
                <a:cs typeface="Arial" charset="0"/>
              </a:rPr>
              <a:t>4</a:t>
            </a:r>
            <a:r>
              <a:rPr lang="sv-SE" sz="1600" b="1" dirty="0">
                <a:latin typeface="Book Antiqua" pitchFamily="18" charset="0"/>
                <a:ea typeface="Times New Roman" pitchFamily="18" charset="0"/>
                <a:cs typeface="Arial" charset="0"/>
              </a:rPr>
              <a:t>    Data Mengenai Umur &amp; Pendapatan</a:t>
            </a:r>
            <a:endParaRPr lang="id-ID" sz="16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id-ID" sz="1600" b="1" dirty="0">
                <a:latin typeface="Book Antiqua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sv-SE" sz="1600" b="1" dirty="0">
                <a:latin typeface="Book Antiqua" pitchFamily="18" charset="0"/>
                <a:ea typeface="Times New Roman" pitchFamily="18" charset="0"/>
                <a:cs typeface="Arial" charset="0"/>
              </a:rPr>
              <a:t>5 Orang Karyawan</a:t>
            </a:r>
            <a:endParaRPr lang="id-ID" sz="16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2768" y="721059"/>
            <a:ext cx="8985250" cy="704841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Koefisien Kemiringan (Skewness)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2768" y="1551816"/>
            <a:ext cx="8229600" cy="861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 smtClean="0"/>
              <a:t>Mengukur kemiringan atau kecondongan kurva</a:t>
            </a:r>
          </a:p>
          <a:p>
            <a:r>
              <a:rPr lang="id-ID" sz="1800" dirty="0" smtClean="0"/>
              <a:t>Sering disebut derajat kesimetrian</a:t>
            </a:r>
          </a:p>
          <a:p>
            <a:pPr>
              <a:buFont typeface="Wingdings 2" pitchFamily="18" charset="2"/>
              <a:buNone/>
            </a:pPr>
            <a:r>
              <a:rPr lang="id-ID" sz="1800" dirty="0" smtClean="0"/>
              <a:t> </a:t>
            </a:r>
            <a:endParaRPr lang="id-ID" sz="1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1364" y="2698000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Koefisien Kemiringan Pearson Tipe Pertama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68515" y="2717212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Koefisien Kemiringan Pearson Tipe Kedua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87506" y="74844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56114"/>
              </p:ext>
            </p:extLst>
          </p:nvPr>
        </p:nvGraphicFramePr>
        <p:xfrm>
          <a:off x="3798908" y="2694613"/>
          <a:ext cx="1397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3" imgW="837836" imgH="393529" progId="">
                  <p:embed/>
                </p:oleObj>
              </mc:Choice>
              <mc:Fallback>
                <p:oleObj name="Equation" r:id="rId3" imgW="837836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908" y="2694613"/>
                        <a:ext cx="1397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87506" y="74844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51236"/>
              </p:ext>
            </p:extLst>
          </p:nvPr>
        </p:nvGraphicFramePr>
        <p:xfrm>
          <a:off x="9237165" y="2655665"/>
          <a:ext cx="1873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5" imgW="977476" imgH="393529" progId="">
                  <p:embed/>
                </p:oleObj>
              </mc:Choice>
              <mc:Fallback>
                <p:oleObj name="Equation" r:id="rId5" imgW="977476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165" y="2655665"/>
                        <a:ext cx="18732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344706" y="3354560"/>
            <a:ext cx="8229600" cy="1782637"/>
            <a:chOff x="1964" y="1598"/>
            <a:chExt cx="8857" cy="20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7986" y="3233"/>
              <a:ext cx="283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2046" y="3233"/>
              <a:ext cx="261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272" y="1762"/>
              <a:ext cx="0" cy="147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964" y="1694"/>
              <a:ext cx="2615" cy="1471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480" y="720"/>
                </a:cxn>
                <a:cxn ang="0">
                  <a:pos x="720" y="96"/>
                </a:cxn>
                <a:cxn ang="0">
                  <a:pos x="960" y="144"/>
                </a:cxn>
                <a:cxn ang="0">
                  <a:pos x="1296" y="768"/>
                </a:cxn>
                <a:cxn ang="0">
                  <a:pos x="1632" y="960"/>
                </a:cxn>
              </a:cxnLst>
              <a:rect l="0" t="0" r="r" b="b"/>
              <a:pathLst>
                <a:path w="1632" h="1008">
                  <a:moveTo>
                    <a:pt x="0" y="1008"/>
                  </a:moveTo>
                  <a:cubicBezTo>
                    <a:pt x="180" y="940"/>
                    <a:pt x="360" y="872"/>
                    <a:pt x="480" y="720"/>
                  </a:cubicBezTo>
                  <a:cubicBezTo>
                    <a:pt x="600" y="568"/>
                    <a:pt x="640" y="192"/>
                    <a:pt x="720" y="96"/>
                  </a:cubicBezTo>
                  <a:cubicBezTo>
                    <a:pt x="800" y="0"/>
                    <a:pt x="864" y="32"/>
                    <a:pt x="960" y="144"/>
                  </a:cubicBezTo>
                  <a:cubicBezTo>
                    <a:pt x="1056" y="256"/>
                    <a:pt x="1184" y="632"/>
                    <a:pt x="1296" y="768"/>
                  </a:cubicBezTo>
                  <a:cubicBezTo>
                    <a:pt x="1408" y="904"/>
                    <a:pt x="1576" y="928"/>
                    <a:pt x="1632" y="96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4903" y="3233"/>
              <a:ext cx="2861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822" y="1680"/>
              <a:ext cx="2860" cy="1498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192" y="960"/>
                </a:cxn>
                <a:cxn ang="0">
                  <a:pos x="432" y="192"/>
                </a:cxn>
                <a:cxn ang="0">
                  <a:pos x="672" y="48"/>
                </a:cxn>
                <a:cxn ang="0">
                  <a:pos x="960" y="480"/>
                </a:cxn>
                <a:cxn ang="0">
                  <a:pos x="1152" y="720"/>
                </a:cxn>
                <a:cxn ang="0">
                  <a:pos x="1632" y="1056"/>
                </a:cxn>
                <a:cxn ang="0">
                  <a:pos x="1776" y="1104"/>
                </a:cxn>
              </a:cxnLst>
              <a:rect l="0" t="0" r="r" b="b"/>
              <a:pathLst>
                <a:path w="1776" h="1120">
                  <a:moveTo>
                    <a:pt x="0" y="1104"/>
                  </a:moveTo>
                  <a:cubicBezTo>
                    <a:pt x="60" y="1108"/>
                    <a:pt x="120" y="1112"/>
                    <a:pt x="192" y="960"/>
                  </a:cubicBezTo>
                  <a:cubicBezTo>
                    <a:pt x="264" y="808"/>
                    <a:pt x="352" y="344"/>
                    <a:pt x="432" y="192"/>
                  </a:cubicBezTo>
                  <a:cubicBezTo>
                    <a:pt x="512" y="40"/>
                    <a:pt x="584" y="0"/>
                    <a:pt x="672" y="48"/>
                  </a:cubicBezTo>
                  <a:cubicBezTo>
                    <a:pt x="760" y="96"/>
                    <a:pt x="880" y="368"/>
                    <a:pt x="960" y="480"/>
                  </a:cubicBezTo>
                  <a:cubicBezTo>
                    <a:pt x="1040" y="592"/>
                    <a:pt x="1040" y="624"/>
                    <a:pt x="1152" y="720"/>
                  </a:cubicBezTo>
                  <a:cubicBezTo>
                    <a:pt x="1264" y="816"/>
                    <a:pt x="1528" y="992"/>
                    <a:pt x="1632" y="1056"/>
                  </a:cubicBezTo>
                  <a:cubicBezTo>
                    <a:pt x="1736" y="1120"/>
                    <a:pt x="1756" y="1112"/>
                    <a:pt x="1776" y="1104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5966" y="1598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773" y="1762"/>
              <a:ext cx="0" cy="147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276" y="2252"/>
              <a:ext cx="0" cy="98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6741" y="2661"/>
              <a:ext cx="0" cy="57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016" y="1643"/>
              <a:ext cx="2615" cy="1614"/>
            </a:xfrm>
            <a:custGeom>
              <a:avLst/>
              <a:gdLst/>
              <a:ahLst/>
              <a:cxnLst>
                <a:cxn ang="0">
                  <a:pos x="0" y="1208"/>
                </a:cxn>
                <a:cxn ang="0">
                  <a:pos x="480" y="968"/>
                </a:cxn>
                <a:cxn ang="0">
                  <a:pos x="768" y="680"/>
                </a:cxn>
                <a:cxn ang="0">
                  <a:pos x="1104" y="200"/>
                </a:cxn>
                <a:cxn ang="0">
                  <a:pos x="1392" y="152"/>
                </a:cxn>
                <a:cxn ang="0">
                  <a:pos x="1632" y="1112"/>
                </a:cxn>
              </a:cxnLst>
              <a:rect l="0" t="0" r="r" b="b"/>
              <a:pathLst>
                <a:path w="1632" h="1208">
                  <a:moveTo>
                    <a:pt x="0" y="1208"/>
                  </a:moveTo>
                  <a:cubicBezTo>
                    <a:pt x="176" y="1132"/>
                    <a:pt x="352" y="1056"/>
                    <a:pt x="480" y="968"/>
                  </a:cubicBezTo>
                  <a:cubicBezTo>
                    <a:pt x="608" y="880"/>
                    <a:pt x="664" y="808"/>
                    <a:pt x="768" y="680"/>
                  </a:cubicBezTo>
                  <a:cubicBezTo>
                    <a:pt x="872" y="552"/>
                    <a:pt x="1000" y="288"/>
                    <a:pt x="1104" y="200"/>
                  </a:cubicBezTo>
                  <a:cubicBezTo>
                    <a:pt x="1208" y="112"/>
                    <a:pt x="1304" y="0"/>
                    <a:pt x="1392" y="152"/>
                  </a:cubicBezTo>
                  <a:cubicBezTo>
                    <a:pt x="1480" y="304"/>
                    <a:pt x="1592" y="944"/>
                    <a:pt x="1632" y="1112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9066" y="2594"/>
              <a:ext cx="0" cy="65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0111" y="1777"/>
              <a:ext cx="0" cy="147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9570" y="2003"/>
              <a:ext cx="0" cy="122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2541" y="3236"/>
              <a:ext cx="1629" cy="39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>
                <a:spcAft>
                  <a:spcPts val="1000"/>
                </a:spcAft>
                <a:defRPr/>
              </a:pP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m  = M</a:t>
              </a:r>
              <a:r>
                <a:rPr lang="id-ID" dirty="0">
                  <a:solidFill>
                    <a:srgbClr val="000000"/>
                  </a:solidFill>
                  <a:latin typeface="Calibri" pitchFamily="34" charset="0"/>
                </a:rPr>
                <a:t>e = Mo  </a:t>
              </a:r>
              <a:endParaRPr lang="id-ID" dirty="0">
                <a:latin typeface="Arial" pitchFamily="34" charset="0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091" y="3236"/>
              <a:ext cx="2404" cy="3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>
                <a:spcAft>
                  <a:spcPts val="1000"/>
                </a:spcAft>
                <a:defRPr/>
              </a:pP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       </a:t>
              </a:r>
              <a:r>
                <a:rPr lang="id-ID" dirty="0">
                  <a:solidFill>
                    <a:srgbClr val="000000"/>
                  </a:solidFill>
                  <a:latin typeface="Calibri" pitchFamily="34" charset="0"/>
                </a:rPr>
                <a:t>M</a:t>
              </a: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o &lt;  M</a:t>
              </a:r>
              <a:r>
                <a:rPr lang="id-ID" dirty="0">
                  <a:solidFill>
                    <a:srgbClr val="000000"/>
                  </a:solidFill>
                  <a:latin typeface="Calibri" pitchFamily="34" charset="0"/>
                </a:rPr>
                <a:t>e</a:t>
              </a: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  &lt;  m   </a:t>
              </a:r>
              <a:endParaRPr lang="id-ID" dirty="0">
                <a:latin typeface="Arial" pitchFamily="34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8883" y="3236"/>
              <a:ext cx="1938" cy="3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>
                <a:spcAft>
                  <a:spcPts val="1000"/>
                </a:spcAft>
                <a:defRPr/>
              </a:pPr>
              <a:r>
                <a:rPr lang="id-ID" sz="800" dirty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m  &lt;  M</a:t>
              </a:r>
              <a:r>
                <a:rPr lang="id-ID" dirty="0">
                  <a:solidFill>
                    <a:srgbClr val="000000"/>
                  </a:solidFill>
                  <a:latin typeface="Calibri" pitchFamily="34" charset="0"/>
                </a:rPr>
                <a:t>e &lt;  M</a:t>
              </a:r>
              <a:r>
                <a:rPr lang="id-ID" dirty="0">
                  <a:solidFill>
                    <a:srgbClr val="000000"/>
                  </a:solidFill>
                  <a:latin typeface="Symbol" pitchFamily="18" charset="2"/>
                </a:rPr>
                <a:t>o</a:t>
              </a:r>
              <a:endParaRPr lang="id-ID" dirty="0">
                <a:latin typeface="Arial" pitchFamily="34" charset="0"/>
              </a:endParaRPr>
            </a:p>
          </p:txBody>
        </p:sp>
      </p:grp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722656" y="3529743"/>
            <a:ext cx="0" cy="1290638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420897" y="5221987"/>
            <a:ext cx="847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066925" algn="l"/>
              </a:tabLst>
            </a:pPr>
            <a:r>
              <a:rPr lang="sv-SE" sz="2000" b="1">
                <a:ea typeface="Times New Roman" pitchFamily="18" charset="0"/>
                <a:cs typeface="Arial" charset="0"/>
              </a:rPr>
              <a:t>a. Simetris	</a:t>
            </a:r>
            <a:r>
              <a:rPr lang="id-ID" sz="2000" b="1">
                <a:ea typeface="Times New Roman" pitchFamily="18" charset="0"/>
                <a:cs typeface="Arial" charset="0"/>
              </a:rPr>
              <a:t>       </a:t>
            </a:r>
            <a:r>
              <a:rPr lang="sv-SE" sz="2000" b="1">
                <a:ea typeface="Times New Roman" pitchFamily="18" charset="0"/>
                <a:cs typeface="Arial" charset="0"/>
              </a:rPr>
              <a:t>b. Miring Positif	</a:t>
            </a:r>
            <a:r>
              <a:rPr lang="id-ID" sz="2000" b="1">
                <a:ea typeface="Times New Roman" pitchFamily="18" charset="0"/>
                <a:cs typeface="Arial" charset="0"/>
              </a:rPr>
              <a:t>                 </a:t>
            </a:r>
            <a:r>
              <a:rPr lang="sv-SE" sz="2000" b="1">
                <a:ea typeface="Times New Roman" pitchFamily="18" charset="0"/>
                <a:cs typeface="Arial" charset="0"/>
              </a:rPr>
              <a:t>c. Miring Negatif</a:t>
            </a:r>
            <a:endParaRPr lang="id-ID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60315"/>
              </p:ext>
            </p:extLst>
          </p:nvPr>
        </p:nvGraphicFramePr>
        <p:xfrm>
          <a:off x="2018814" y="5547779"/>
          <a:ext cx="793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7" imgW="419040" imgH="228600" progId="">
                  <p:embed/>
                </p:oleObj>
              </mc:Choice>
              <mc:Fallback>
                <p:oleObj name="Equation" r:id="rId7" imgW="4190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814" y="5547779"/>
                        <a:ext cx="7937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83353"/>
              </p:ext>
            </p:extLst>
          </p:nvPr>
        </p:nvGraphicFramePr>
        <p:xfrm>
          <a:off x="4932083" y="5569366"/>
          <a:ext cx="793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9" imgW="419040" imgH="228600" progId="">
                  <p:embed/>
                </p:oleObj>
              </mc:Choice>
              <mc:Fallback>
                <p:oleObj name="Equation" r:id="rId9" imgW="4190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83" y="5569366"/>
                        <a:ext cx="7937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95297"/>
              </p:ext>
            </p:extLst>
          </p:nvPr>
        </p:nvGraphicFramePr>
        <p:xfrm>
          <a:off x="8182884" y="5530216"/>
          <a:ext cx="793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11" imgW="419040" imgH="228600" progId="">
                  <p:embed/>
                </p:oleObj>
              </mc:Choice>
              <mc:Fallback>
                <p:oleObj name="Equation" r:id="rId11" imgW="41904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2884" y="5530216"/>
                        <a:ext cx="7937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66" y="443753"/>
            <a:ext cx="8229600" cy="981075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Kurtosis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6964" y="1496489"/>
            <a:ext cx="8517830" cy="1593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dirty="0" smtClean="0">
                <a:latin typeface="+mj-lt"/>
              </a:rPr>
              <a:t>Ukuran untuk menentukan tinggi rendahnya puncak kurva</a:t>
            </a:r>
          </a:p>
          <a:p>
            <a:pPr>
              <a:defRPr/>
            </a:pPr>
            <a:r>
              <a:rPr lang="id-ID" dirty="0" smtClean="0">
                <a:latin typeface="+mj-lt"/>
              </a:rPr>
              <a:t>Ketinggian dibandingkan terhadap tinggi kurva distribusi normal. </a:t>
            </a:r>
          </a:p>
          <a:p>
            <a:pPr>
              <a:defRPr/>
            </a:pPr>
            <a:r>
              <a:rPr lang="id-ID" dirty="0" smtClean="0">
                <a:latin typeface="+mj-lt"/>
              </a:rPr>
              <a:t>Ukuran kurtosis disimbolkan dengan ” α</a:t>
            </a:r>
            <a:r>
              <a:rPr lang="id-ID" baseline="-25000" dirty="0" smtClean="0">
                <a:latin typeface="+mj-lt"/>
              </a:rPr>
              <a:t>4</a:t>
            </a:r>
            <a:r>
              <a:rPr lang="id-ID" dirty="0" smtClean="0">
                <a:latin typeface="+mj-lt"/>
              </a:rPr>
              <a:t> ”.</a:t>
            </a:r>
            <a:endParaRPr lang="id-ID" dirty="0">
              <a:latin typeface="+mj-lt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762219" y="3225053"/>
            <a:ext cx="1368425" cy="1079500"/>
          </a:xfrm>
          <a:custGeom>
            <a:avLst/>
            <a:gdLst>
              <a:gd name="T0" fmla="*/ 0 w 1632"/>
              <a:gd name="T1" fmla="*/ 968 h 968"/>
              <a:gd name="T2" fmla="*/ 432 w 1632"/>
              <a:gd name="T3" fmla="*/ 776 h 968"/>
              <a:gd name="T4" fmla="*/ 816 w 1632"/>
              <a:gd name="T5" fmla="*/ 104 h 968"/>
              <a:gd name="T6" fmla="*/ 1008 w 1632"/>
              <a:gd name="T7" fmla="*/ 152 h 968"/>
              <a:gd name="T8" fmla="*/ 1248 w 1632"/>
              <a:gd name="T9" fmla="*/ 728 h 968"/>
              <a:gd name="T10" fmla="*/ 1632 w 1632"/>
              <a:gd name="T11" fmla="*/ 968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968"/>
              <a:gd name="T20" fmla="*/ 1632 w 1632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968">
                <a:moveTo>
                  <a:pt x="0" y="968"/>
                </a:moveTo>
                <a:cubicBezTo>
                  <a:pt x="148" y="944"/>
                  <a:pt x="296" y="920"/>
                  <a:pt x="432" y="776"/>
                </a:cubicBezTo>
                <a:cubicBezTo>
                  <a:pt x="568" y="632"/>
                  <a:pt x="720" y="208"/>
                  <a:pt x="816" y="104"/>
                </a:cubicBezTo>
                <a:cubicBezTo>
                  <a:pt x="912" y="0"/>
                  <a:pt x="936" y="48"/>
                  <a:pt x="1008" y="152"/>
                </a:cubicBezTo>
                <a:cubicBezTo>
                  <a:pt x="1080" y="256"/>
                  <a:pt x="1144" y="592"/>
                  <a:pt x="1248" y="728"/>
                </a:cubicBezTo>
                <a:cubicBezTo>
                  <a:pt x="1352" y="864"/>
                  <a:pt x="1492" y="916"/>
                  <a:pt x="1632" y="968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994244" y="3585416"/>
            <a:ext cx="1584325" cy="719137"/>
          </a:xfrm>
          <a:custGeom>
            <a:avLst/>
            <a:gdLst>
              <a:gd name="T0" fmla="*/ 0 w 1632"/>
              <a:gd name="T1" fmla="*/ 968 h 968"/>
              <a:gd name="T2" fmla="*/ 432 w 1632"/>
              <a:gd name="T3" fmla="*/ 776 h 968"/>
              <a:gd name="T4" fmla="*/ 816 w 1632"/>
              <a:gd name="T5" fmla="*/ 104 h 968"/>
              <a:gd name="T6" fmla="*/ 1008 w 1632"/>
              <a:gd name="T7" fmla="*/ 152 h 968"/>
              <a:gd name="T8" fmla="*/ 1248 w 1632"/>
              <a:gd name="T9" fmla="*/ 728 h 968"/>
              <a:gd name="T10" fmla="*/ 1632 w 1632"/>
              <a:gd name="T11" fmla="*/ 968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968"/>
              <a:gd name="T20" fmla="*/ 1632 w 1632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968">
                <a:moveTo>
                  <a:pt x="0" y="968"/>
                </a:moveTo>
                <a:cubicBezTo>
                  <a:pt x="148" y="944"/>
                  <a:pt x="296" y="920"/>
                  <a:pt x="432" y="776"/>
                </a:cubicBezTo>
                <a:cubicBezTo>
                  <a:pt x="568" y="632"/>
                  <a:pt x="720" y="208"/>
                  <a:pt x="816" y="104"/>
                </a:cubicBezTo>
                <a:cubicBezTo>
                  <a:pt x="912" y="0"/>
                  <a:pt x="936" y="48"/>
                  <a:pt x="1008" y="152"/>
                </a:cubicBezTo>
                <a:cubicBezTo>
                  <a:pt x="1080" y="256"/>
                  <a:pt x="1144" y="592"/>
                  <a:pt x="1248" y="728"/>
                </a:cubicBezTo>
                <a:cubicBezTo>
                  <a:pt x="1352" y="864"/>
                  <a:pt x="1492" y="916"/>
                  <a:pt x="1632" y="968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297706" y="3872753"/>
            <a:ext cx="1944688" cy="431800"/>
          </a:xfrm>
          <a:custGeom>
            <a:avLst/>
            <a:gdLst>
              <a:gd name="T0" fmla="*/ 0 w 1632"/>
              <a:gd name="T1" fmla="*/ 968 h 968"/>
              <a:gd name="T2" fmla="*/ 432 w 1632"/>
              <a:gd name="T3" fmla="*/ 776 h 968"/>
              <a:gd name="T4" fmla="*/ 816 w 1632"/>
              <a:gd name="T5" fmla="*/ 104 h 968"/>
              <a:gd name="T6" fmla="*/ 1008 w 1632"/>
              <a:gd name="T7" fmla="*/ 152 h 968"/>
              <a:gd name="T8" fmla="*/ 1248 w 1632"/>
              <a:gd name="T9" fmla="*/ 728 h 968"/>
              <a:gd name="T10" fmla="*/ 1632 w 1632"/>
              <a:gd name="T11" fmla="*/ 968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968"/>
              <a:gd name="T20" fmla="*/ 1632 w 1632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968">
                <a:moveTo>
                  <a:pt x="0" y="968"/>
                </a:moveTo>
                <a:cubicBezTo>
                  <a:pt x="148" y="944"/>
                  <a:pt x="296" y="920"/>
                  <a:pt x="432" y="776"/>
                </a:cubicBezTo>
                <a:cubicBezTo>
                  <a:pt x="568" y="632"/>
                  <a:pt x="720" y="208"/>
                  <a:pt x="816" y="104"/>
                </a:cubicBezTo>
                <a:cubicBezTo>
                  <a:pt x="912" y="0"/>
                  <a:pt x="936" y="48"/>
                  <a:pt x="1008" y="152"/>
                </a:cubicBezTo>
                <a:cubicBezTo>
                  <a:pt x="1080" y="256"/>
                  <a:pt x="1144" y="592"/>
                  <a:pt x="1248" y="728"/>
                </a:cubicBezTo>
                <a:cubicBezTo>
                  <a:pt x="1352" y="864"/>
                  <a:pt x="1492" y="916"/>
                  <a:pt x="1632" y="968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6681" y="4304553"/>
            <a:ext cx="712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Book Antiqua" pitchFamily="18" charset="0"/>
                <a:cs typeface="Times New Roman" pitchFamily="18" charset="0"/>
              </a:rPr>
              <a:t>leptokurtik 	</a:t>
            </a:r>
            <a:r>
              <a:rPr lang="id-ID" b="1">
                <a:latin typeface="Book Antiqua" pitchFamily="18" charset="0"/>
                <a:cs typeface="Times New Roman" pitchFamily="18" charset="0"/>
              </a:rPr>
              <a:t>        </a:t>
            </a:r>
            <a:r>
              <a:rPr lang="en-US" b="1">
                <a:latin typeface="Book Antiqua" pitchFamily="18" charset="0"/>
                <a:cs typeface="Times New Roman" pitchFamily="18" charset="0"/>
              </a:rPr>
              <a:t>mesokurtik 	</a:t>
            </a:r>
            <a:r>
              <a:rPr lang="id-ID" b="1">
                <a:latin typeface="Book Antiqua" pitchFamily="18" charset="0"/>
                <a:cs typeface="Times New Roman" pitchFamily="18" charset="0"/>
              </a:rPr>
              <a:t>                    </a:t>
            </a:r>
            <a:r>
              <a:rPr lang="en-US" b="1">
                <a:latin typeface="Book Antiqua" pitchFamily="18" charset="0"/>
                <a:cs typeface="Times New Roman" pitchFamily="18" charset="0"/>
              </a:rPr>
              <a:t>platikurtik</a:t>
            </a:r>
            <a:endParaRPr lang="id-ID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11481" y="4593478"/>
            <a:ext cx="919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sv-SE">
                <a:ea typeface="Times New Roman" pitchFamily="18" charset="0"/>
                <a:cs typeface="Arial" charset="0"/>
              </a:rPr>
              <a:t>α</a:t>
            </a:r>
            <a:r>
              <a:rPr lang="sv-SE" baseline="-30000">
                <a:latin typeface="Book Antiqua" pitchFamily="18" charset="0"/>
                <a:ea typeface="Times New Roman" pitchFamily="18" charset="0"/>
                <a:cs typeface="Arial" charset="0"/>
              </a:rPr>
              <a:t>4</a:t>
            </a:r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&gt;3), </a:t>
            </a:r>
            <a:endParaRPr lang="id-ID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946994" y="4593478"/>
            <a:ext cx="860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sv-SE">
                <a:ea typeface="Times New Roman" pitchFamily="18" charset="0"/>
                <a:cs typeface="Arial" charset="0"/>
              </a:rPr>
              <a:t>α</a:t>
            </a:r>
            <a:r>
              <a:rPr lang="sv-SE" baseline="-30000">
                <a:latin typeface="Book Antiqua" pitchFamily="18" charset="0"/>
                <a:ea typeface="Times New Roman" pitchFamily="18" charset="0"/>
                <a:cs typeface="Arial" charset="0"/>
              </a:rPr>
              <a:t>4</a:t>
            </a:r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&lt;3),</a:t>
            </a:r>
            <a:endParaRPr lang="id-ID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497481" y="4664916"/>
            <a:ext cx="919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sv-SE">
                <a:ea typeface="Times New Roman" pitchFamily="18" charset="0"/>
                <a:cs typeface="Arial" charset="0"/>
              </a:rPr>
              <a:t>α</a:t>
            </a:r>
            <a:r>
              <a:rPr lang="sv-SE" baseline="-30000">
                <a:latin typeface="Book Antiqua" pitchFamily="18" charset="0"/>
                <a:ea typeface="Times New Roman" pitchFamily="18" charset="0"/>
                <a:cs typeface="Arial" charset="0"/>
              </a:rPr>
              <a:t>4</a:t>
            </a:r>
            <a:r>
              <a:rPr lang="fi-FI">
                <a:latin typeface="Book Antiqua" pitchFamily="18" charset="0"/>
                <a:ea typeface="Times New Roman" pitchFamily="18" charset="0"/>
                <a:cs typeface="Arial" charset="0"/>
              </a:rPr>
              <a:t>=3), </a:t>
            </a:r>
            <a:endParaRPr lang="id-ID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30306" y="44375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560783"/>
              </p:ext>
            </p:extLst>
          </p:nvPr>
        </p:nvGraphicFramePr>
        <p:xfrm>
          <a:off x="1906681" y="4905025"/>
          <a:ext cx="24479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3" imgW="1079500" imgH="609600" progId="">
                  <p:embed/>
                </p:oleObj>
              </mc:Choice>
              <mc:Fallback>
                <p:oleObj name="Equation" r:id="rId3" imgW="10795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681" y="4905025"/>
                        <a:ext cx="2447925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30306" y="44375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937280"/>
              </p:ext>
            </p:extLst>
          </p:nvPr>
        </p:nvGraphicFramePr>
        <p:xfrm>
          <a:off x="8801464" y="4835299"/>
          <a:ext cx="31686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5" imgW="1422400" imgH="609600" progId="">
                  <p:embed/>
                </p:oleObj>
              </mc:Choice>
              <mc:Fallback>
                <p:oleObj name="Equation" r:id="rId5" imgW="14224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464" y="4835299"/>
                        <a:ext cx="316865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52258" y="5425849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/>
              <a:t>Tunggal 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7016843" y="5333823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/>
              <a:t>Berkelompok</a:t>
            </a:r>
          </a:p>
        </p:txBody>
      </p:sp>
    </p:spTree>
    <p:extLst>
      <p:ext uri="{BB962C8B-B14F-4D97-AF65-F5344CB8AC3E}">
        <p14:creationId xmlns:p14="http://schemas.microsoft.com/office/powerpoint/2010/main" val="28554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8" y="279901"/>
            <a:ext cx="9603275" cy="1049235"/>
          </a:xfrm>
        </p:spPr>
        <p:txBody>
          <a:bodyPr/>
          <a:lstStyle/>
          <a:p>
            <a:r>
              <a:rPr lang="id-ID" dirty="0" smtClean="0"/>
              <a:t>Ukuran penyebaran data</a:t>
            </a:r>
            <a:endParaRPr lang="en-US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69" y="1496891"/>
            <a:ext cx="11699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penyebaran</a:t>
            </a:r>
            <a:r>
              <a:rPr lang="en-US" sz="2000" dirty="0"/>
              <a:t> data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suatu</a:t>
            </a:r>
            <a:r>
              <a:rPr lang="id-ID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 smtClean="0"/>
              <a:t>seberapa</a:t>
            </a:r>
            <a:r>
              <a:rPr lang="id-ID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data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id-ID" sz="2000" dirty="0" smtClean="0"/>
              <a:t> </a:t>
            </a:r>
            <a:r>
              <a:rPr lang="en-US" sz="2000" dirty="0" err="1" smtClean="0"/>
              <a:t>bervariasi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 smtClean="0"/>
              <a:t>pusatnya</a:t>
            </a:r>
            <a:r>
              <a:rPr lang="id-ID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/>
              <a:t>seberapa</a:t>
            </a:r>
            <a:r>
              <a:rPr lang="en-US" sz="2000" dirty="0"/>
              <a:t> </a:t>
            </a:r>
            <a:r>
              <a:rPr lang="en-US" sz="2000" dirty="0" err="1" smtClean="0"/>
              <a:t>besar</a:t>
            </a:r>
            <a:r>
              <a:rPr lang="id-ID" sz="2000" dirty="0" smtClean="0"/>
              <a:t> </a:t>
            </a:r>
            <a:r>
              <a:rPr lang="en-US" sz="2000" dirty="0" err="1" smtClean="0"/>
              <a:t>penyimpangan</a:t>
            </a:r>
            <a:r>
              <a:rPr lang="id-ID" sz="2000" dirty="0" smtClean="0"/>
              <a:t> </a:t>
            </a: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pusatnya</a:t>
            </a:r>
            <a:r>
              <a:rPr lang="en-US" sz="2000" dirty="0"/>
              <a:t>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 txBox="1">
            <a:spLocks/>
          </p:cNvSpPr>
          <p:nvPr/>
        </p:nvSpPr>
        <p:spPr>
          <a:xfrm>
            <a:off x="349369" y="2680309"/>
            <a:ext cx="9603275" cy="2892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id-ID" sz="1800" cap="none" dirty="0" smtClean="0"/>
              <a:t>Jenis Ukuran </a:t>
            </a:r>
            <a:r>
              <a:rPr lang="id-ID" sz="1800" cap="none" dirty="0" smtClean="0"/>
              <a:t>Simpangan/Penyebaran Data: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Rentang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Rentang Antar Kuartil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Simpangan Kuartil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Deviasi Rata-rata (Rata-rata Simpangan),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Varians,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Standar Deviasi (Simpangan Baku),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d-ID" sz="1800" cap="none" dirty="0" smtClean="0"/>
              <a:t>Koefisien Variasi.</a:t>
            </a:r>
          </a:p>
          <a:p>
            <a:pPr>
              <a:lnSpc>
                <a:spcPct val="150000"/>
              </a:lnSpc>
            </a:pP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and Woman icon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389" y="512168"/>
            <a:ext cx="8229600" cy="107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</a:t>
            </a:r>
            <a:r>
              <a:rPr lang="en-US" sz="3600" dirty="0" err="1" smtClean="0"/>
              <a:t>Jangkauan</a:t>
            </a:r>
            <a:r>
              <a:rPr lang="en-US" sz="3600" dirty="0" smtClean="0"/>
              <a:t> (range)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41434" y="1898463"/>
                <a:ext cx="9873533" cy="453072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dirty="0" smtClean="0"/>
                  <a:t>  </a:t>
                </a:r>
                <a:r>
                  <a:rPr lang="en-US" sz="2600" dirty="0" err="1" smtClean="0"/>
                  <a:t>Jangkauan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adalah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selisih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antara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nilai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maksimum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dan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nilai</a:t>
                </a:r>
                <a:r>
                  <a:rPr lang="id-ID" sz="2600" dirty="0"/>
                  <a:t> </a:t>
                </a:r>
                <a:r>
                  <a:rPr lang="en-US" sz="2600" dirty="0" smtClean="0"/>
                  <a:t>minimum yang </a:t>
                </a:r>
              </a:p>
              <a:p>
                <a:pPr>
                  <a:buFontTx/>
                  <a:buNone/>
                </a:pPr>
                <a:r>
                  <a:rPr lang="en-US" sz="2600" dirty="0" smtClean="0"/>
                  <a:t> </a:t>
                </a:r>
                <a:r>
                  <a:rPr lang="en-US" sz="2600" dirty="0" err="1" smtClean="0"/>
                  <a:t>terdapat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dalam</a:t>
                </a:r>
                <a:r>
                  <a:rPr lang="en-US" sz="2600" dirty="0" smtClean="0"/>
                  <a:t> data.</a:t>
                </a:r>
                <a:r>
                  <a:rPr lang="id-ID" sz="2600" dirty="0" smtClean="0"/>
                  <a:t> </a:t>
                </a:r>
                <a:r>
                  <a:rPr lang="en-US" sz="2600" dirty="0" err="1" smtClean="0"/>
                  <a:t>Jangkauan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dapat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dihitung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dengan</a:t>
                </a:r>
                <a:r>
                  <a:rPr lang="en-US" sz="2600" dirty="0" smtClean="0"/>
                  <a:t> </a:t>
                </a: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i="1" baseline="-160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–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i="1" baseline="-16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US" sz="3000" baseline="-16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000" dirty="0" smtClean="0"/>
                  <a:t>     </a:t>
                </a:r>
              </a:p>
              <a:p>
                <a:pPr>
                  <a:buFontTx/>
                  <a:buNone/>
                </a:pPr>
                <a:r>
                  <a:rPr lang="en-US" dirty="0" smtClean="0"/>
                  <a:t>        </a:t>
                </a: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4" y="1898463"/>
                <a:ext cx="9873533" cy="4530725"/>
              </a:xfrm>
              <a:prstGeom prst="rect">
                <a:avLst/>
              </a:prstGeom>
              <a:blipFill rotWithShape="0">
                <a:blip r:embed="rId4"/>
                <a:stretch>
                  <a:fillRect l="-185" t="-269" r="-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Tools icon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48" y="340011"/>
            <a:ext cx="10030264" cy="1179300"/>
          </a:xfrm>
        </p:spPr>
        <p:txBody>
          <a:bodyPr>
            <a:normAutofit fontScale="90000"/>
          </a:bodyPr>
          <a:lstStyle/>
          <a:p>
            <a:r>
              <a:rPr lang="id-ID" sz="4000" dirty="0">
                <a:solidFill>
                  <a:srgbClr val="FF0000"/>
                </a:solidFill>
              </a:rPr>
              <a:t>Rentang, </a:t>
            </a:r>
            <a:r>
              <a:rPr lang="id-ID" sz="4000" dirty="0">
                <a:solidFill>
                  <a:srgbClr val="FF0000"/>
                </a:solidFill>
              </a:rPr>
              <a:t>Rentang Antar Kuartil , Simpangan Kuartil </a:t>
            </a:r>
            <a:endParaRPr lang="id-ID" sz="40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47319"/>
              </p:ext>
            </p:extLst>
          </p:nvPr>
        </p:nvGraphicFramePr>
        <p:xfrm>
          <a:off x="1372326" y="1671696"/>
          <a:ext cx="831743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1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Arial" pitchFamily="34" charset="0"/>
                          <a:cs typeface="Arial" pitchFamily="34" charset="0"/>
                        </a:rPr>
                        <a:t>Rentang/Jangkauan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2800" kern="1200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2800" kern="1200" dirty="0">
                          <a:latin typeface="Arial" pitchFamily="34" charset="0"/>
                          <a:cs typeface="Arial" pitchFamily="34" charset="0"/>
                        </a:rPr>
                        <a:t>= data </a:t>
                      </a:r>
                      <a:r>
                        <a:rPr kumimoji="0" lang="id-ID" sz="2800" kern="1200" dirty="0">
                          <a:latin typeface="Arial" pitchFamily="34" charset="0"/>
                          <a:cs typeface="Arial" pitchFamily="34" charset="0"/>
                        </a:rPr>
                        <a:t>maks</a:t>
                      </a:r>
                      <a:r>
                        <a:rPr kumimoji="0" lang="en-US" sz="2800" kern="1200" dirty="0">
                          <a:latin typeface="Arial" pitchFamily="34" charset="0"/>
                          <a:cs typeface="Arial" pitchFamily="34" charset="0"/>
                        </a:rPr>
                        <a:t>– data </a:t>
                      </a:r>
                      <a:r>
                        <a:rPr kumimoji="0" lang="id-ID" sz="2800" kern="1200" dirty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lang="id-ID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Arial" pitchFamily="34" charset="0"/>
                          <a:cs typeface="Arial" pitchFamily="34" charset="0"/>
                        </a:rPr>
                        <a:t>Rentang Antar Kuartil (RAK)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RAK = Q</a:t>
                      </a:r>
                      <a:r>
                        <a:rPr kumimoji="0" lang="nb-NO" sz="2800" kern="1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 – Q</a:t>
                      </a:r>
                      <a:r>
                        <a:rPr kumimoji="0" lang="nb-NO" sz="2800" kern="1200" baseline="-250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id-ID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Arial" pitchFamily="34" charset="0"/>
                          <a:cs typeface="Arial" pitchFamily="34" charset="0"/>
                        </a:rPr>
                        <a:t>Simpangan Kuartil (SK)/Rentang Semi</a:t>
                      </a:r>
                      <a:r>
                        <a:rPr lang="id-ID" sz="2800" baseline="0" dirty="0">
                          <a:latin typeface="Arial" pitchFamily="34" charset="0"/>
                          <a:cs typeface="Arial" pitchFamily="34" charset="0"/>
                        </a:rPr>
                        <a:t> Antar Kuartil</a:t>
                      </a:r>
                      <a:endParaRPr lang="id-ID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 SK</a:t>
                      </a:r>
                      <a:r>
                        <a:rPr kumimoji="0" lang="id-ID" sz="2800" kern="1200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 = ½ RAK </a:t>
                      </a:r>
                      <a:endParaRPr kumimoji="0" lang="id-ID" sz="28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id-ID" sz="2800" kern="1200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= ½ (Q</a:t>
                      </a:r>
                      <a:r>
                        <a:rPr kumimoji="0" lang="nb-NO" sz="2800" kern="1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 – Q</a:t>
                      </a:r>
                      <a:r>
                        <a:rPr kumimoji="0" lang="nb-NO" sz="2800" kern="1200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nb-NO" sz="2800" kern="120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id-ID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7882" y="4854193"/>
            <a:ext cx="10206318" cy="12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 smtClean="0"/>
              <a:t>Hitunglah </a:t>
            </a:r>
            <a:r>
              <a:rPr lang="id-ID" sz="2800" dirty="0" smtClean="0"/>
              <a:t>R</a:t>
            </a:r>
            <a:r>
              <a:rPr lang="id-ID" sz="2800" dirty="0" smtClean="0"/>
              <a:t>, RAK dan </a:t>
            </a:r>
            <a:r>
              <a:rPr lang="id-ID" sz="2800" dirty="0" smtClean="0"/>
              <a:t>SK dari data </a:t>
            </a:r>
            <a:r>
              <a:rPr lang="id-ID" sz="2800" dirty="0" smtClean="0"/>
              <a:t>tunggal berikut ini! </a:t>
            </a:r>
          </a:p>
          <a:p>
            <a:r>
              <a:rPr lang="id-ID" sz="2800" dirty="0" smtClean="0"/>
              <a:t>2,4,5,6,8,9,12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144" y="650315"/>
            <a:ext cx="8445500" cy="720725"/>
          </a:xfrm>
        </p:spPr>
        <p:txBody>
          <a:bodyPr/>
          <a:lstStyle/>
          <a:p>
            <a:r>
              <a:rPr lang="id-ID" sz="4000" dirty="0">
                <a:solidFill>
                  <a:srgbClr val="FF0000"/>
                </a:solidFill>
              </a:rPr>
              <a:t>Data Berkelompok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27253"/>
              </p:ext>
            </p:extLst>
          </p:nvPr>
        </p:nvGraphicFramePr>
        <p:xfrm>
          <a:off x="1265144" y="2042629"/>
          <a:ext cx="2900532" cy="2982438"/>
        </p:xfrm>
        <a:graphic>
          <a:graphicData uri="http://schemas.openxmlformats.org/drawingml/2006/table">
            <a:tbl>
              <a:tblPr/>
              <a:tblGrid>
                <a:gridCol w="1980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9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Pendapatan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Book Antiqua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n-US" sz="2400" i="1" baseline="-25000" dirty="0" err="1">
                          <a:latin typeface="Book Antiqua"/>
                          <a:ea typeface="Times New Roman"/>
                          <a:cs typeface="Arial"/>
                        </a:rPr>
                        <a:t>i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2400" dirty="0">
                          <a:latin typeface="Book Antiqua"/>
                          <a:ea typeface="Times New Roman"/>
                          <a:cs typeface="Arial"/>
                        </a:rPr>
                        <a:t>0 – </a:t>
                      </a: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55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1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56</a:t>
                      </a:r>
                      <a:r>
                        <a:rPr lang="en-US" sz="2400" dirty="0">
                          <a:latin typeface="Book Antiqua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61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5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62</a:t>
                      </a:r>
                      <a:r>
                        <a:rPr lang="en-US" sz="2400" dirty="0">
                          <a:latin typeface="Book Antiqua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67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6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68</a:t>
                      </a:r>
                      <a:r>
                        <a:rPr lang="en-US" sz="2400">
                          <a:latin typeface="Book Antiqua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73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 Antiqu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0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74</a:t>
                      </a:r>
                      <a:r>
                        <a:rPr lang="en-US" sz="2400">
                          <a:latin typeface="Book Antiqua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79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5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2400">
                          <a:latin typeface="Book Antiqua"/>
                          <a:ea typeface="Times New Roman"/>
                          <a:cs typeface="Arial"/>
                        </a:rPr>
                        <a:t>0 – </a:t>
                      </a:r>
                      <a:r>
                        <a:rPr lang="id-ID" sz="2400">
                          <a:latin typeface="Book Antiqua"/>
                          <a:ea typeface="Times New Roman"/>
                          <a:cs typeface="Arial"/>
                        </a:rPr>
                        <a:t>85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Book Antiqua"/>
                          <a:ea typeface="Times New Roman"/>
                          <a:cs typeface="Arial"/>
                        </a:rPr>
                        <a:t>3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Book Antiqua"/>
                          <a:ea typeface="Times New Roman"/>
                          <a:cs typeface="Arial"/>
                        </a:rPr>
                        <a:t>Jumlah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Book Antiqua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400" b="1" dirty="0">
                          <a:latin typeface="Book Antiqua"/>
                          <a:ea typeface="Times New Roman"/>
                          <a:cs typeface="Arial"/>
                        </a:rPr>
                        <a:t>0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99180" y="1957174"/>
            <a:ext cx="525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Tentukan Rentang Antar Kuartil dan Simpangan Kuartil</a:t>
            </a:r>
          </a:p>
        </p:txBody>
      </p:sp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332929" y="807205"/>
            <a:ext cx="82296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FF0000"/>
                </a:solidFill>
              </a:rPr>
              <a:t>Simpangan Rata-rata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93377" y="69057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93377" y="69057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88264"/>
              </p:ext>
            </p:extLst>
          </p:nvPr>
        </p:nvGraphicFramePr>
        <p:xfrm>
          <a:off x="3940918" y="1571536"/>
          <a:ext cx="230505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990170" imgH="622030" progId="">
                  <p:embed/>
                </p:oleObj>
              </mc:Choice>
              <mc:Fallback>
                <p:oleObj name="Equation" r:id="rId3" imgW="990170" imgH="6220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918" y="1571536"/>
                        <a:ext cx="2305050" cy="139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93377" y="69057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153417" y="3237847"/>
            <a:ext cx="8820472" cy="113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ulangan</a:t>
            </a:r>
            <a:r>
              <a:rPr lang="en-US" sz="2400" dirty="0"/>
              <a:t> </a:t>
            </a:r>
            <a:r>
              <a:rPr lang="en-US" sz="2400" dirty="0" err="1"/>
              <a:t>matamatika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6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 </a:t>
            </a:r>
            <a:r>
              <a:rPr lang="en-US" sz="2400" dirty="0" smtClean="0"/>
              <a:t>7</a:t>
            </a:r>
            <a:r>
              <a:rPr lang="id-ID" sz="2400" dirty="0" smtClean="0"/>
              <a:t>0</a:t>
            </a:r>
            <a:r>
              <a:rPr lang="en-US" sz="2400" dirty="0" smtClean="0"/>
              <a:t>,5</a:t>
            </a:r>
            <a:r>
              <a:rPr lang="id-ID" sz="2400" dirty="0" smtClean="0"/>
              <a:t>0</a:t>
            </a:r>
            <a:r>
              <a:rPr lang="en-US" sz="2400" dirty="0" smtClean="0"/>
              <a:t>,6</a:t>
            </a:r>
            <a:r>
              <a:rPr lang="id-ID" sz="2400" dirty="0" smtClean="0"/>
              <a:t>0</a:t>
            </a:r>
            <a:r>
              <a:rPr lang="en-US" sz="2400" dirty="0" smtClean="0"/>
              <a:t>,3</a:t>
            </a:r>
            <a:r>
              <a:rPr lang="id-ID" sz="2400" dirty="0" smtClean="0"/>
              <a:t>0</a:t>
            </a:r>
            <a:r>
              <a:rPr lang="en-US" sz="2400" dirty="0" smtClean="0"/>
              <a:t>,8</a:t>
            </a:r>
            <a:r>
              <a:rPr lang="id-ID" sz="2400" dirty="0" smtClean="0"/>
              <a:t>0</a:t>
            </a:r>
            <a:r>
              <a:rPr lang="en-US" sz="2400" dirty="0" smtClean="0"/>
              <a:t>,7</a:t>
            </a:r>
            <a:r>
              <a:rPr lang="id-ID" sz="2400" dirty="0" smtClean="0"/>
              <a:t>0</a:t>
            </a:r>
            <a:r>
              <a:rPr lang="en-US" sz="2400" dirty="0" smtClean="0"/>
              <a:t>.</a:t>
            </a:r>
            <a:r>
              <a:rPr lang="id-ID" sz="2400" dirty="0" smtClean="0"/>
              <a:t> 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/>
              <a:t>simpangan</a:t>
            </a:r>
            <a:r>
              <a:rPr lang="en-US" sz="2400" dirty="0"/>
              <a:t> </a:t>
            </a:r>
            <a:r>
              <a:rPr lang="en-US" sz="2400" dirty="0" smtClean="0"/>
              <a:t>rata-</a:t>
            </a:r>
            <a:r>
              <a:rPr lang="en-US" sz="2400" dirty="0" err="1" smtClean="0"/>
              <a:t>ratanya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1153417" y="2077965"/>
            <a:ext cx="25932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/>
              <a:t>Data Tunggal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170633" y="2097712"/>
            <a:ext cx="576064" cy="50405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69894" y="463550"/>
            <a:ext cx="8002588" cy="54340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</a:t>
            </a:r>
            <a:endParaRPr lang="id-ID" dirty="0" smtClean="0"/>
          </a:p>
          <a:p>
            <a:pPr eaLnBrk="1" hangingPunct="1">
              <a:buFontTx/>
              <a:buNone/>
            </a:pPr>
            <a:endParaRPr lang="id-ID" b="1" dirty="0"/>
          </a:p>
          <a:p>
            <a:pPr eaLnBrk="1" hangingPunct="1">
              <a:buFontTx/>
              <a:buNone/>
            </a:pPr>
            <a:endParaRPr lang="id-ID" b="1" dirty="0" smtClean="0"/>
          </a:p>
          <a:p>
            <a:pPr eaLnBrk="1" hangingPunct="1">
              <a:buFontTx/>
              <a:buNone/>
            </a:pPr>
            <a:r>
              <a:rPr lang="en-US" b="1" dirty="0" err="1" smtClean="0"/>
              <a:t>Jawab</a:t>
            </a:r>
            <a:r>
              <a:rPr lang="en-US" b="1" dirty="0" smtClean="0"/>
              <a:t>:             =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                        = </a:t>
            </a:r>
            <a:r>
              <a:rPr lang="id-ID" b="1" dirty="0" smtClean="0"/>
              <a:t> </a:t>
            </a:r>
            <a:r>
              <a:rPr lang="en-US" b="1" dirty="0" smtClean="0"/>
              <a:t>6</a:t>
            </a:r>
            <a:r>
              <a:rPr lang="id-ID" b="1" dirty="0" smtClean="0"/>
              <a:t>0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               </a:t>
            </a:r>
            <a:endParaRPr lang="id-ID" b="1" dirty="0" smtClean="0"/>
          </a:p>
          <a:p>
            <a:pPr eaLnBrk="1" hangingPunct="1">
              <a:buFontTx/>
              <a:buNone/>
            </a:pPr>
            <a:r>
              <a:rPr lang="id-ID" b="1" dirty="0" smtClean="0"/>
              <a:t>		SR      </a:t>
            </a:r>
            <a:r>
              <a:rPr lang="en-US" b="1" dirty="0" smtClean="0"/>
              <a:t>=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                  </a:t>
            </a:r>
            <a:r>
              <a:rPr lang="id-ID" b="1" dirty="0" smtClean="0"/>
              <a:t>   </a:t>
            </a:r>
            <a:r>
              <a:rPr lang="en-US" b="1" dirty="0" smtClean="0"/>
              <a:t> </a:t>
            </a:r>
            <a:r>
              <a:rPr lang="id-ID" b="1" dirty="0" smtClean="0"/>
              <a:t> </a:t>
            </a:r>
            <a:r>
              <a:rPr lang="en-US" b="1" dirty="0" smtClean="0"/>
              <a:t>= </a:t>
            </a:r>
            <a:r>
              <a:rPr lang="en-US" b="1" dirty="0" smtClean="0"/>
              <a:t>1,</a:t>
            </a:r>
            <a:r>
              <a:rPr lang="id-ID" b="1" dirty="0" smtClean="0"/>
              <a:t>667</a:t>
            </a:r>
            <a:r>
              <a:rPr lang="en-US" b="1" dirty="0" smtClean="0"/>
              <a:t>      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</a:t>
            </a:r>
          </a:p>
        </p:txBody>
      </p:sp>
      <p:graphicFrame>
        <p:nvGraphicFramePr>
          <p:cNvPr id="1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6756061"/>
              </p:ext>
            </p:extLst>
          </p:nvPr>
        </p:nvGraphicFramePr>
        <p:xfrm>
          <a:off x="3433763" y="1601788"/>
          <a:ext cx="28082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3" imgW="1638000" imgH="393480" progId="Equation.3">
                  <p:embed/>
                </p:oleObj>
              </mc:Choice>
              <mc:Fallback>
                <p:oleObj name="Equation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1601788"/>
                        <a:ext cx="28082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94573"/>
              </p:ext>
            </p:extLst>
          </p:nvPr>
        </p:nvGraphicFramePr>
        <p:xfrm>
          <a:off x="3091049" y="3414713"/>
          <a:ext cx="66770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5" imgW="3403440" imgH="419040" progId="Equation.3">
                  <p:embed/>
                </p:oleObj>
              </mc:Choice>
              <mc:Fallback>
                <p:oleObj name="Equation" r:id="rId5" imgW="340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049" y="3414713"/>
                        <a:ext cx="66770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31180788"/>
              </p:ext>
            </p:extLst>
          </p:nvPr>
        </p:nvGraphicFramePr>
        <p:xfrm>
          <a:off x="2372492" y="1578726"/>
          <a:ext cx="4651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492" y="1578726"/>
                        <a:ext cx="46513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64024" y="744251"/>
            <a:ext cx="82296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FF0000"/>
                </a:solidFill>
              </a:rPr>
              <a:t>Simpangan Rata-rata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824" y="510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6824" y="510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6824" y="510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65780"/>
              </p:ext>
            </p:extLst>
          </p:nvPr>
        </p:nvGraphicFramePr>
        <p:xfrm>
          <a:off x="4297737" y="1401102"/>
          <a:ext cx="2641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269720" imgH="609480" progId="">
                  <p:embed/>
                </p:oleObj>
              </mc:Choice>
              <mc:Fallback>
                <p:oleObj name="Equation" r:id="rId3" imgW="126972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737" y="1401102"/>
                        <a:ext cx="264160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64024" y="1746383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dirty="0"/>
              <a:t>Data Berkelompok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118551"/>
                  </p:ext>
                </p:extLst>
              </p:nvPr>
            </p:nvGraphicFramePr>
            <p:xfrm>
              <a:off x="1250575" y="2810435"/>
              <a:ext cx="8350625" cy="3206655"/>
            </p:xfrm>
            <a:graphic>
              <a:graphicData uri="http://schemas.openxmlformats.org/drawingml/2006/table">
                <a:tbl>
                  <a:tblPr/>
                  <a:tblGrid>
                    <a:gridCol w="197093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199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7759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4009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45898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583096"/>
                  </a:tblGrid>
                  <a:tr h="3667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Pendapatan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i="1" dirty="0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400" i="1" baseline="-25000" dirty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400" i="1" dirty="0">
                              <a:latin typeface="Book Antiqua"/>
                              <a:ea typeface="Times New Roman"/>
                              <a:cs typeface="Arial"/>
                            </a:rPr>
                            <a:t>m</a:t>
                          </a:r>
                          <a:r>
                            <a:rPr lang="en-US" sz="2400" i="1" baseline="-25000" dirty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2400" i="1" baseline="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400" i="1" baseline="-25000" dirty="0" err="1" smtClean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r>
                            <a:rPr lang="id-ID" sz="2400" i="1" baseline="-25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.</a:t>
                          </a:r>
                          <a:r>
                            <a:rPr lang="en-US" sz="2400" i="1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m</a:t>
                          </a:r>
                          <a:r>
                            <a:rPr lang="en-US" sz="2400" i="1" baseline="-25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 smtClean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d-ID" sz="2400" i="1" smtClea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b="0" i="1" smtClea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d-ID" sz="2400" b="0" i="1" smtClea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𝜇</m:t>
                              </m:r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|</m:t>
                              </m:r>
                            </m:oMath>
                          </a14:m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4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d-ID" sz="24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id-ID" sz="240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d-ID" sz="2400" i="1" smtClean="0"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400" b="0" i="1" smtClean="0"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d-ID" sz="2400" b="0" i="1" smtClean="0"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d-ID" sz="2400" b="0" i="1" smtClean="0"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−</m:t>
                                    </m:r>
                                    <m:r>
                                      <a:rPr lang="id-ID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/>
                                      </a:rPr>
                                      <m:t>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r>
                            <a:rPr lang="en-US" sz="2400" dirty="0">
                              <a:latin typeface="Book Antiqua"/>
                              <a:ea typeface="Times New Roman"/>
                              <a:cs typeface="Arial"/>
                            </a:rPr>
                            <a:t>0 – </a:t>
                          </a: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52,5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56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61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58,5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62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67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64,5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68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73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0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70,5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74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79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76,5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0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3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82,5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369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Jumlah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b="1">
                              <a:latin typeface="Book Antiqua"/>
                              <a:ea typeface="Times New Roman"/>
                              <a:cs typeface="Arial"/>
                            </a:rPr>
                            <a:t>3</a:t>
                          </a:r>
                          <a:r>
                            <a:rPr lang="en-US" sz="2400" b="1">
                              <a:latin typeface="Book Antiqua"/>
                              <a:ea typeface="Times New Roman"/>
                              <a:cs typeface="Arial"/>
                            </a:rPr>
                            <a:t>0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118551"/>
                  </p:ext>
                </p:extLst>
              </p:nvPr>
            </p:nvGraphicFramePr>
            <p:xfrm>
              <a:off x="1250575" y="2810435"/>
              <a:ext cx="8350625" cy="3206655"/>
            </p:xfrm>
            <a:graphic>
              <a:graphicData uri="http://schemas.openxmlformats.org/drawingml/2006/table">
                <a:tbl>
                  <a:tblPr/>
                  <a:tblGrid>
                    <a:gridCol w="197093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199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7759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4009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45898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583096"/>
                  </a:tblGrid>
                  <a:tr h="3667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Pendapatan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i="1" dirty="0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400" i="1" baseline="-25000" dirty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 </a:t>
                          </a:r>
                          <a:r>
                            <a:rPr lang="en-US" sz="2400" i="1" dirty="0">
                              <a:latin typeface="Book Antiqua"/>
                              <a:ea typeface="Times New Roman"/>
                              <a:cs typeface="Arial"/>
                            </a:rPr>
                            <a:t>m</a:t>
                          </a:r>
                          <a:r>
                            <a:rPr lang="en-US" sz="2400" i="1" baseline="-25000" dirty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d-ID" sz="2400" i="1" baseline="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f</a:t>
                          </a:r>
                          <a:r>
                            <a:rPr lang="en-US" sz="2400" i="1" baseline="-25000" dirty="0" err="1" smtClean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r>
                            <a:rPr lang="id-ID" sz="2400" i="1" baseline="-25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.</a:t>
                          </a:r>
                          <a:r>
                            <a:rPr lang="en-US" sz="2400" i="1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 m</a:t>
                          </a:r>
                          <a:r>
                            <a:rPr lang="en-US" sz="2400" i="1" baseline="-25000" dirty="0" smtClean="0">
                              <a:latin typeface="Book Antiqua"/>
                              <a:ea typeface="Times New Roman"/>
                              <a:cs typeface="Arial"/>
                            </a:rPr>
                            <a:t>i</a:t>
                          </a:r>
                          <a:endParaRPr lang="id-ID" sz="2400" dirty="0" smtClean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64854" t="-23333" r="-11004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7308" t="-23333" r="-1154" b="-8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r>
                            <a:rPr lang="en-US" sz="2400" dirty="0">
                              <a:latin typeface="Book Antiqua"/>
                              <a:ea typeface="Times New Roman"/>
                              <a:cs typeface="Arial"/>
                            </a:rPr>
                            <a:t>0 – </a:t>
                          </a: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52,5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56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61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dirty="0">
                              <a:latin typeface="Book Antiqua"/>
                              <a:ea typeface="Times New Roman"/>
                              <a:cs typeface="Arial"/>
                            </a:rPr>
                            <a:t>58,5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62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67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64,5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68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73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1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0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70,5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74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79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76,5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004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</a:t>
                          </a: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0 – </a:t>
                          </a: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3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>
                              <a:latin typeface="Book Antiqua"/>
                              <a:ea typeface="Times New Roman"/>
                              <a:cs typeface="Arial"/>
                            </a:rPr>
                            <a:t>82,5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Book Antiqua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369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latin typeface="Book Antiqua"/>
                              <a:ea typeface="Times New Roman"/>
                              <a:cs typeface="Arial"/>
                            </a:rPr>
                            <a:t>Jumlah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d-ID" sz="2400" b="1">
                              <a:latin typeface="Book Antiqua"/>
                              <a:ea typeface="Times New Roman"/>
                              <a:cs typeface="Arial"/>
                            </a:rPr>
                            <a:t>3</a:t>
                          </a:r>
                          <a:r>
                            <a:rPr lang="en-US" sz="2400" b="1">
                              <a:latin typeface="Book Antiqua"/>
                              <a:ea typeface="Times New Roman"/>
                              <a:cs typeface="Arial"/>
                            </a:rPr>
                            <a:t>0</a:t>
                          </a:r>
                          <a:endParaRPr lang="id-ID" sz="240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latin typeface="Book Antiqua"/>
                              <a:ea typeface="Times New Roman"/>
                              <a:cs typeface="Arial"/>
                            </a:rPr>
                            <a:t>-</a:t>
                          </a: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endParaRPr lang="id-ID" sz="24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75964" y="776759"/>
            <a:ext cx="8229600" cy="708025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0000"/>
                </a:solidFill>
              </a:rPr>
              <a:t>Varians &amp; Standar Deviasi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75964" y="1668358"/>
            <a:ext cx="9901518" cy="142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Standar</a:t>
            </a:r>
            <a:r>
              <a:rPr lang="id-ID" sz="2000" dirty="0" smtClean="0"/>
              <a:t> Deviasi</a:t>
            </a:r>
            <a:r>
              <a:rPr lang="en-US" sz="2000" dirty="0" smtClean="0"/>
              <a:t> </a:t>
            </a:r>
            <a:r>
              <a:rPr lang="en-US" sz="2000" dirty="0"/>
              <a:t>(S)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sekumpulan</a:t>
            </a:r>
            <a:r>
              <a:rPr lang="id-ID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 smtClean="0"/>
              <a:t>deviasi</a:t>
            </a:r>
            <a:r>
              <a:rPr lang="id-ID" sz="2000" dirty="0" smtClean="0"/>
              <a:t> </a:t>
            </a:r>
            <a:r>
              <a:rPr lang="en-US" sz="2000" dirty="0" err="1" smtClean="0"/>
              <a:t>kuadrat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bilangan-bilangan</a:t>
            </a:r>
            <a:r>
              <a:rPr lang="en-US" sz="2000" dirty="0"/>
              <a:t> </a:t>
            </a:r>
            <a:r>
              <a:rPr lang="en-US" sz="2000" dirty="0" err="1" smtClean="0"/>
              <a:t>tersebut</a:t>
            </a:r>
            <a:r>
              <a:rPr lang="id-ID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rata-rata </a:t>
            </a:r>
            <a:r>
              <a:rPr lang="en-US" sz="2000" dirty="0" err="1"/>
              <a:t>deviasi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 smtClean="0"/>
              <a:t>.</a:t>
            </a:r>
            <a:r>
              <a:rPr lang="id-ID" sz="2000" dirty="0" smtClean="0"/>
              <a:t> Pangkat dua dari deviasi standar dinamakan </a:t>
            </a:r>
            <a:r>
              <a:rPr lang="id-ID" sz="2000" i="1" dirty="0" smtClean="0"/>
              <a:t>varians.</a:t>
            </a:r>
            <a:endParaRPr lang="id-ID" sz="2000" dirty="0"/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62652"/>
              </p:ext>
            </p:extLst>
          </p:nvPr>
        </p:nvGraphicFramePr>
        <p:xfrm>
          <a:off x="4252611" y="3209567"/>
          <a:ext cx="2808287" cy="125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" imgW="1028700" imgH="609600" progId="">
                  <p:embed/>
                </p:oleObj>
              </mc:Choice>
              <mc:Fallback>
                <p:oleObj name="Equation" r:id="rId3" imgW="10287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611" y="3209567"/>
                        <a:ext cx="2808287" cy="1258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1727293" y="3718389"/>
            <a:ext cx="206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dirty="0" smtClean="0"/>
              <a:t>Varians data tunggal</a:t>
            </a:r>
            <a:endParaRPr lang="id-ID" dirty="0"/>
          </a:p>
        </p:txBody>
      </p:sp>
      <p:graphicFrame>
        <p:nvGraphicFramePr>
          <p:cNvPr id="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3561"/>
              </p:ext>
            </p:extLst>
          </p:nvPr>
        </p:nvGraphicFramePr>
        <p:xfrm>
          <a:off x="4750361" y="5112858"/>
          <a:ext cx="1376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5" imgW="545626" imgH="253780" progId="">
                  <p:embed/>
                </p:oleObj>
              </mc:Choice>
              <mc:Fallback>
                <p:oleObj name="Equation" r:id="rId5" imgW="545626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361" y="5112858"/>
                        <a:ext cx="13763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980161" y="5319788"/>
            <a:ext cx="3890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dirty="0" smtClean="0"/>
              <a:t>Simpangan baku atau standar deviasi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4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613</Words>
  <Application>Microsoft Office PowerPoint</Application>
  <PresentationFormat>Widescreen</PresentationFormat>
  <Paragraphs>175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Gill Sans MT</vt:lpstr>
      <vt:lpstr>Symbol</vt:lpstr>
      <vt:lpstr>Tahoma</vt:lpstr>
      <vt:lpstr>Times New Roman</vt:lpstr>
      <vt:lpstr>Wingdings 2</vt:lpstr>
      <vt:lpstr>Gallery</vt:lpstr>
      <vt:lpstr>Equation</vt:lpstr>
      <vt:lpstr>Microsoft Equation 3.0</vt:lpstr>
      <vt:lpstr>STATISTIKA  UKURAN PENYEBARAN DATA</vt:lpstr>
      <vt:lpstr>Ukuran penyebaran data</vt:lpstr>
      <vt:lpstr>PowerPoint Presentation</vt:lpstr>
      <vt:lpstr>Rentang, Rentang Antar Kuartil , Simpangan Kuartil </vt:lpstr>
      <vt:lpstr>Data Berkelompok</vt:lpstr>
      <vt:lpstr>Simpangan Rata-rata</vt:lpstr>
      <vt:lpstr>PowerPoint Presentation</vt:lpstr>
      <vt:lpstr>Simpangan Rata-rata</vt:lpstr>
      <vt:lpstr>Varians &amp; Standar Deviasi</vt:lpstr>
      <vt:lpstr>Varians &amp; Standar Deviasi</vt:lpstr>
      <vt:lpstr>Nilai Baku (Skor z)</vt:lpstr>
      <vt:lpstr>Koefisien Variasi</vt:lpstr>
      <vt:lpstr>Koefisien Variasi</vt:lpstr>
      <vt:lpstr>Koefisien Kemiringan (Skewness)</vt:lpstr>
      <vt:lpstr>Kurtosis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2019-08-20T04:41:35Z</dcterms:created>
  <dcterms:modified xsi:type="dcterms:W3CDTF">2020-04-20T04:39:46Z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