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4"/>
  </p:notesMasterIdLst>
  <p:handoutMasterIdLst>
    <p:handoutMasterId r:id="rId15"/>
  </p:handoutMasterIdLst>
  <p:sldIdLst>
    <p:sldId id="312" r:id="rId5"/>
    <p:sldId id="304" r:id="rId6"/>
    <p:sldId id="307" r:id="rId7"/>
    <p:sldId id="281" r:id="rId8"/>
    <p:sldId id="282" r:id="rId9"/>
    <p:sldId id="314" r:id="rId10"/>
    <p:sldId id="315" r:id="rId11"/>
    <p:sldId id="317" r:id="rId12"/>
    <p:sldId id="318" r:id="rId1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88" autoAdjust="0"/>
  </p:normalViewPr>
  <p:slideViewPr>
    <p:cSldViewPr snapToGrid="0" snapToObjects="1">
      <p:cViewPr varScale="1">
        <p:scale>
          <a:sx n="65" d="100"/>
          <a:sy n="65" d="100"/>
        </p:scale>
        <p:origin x="858" y="66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phpmyadmin/url.php?url=https://dev.mysql.com/doc/refman/8.0/en/selec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hyperlink" Target="http://localhost/phpmyadmin/url.php?url=https://dev.mysql.com/doc/refman/8.0/en/logical-operators.html%23operator_o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phpmyadmin/url.php?url=https://dev.mysql.com/doc/refman/8.0/en/selec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hyperlink" Target="http://localhost/phpmyadmin/url.php?url=https://dev.mysql.com/doc/refman/8.0/en/logical-operators.html%23operator_no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ID" sz="4000" b="1" i="0" u="none" strike="noStrike" baseline="0" dirty="0">
                <a:latin typeface="Times New Roman" panose="02020603050405020304" pitchFamily="18" charset="0"/>
              </a:rPr>
              <a:t>EKSPLORASI PERINTAH SQL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r>
              <a:rPr lang="en-US" dirty="0"/>
              <a:t>Where </a:t>
            </a:r>
          </a:p>
          <a:p>
            <a:r>
              <a:rPr lang="en-US" dirty="0"/>
              <a:t>Operator </a:t>
            </a:r>
            <a:r>
              <a:rPr lang="en-US" dirty="0" err="1"/>
              <a:t>Logika</a:t>
            </a:r>
            <a:r>
              <a:rPr lang="en-US" dirty="0"/>
              <a:t> And, Or dan Not</a:t>
            </a:r>
          </a:p>
          <a:p>
            <a:r>
              <a:rPr lang="en-US" dirty="0"/>
              <a:t>Between dan Not Between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946" y="176720"/>
            <a:ext cx="5723586" cy="604945"/>
          </a:xfrm>
        </p:spPr>
        <p:txBody>
          <a:bodyPr/>
          <a:lstStyle/>
          <a:p>
            <a:r>
              <a:rPr lang="en-US" dirty="0"/>
              <a:t>WHERE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1ACEE-54D3-ADFE-F896-D3D517859D7C}"/>
              </a:ext>
            </a:extLst>
          </p:cNvPr>
          <p:cNvSpPr txBox="1"/>
          <p:nvPr/>
        </p:nvSpPr>
        <p:spPr>
          <a:xfrm>
            <a:off x="1120946" y="1069500"/>
            <a:ext cx="49652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2400" b="0" i="0" u="none" strike="noStrike" baseline="0" dirty="0">
                <a:latin typeface="Times New Roman" panose="02020603050405020304" pitchFamily="18" charset="0"/>
              </a:rPr>
              <a:t>Where </a:t>
            </a:r>
            <a:r>
              <a:rPr lang="en-ID" sz="2400" b="0" i="0" u="none" strike="noStrike" baseline="0" dirty="0" err="1">
                <a:latin typeface="Times New Roman" panose="02020603050405020304" pitchFamily="18" charset="0"/>
              </a:rPr>
              <a:t>ini</a:t>
            </a:r>
            <a:r>
              <a:rPr lang="en-ID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baseline="0" dirty="0" err="1">
                <a:latin typeface="Times New Roman" panose="02020603050405020304" pitchFamily="18" charset="0"/>
              </a:rPr>
              <a:t>melakukan</a:t>
            </a:r>
            <a:r>
              <a:rPr lang="en-ID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baseline="0" dirty="0" err="1">
                <a:latin typeface="Times New Roman" panose="02020603050405020304" pitchFamily="18" charset="0"/>
              </a:rPr>
              <a:t>seleksi</a:t>
            </a:r>
            <a:r>
              <a:rPr lang="en-ID" sz="2400" b="0" i="0" u="none" strike="noStrike" baseline="0" dirty="0">
                <a:latin typeface="Times New Roman" panose="02020603050405020304" pitchFamily="18" charset="0"/>
              </a:rPr>
              <a:t> pada record, yang </a:t>
            </a:r>
            <a:r>
              <a:rPr lang="en-ID" sz="2400" b="0" i="0" u="none" strike="noStrike" baseline="0" dirty="0" err="1">
                <a:latin typeface="Times New Roman" panose="02020603050405020304" pitchFamily="18" charset="0"/>
              </a:rPr>
              <a:t>sesuai</a:t>
            </a:r>
            <a:r>
              <a:rPr lang="en-ID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baseline="0" dirty="0" err="1">
                <a:latin typeface="Times New Roman" panose="02020603050405020304" pitchFamily="18" charset="0"/>
              </a:rPr>
              <a:t>syarat</a:t>
            </a:r>
            <a:r>
              <a:rPr lang="en-ID" sz="2400" dirty="0">
                <a:latin typeface="Times New Roman" panose="02020603050405020304" pitchFamily="18" charset="0"/>
              </a:rPr>
              <a:t> </a:t>
            </a:r>
            <a:r>
              <a:rPr lang="fi-FI" sz="2400" b="0" i="0" u="none" strike="noStrike" baseline="0" dirty="0">
                <a:latin typeface="Times New Roman" panose="02020603050405020304" pitchFamily="18" charset="0"/>
              </a:rPr>
              <a:t>suatu kriteria pada suatu kondisi perintah SQL.</a:t>
            </a:r>
            <a:endParaRPr lang="en-ID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4B495D-3954-EDFA-336F-D0E7B974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607" y="3428999"/>
            <a:ext cx="5068007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680B2A8-49CE-7AF4-6D65-924F700987DE}"/>
              </a:ext>
            </a:extLst>
          </p:cNvPr>
          <p:cNvSpPr txBox="1"/>
          <p:nvPr/>
        </p:nvSpPr>
        <p:spPr>
          <a:xfrm>
            <a:off x="713329" y="738883"/>
            <a:ext cx="100824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2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ID" sz="2800" b="0" i="0" u="none" strike="noStrike" baseline="0" dirty="0" err="1">
                <a:latin typeface="Times New Roman" panose="02020603050405020304" pitchFamily="18" charset="0"/>
              </a:rPr>
              <a:t>Sintak</a:t>
            </a:r>
            <a:r>
              <a:rPr lang="en-ID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baseline="0" dirty="0" err="1">
                <a:latin typeface="Times New Roman" panose="02020603050405020304" pitchFamily="18" charset="0"/>
              </a:rPr>
              <a:t>perintah</a:t>
            </a:r>
            <a:r>
              <a:rPr lang="en-ID" sz="2800" b="0" i="0" u="none" strike="noStrike" baseline="0" dirty="0">
                <a:latin typeface="Times New Roman" panose="02020603050405020304" pitchFamily="18" charset="0"/>
              </a:rPr>
              <a:t> Where </a:t>
            </a:r>
            <a:r>
              <a:rPr lang="en-ID" sz="2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2800" b="0" i="0" u="none" strike="noStrike" baseline="0" dirty="0">
                <a:latin typeface="Times New Roman" panose="02020603050405020304" pitchFamily="18" charset="0"/>
              </a:rPr>
              <a:t> Select:</a:t>
            </a:r>
          </a:p>
          <a:p>
            <a:pPr algn="l"/>
            <a:r>
              <a:rPr lang="en-US" sz="2800" b="1" i="0" u="none" strike="noStrike" baseline="0" dirty="0">
                <a:latin typeface="Consolas-Bold"/>
              </a:rPr>
              <a:t>SELECT </a:t>
            </a:r>
            <a:r>
              <a:rPr lang="en-US" sz="2800" b="1" i="1" u="none" strike="noStrike" baseline="0" dirty="0">
                <a:latin typeface="Consolas-BoldItalic"/>
              </a:rPr>
              <a:t>column1</a:t>
            </a:r>
            <a:r>
              <a:rPr lang="en-US" sz="2800" b="1" i="0" u="none" strike="noStrike" baseline="0" dirty="0">
                <a:latin typeface="Consolas-Bold"/>
              </a:rPr>
              <a:t>, </a:t>
            </a:r>
            <a:r>
              <a:rPr lang="en-US" sz="2800" b="1" i="1" u="none" strike="noStrike" baseline="0" dirty="0">
                <a:latin typeface="Consolas-BoldItalic"/>
              </a:rPr>
              <a:t>column2,...</a:t>
            </a:r>
            <a:r>
              <a:rPr lang="en-US" sz="2800" b="1" i="0" u="none" strike="noStrike" baseline="0" dirty="0">
                <a:latin typeface="Consolas-Bold"/>
              </a:rPr>
              <a:t>FROM </a:t>
            </a:r>
            <a:r>
              <a:rPr lang="en-US" sz="2800" b="1" i="1" u="none" strike="noStrike" baseline="0" dirty="0" err="1">
                <a:latin typeface="Consolas-BoldItalic"/>
              </a:rPr>
              <a:t>table_name</a:t>
            </a:r>
            <a:r>
              <a:rPr lang="en-US" sz="2800" b="1" i="1" dirty="0">
                <a:latin typeface="Consolas-BoldItalic"/>
              </a:rPr>
              <a:t> </a:t>
            </a:r>
            <a:r>
              <a:rPr lang="en-ID" sz="2800" b="1" i="0" u="none" strike="noStrike" baseline="0" dirty="0">
                <a:latin typeface="Consolas-Bold"/>
              </a:rPr>
              <a:t>WHERE </a:t>
            </a:r>
            <a:r>
              <a:rPr lang="en-ID" sz="2800" b="1" i="1" u="none" strike="noStrike" baseline="0" dirty="0">
                <a:latin typeface="Consolas-BoldItalic"/>
              </a:rPr>
              <a:t>condition</a:t>
            </a:r>
            <a:r>
              <a:rPr lang="en-ID" sz="2800" b="1" i="0" u="none" strike="noStrike" baseline="0" dirty="0">
                <a:latin typeface="Consolas-Bold"/>
              </a:rPr>
              <a:t>;</a:t>
            </a:r>
          </a:p>
          <a:p>
            <a:pPr algn="l"/>
            <a:r>
              <a:rPr lang="en-ID" sz="2800" b="0" i="0" u="none" strike="noStrike" baseline="0" dirty="0">
                <a:latin typeface="Times New Roman" panose="02020603050405020304" pitchFamily="18" charset="0"/>
              </a:rPr>
              <a:t>2. </a:t>
            </a:r>
            <a:r>
              <a:rPr lang="en-ID" sz="2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endParaRPr lang="en-ID" sz="2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ID" sz="2800" b="0" i="0" u="none" strike="noStrike" baseline="0" dirty="0">
                <a:latin typeface="Times New Roman" panose="02020603050405020304" pitchFamily="18" charset="0"/>
              </a:rPr>
              <a:t>a. </a:t>
            </a:r>
            <a:r>
              <a:rPr lang="en-ID" sz="2800" b="0" i="0" u="none" strike="noStrike" baseline="0" dirty="0" err="1">
                <a:latin typeface="TimesNewRomanPSMT"/>
              </a:rPr>
              <a:t>Menampilkan</a:t>
            </a:r>
            <a:r>
              <a:rPr lang="en-ID" sz="2800" b="0" i="0" u="none" strike="noStrike" baseline="0" dirty="0">
                <a:latin typeface="TimesNewRomanPSMT"/>
              </a:rPr>
              <a:t> Country=’Mexico’ </a:t>
            </a:r>
            <a:r>
              <a:rPr lang="en-ID" sz="2800" b="0" i="0" u="none" strike="noStrike" baseline="0" dirty="0" err="1">
                <a:latin typeface="TimesNewRomanPSMT"/>
              </a:rPr>
              <a:t>dari</a:t>
            </a:r>
            <a:r>
              <a:rPr lang="en-ID" sz="2800" b="0" i="0" u="none" strike="noStrike" baseline="0" dirty="0">
                <a:latin typeface="TimesNewRomanPSMT"/>
              </a:rPr>
              <a:t> </a:t>
            </a:r>
            <a:r>
              <a:rPr lang="en-ID" sz="2800" b="0" i="0" u="none" strike="noStrike" baseline="0" dirty="0" err="1">
                <a:latin typeface="TimesNewRomanPSMT"/>
              </a:rPr>
              <a:t>tabel</a:t>
            </a:r>
            <a:r>
              <a:rPr lang="en-ID" sz="2800" b="0" i="0" u="none" strike="noStrike" baseline="0" dirty="0">
                <a:latin typeface="TimesNewRomanPSMT"/>
              </a:rPr>
              <a:t> customer</a:t>
            </a:r>
          </a:p>
          <a:p>
            <a:pPr algn="l"/>
            <a:r>
              <a:rPr lang="en-ID" sz="2800" b="1" i="0" u="none" strike="noStrike" baseline="0" dirty="0">
                <a:latin typeface="Consolas-Bold"/>
              </a:rPr>
              <a:t>SELECT * FROM </a:t>
            </a:r>
            <a:r>
              <a:rPr lang="en-ID" sz="2800" b="1" dirty="0" err="1">
                <a:latin typeface="Consolas-Bold"/>
              </a:rPr>
              <a:t>Mahasiswa</a:t>
            </a:r>
            <a:r>
              <a:rPr lang="en-ID" sz="2800" b="1" i="0" u="none" strike="noStrike" baseline="0" dirty="0">
                <a:latin typeface="Consolas-Bold"/>
              </a:rPr>
              <a:t> WHERE nim=‘1223002’;</a:t>
            </a:r>
            <a:endParaRPr lang="en-ID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379B34-C79C-0E4C-0B97-60DD64470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13" y="4078957"/>
            <a:ext cx="8716483" cy="12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4" y="294968"/>
            <a:ext cx="7965461" cy="614362"/>
          </a:xfrm>
        </p:spPr>
        <p:txBody>
          <a:bodyPr/>
          <a:lstStyle/>
          <a:p>
            <a:r>
              <a:rPr lang="en-US" sz="2400" i="0" u="none" strike="noStrike" baseline="0">
                <a:latin typeface="Times New Roman" panose="02020603050405020304" pitchFamily="18" charset="0"/>
              </a:rPr>
              <a:t>Operator Logika And , Or Dan Not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92977" y="1300138"/>
            <a:ext cx="7965460" cy="1015359"/>
          </a:xfrm>
        </p:spPr>
        <p:txBody>
          <a:bodyPr/>
          <a:lstStyle/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Operator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logika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and dan or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menggabungkan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seleksi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pada record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syaratnya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lebih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kondisi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 Pada operator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logika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, not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negasi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kondisi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tersebut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163BF-AFD6-7ED4-4807-B5D64A782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168" y="2823160"/>
            <a:ext cx="5849166" cy="1648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867E45-E411-4E54-EF7E-914EAFF373B0}"/>
              </a:ext>
            </a:extLst>
          </p:cNvPr>
          <p:cNvSpPr txBox="1"/>
          <p:nvPr/>
        </p:nvSpPr>
        <p:spPr>
          <a:xfrm>
            <a:off x="3038168" y="4509383"/>
            <a:ext cx="6105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Keterangan </a:t>
            </a:r>
          </a:p>
          <a:p>
            <a:pPr algn="l"/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T = Jika kondisi benar (True)</a:t>
            </a:r>
          </a:p>
          <a:p>
            <a:pPr algn="l"/>
            <a:r>
              <a:rPr lang="fi-FI" sz="1800" b="0" i="0" u="none" strike="noStrike" baseline="0" dirty="0">
                <a:latin typeface="Times New Roman" panose="02020603050405020304" pitchFamily="18" charset="0"/>
              </a:rPr>
              <a:t>F = Jika kondisi salah (False)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1076632"/>
            <a:ext cx="7043618" cy="3288891"/>
          </a:xfrm>
        </p:spPr>
        <p:txBody>
          <a:bodyPr>
            <a:normAutofit/>
          </a:bodyPr>
          <a:lstStyle/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operator:</a:t>
            </a:r>
          </a:p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a. AND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</a:t>
            </a:r>
            <a:r>
              <a:rPr lang="en-US" sz="1800" b="1" i="1" u="none" strike="noStrike" baseline="0" dirty="0">
                <a:latin typeface="Consolas-BoldItalic"/>
              </a:rPr>
              <a:t>column1</a:t>
            </a:r>
            <a:r>
              <a:rPr lang="en-US" sz="1800" b="1" i="0" u="none" strike="noStrike" baseline="0" dirty="0">
                <a:latin typeface="Consolas-Bold"/>
              </a:rPr>
              <a:t>, </a:t>
            </a:r>
            <a:r>
              <a:rPr lang="en-US" sz="1800" b="1" i="1" u="none" strike="noStrike" baseline="0" dirty="0">
                <a:latin typeface="Consolas-BoldItalic"/>
              </a:rPr>
              <a:t>column2,...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endParaRPr lang="en-US" sz="1800" b="1" i="1" u="none" strike="noStrike" baseline="0" dirty="0">
              <a:latin typeface="Consolas-BoldItalic"/>
            </a:endParaRP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WHERE </a:t>
            </a:r>
            <a:r>
              <a:rPr lang="en-US" sz="1800" b="1" i="1" u="none" strike="noStrike" baseline="0" dirty="0">
                <a:latin typeface="Consolas-BoldItalic"/>
              </a:rPr>
              <a:t>condition1 </a:t>
            </a:r>
            <a:r>
              <a:rPr lang="en-US" sz="1800" b="1" i="0" u="none" strike="noStrike" baseline="0" dirty="0">
                <a:latin typeface="Consolas-Bold"/>
              </a:rPr>
              <a:t>AND </a:t>
            </a:r>
            <a:r>
              <a:rPr lang="en-US" sz="1800" b="1" i="1" u="none" strike="noStrike" baseline="0" dirty="0">
                <a:latin typeface="Consolas-BoldItalic"/>
              </a:rPr>
              <a:t>condition2 </a:t>
            </a:r>
            <a:r>
              <a:rPr lang="en-US" sz="1800" b="1" i="0" u="none" strike="noStrike" baseline="0" dirty="0">
                <a:latin typeface="Consolas-Bold"/>
              </a:rPr>
              <a:t>AND </a:t>
            </a:r>
            <a:r>
              <a:rPr lang="en-US" sz="1800" b="1" i="1" u="none" strike="noStrike" baseline="0" dirty="0">
                <a:latin typeface="Consolas-BoldItalic"/>
              </a:rPr>
              <a:t>condition3 ...</a:t>
            </a:r>
            <a:r>
              <a:rPr lang="en-US" sz="1800" b="1" i="0" u="none" strike="noStrike" baseline="0" dirty="0">
                <a:latin typeface="Consolas-Bold"/>
              </a:rPr>
              <a:t>;</a:t>
            </a:r>
          </a:p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b. OR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</a:t>
            </a:r>
            <a:r>
              <a:rPr lang="en-US" sz="1800" b="1" i="1" u="none" strike="noStrike" baseline="0" dirty="0">
                <a:latin typeface="Consolas-BoldItalic"/>
              </a:rPr>
              <a:t>column1</a:t>
            </a:r>
            <a:r>
              <a:rPr lang="en-US" sz="1800" b="1" i="0" u="none" strike="noStrike" baseline="0" dirty="0">
                <a:latin typeface="Consolas-Bold"/>
              </a:rPr>
              <a:t>, </a:t>
            </a:r>
            <a:r>
              <a:rPr lang="en-US" sz="1800" b="1" i="1" u="none" strike="noStrike" baseline="0" dirty="0">
                <a:latin typeface="Consolas-BoldItalic"/>
              </a:rPr>
              <a:t>column2,...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endParaRPr lang="en-US" sz="1800" b="1" i="1" u="none" strike="noStrike" baseline="0" dirty="0">
              <a:latin typeface="Consolas-BoldItalic"/>
            </a:endParaRP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WHERE </a:t>
            </a:r>
            <a:r>
              <a:rPr lang="en-US" sz="1800" b="1" i="1" u="none" strike="noStrike" baseline="0" dirty="0">
                <a:latin typeface="Consolas-BoldItalic"/>
              </a:rPr>
              <a:t>condition1 </a:t>
            </a:r>
            <a:r>
              <a:rPr lang="en-US" sz="1800" b="1" i="0" u="none" strike="noStrike" baseline="0" dirty="0">
                <a:latin typeface="Consolas-Bold"/>
              </a:rPr>
              <a:t>OR </a:t>
            </a:r>
            <a:r>
              <a:rPr lang="en-US" sz="1800" b="1" i="1" u="none" strike="noStrike" baseline="0" dirty="0">
                <a:latin typeface="Consolas-BoldItalic"/>
              </a:rPr>
              <a:t>condition2 </a:t>
            </a:r>
            <a:r>
              <a:rPr lang="en-US" sz="1800" b="1" i="0" u="none" strike="noStrike" baseline="0" dirty="0">
                <a:latin typeface="Consolas-Bold"/>
              </a:rPr>
              <a:t>OR </a:t>
            </a:r>
            <a:r>
              <a:rPr lang="en-US" sz="1800" b="1" i="1" u="none" strike="noStrike" baseline="0" dirty="0">
                <a:latin typeface="Consolas-BoldItalic"/>
              </a:rPr>
              <a:t>condition3 ...</a:t>
            </a:r>
            <a:r>
              <a:rPr lang="en-US" sz="1800" b="1" i="0" u="none" strike="noStrike" baseline="0" dirty="0">
                <a:latin typeface="Consolas-Bold"/>
              </a:rPr>
              <a:t>;</a:t>
            </a:r>
          </a:p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c. NOT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</a:t>
            </a:r>
            <a:r>
              <a:rPr lang="en-US" sz="1800" b="1" i="1" u="none" strike="noStrike" baseline="0" dirty="0">
                <a:latin typeface="Consolas-BoldItalic"/>
              </a:rPr>
              <a:t>column1</a:t>
            </a:r>
            <a:r>
              <a:rPr lang="en-US" sz="1800" b="1" i="0" u="none" strike="noStrike" baseline="0" dirty="0">
                <a:latin typeface="Consolas-Bold"/>
              </a:rPr>
              <a:t>, </a:t>
            </a:r>
            <a:r>
              <a:rPr lang="en-US" sz="1800" b="1" i="1" u="none" strike="noStrike" baseline="0" dirty="0">
                <a:latin typeface="Consolas-BoldItalic"/>
              </a:rPr>
              <a:t>column2,...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endParaRPr lang="en-US" sz="1800" b="1" i="1" u="none" strike="noStrike" baseline="0" dirty="0">
              <a:latin typeface="Consolas-BoldItalic"/>
            </a:endParaRPr>
          </a:p>
          <a:p>
            <a:pPr algn="l"/>
            <a:r>
              <a:rPr lang="en-ID" sz="1800" b="1" i="0" u="none" strike="noStrike" baseline="0" dirty="0">
                <a:latin typeface="Consolas-Bold"/>
              </a:rPr>
              <a:t>WHERE NOT </a:t>
            </a:r>
            <a:r>
              <a:rPr lang="en-ID" sz="1800" b="1" i="1" u="none" strike="noStrike" baseline="0" dirty="0">
                <a:latin typeface="Consolas-BoldItalic"/>
              </a:rPr>
              <a:t>condition</a:t>
            </a:r>
            <a:r>
              <a:rPr lang="en-ID" sz="1800" b="1" i="0" u="none" strike="noStrike" baseline="0" dirty="0">
                <a:latin typeface="Consolas-Bold"/>
              </a:rPr>
              <a:t>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94" y="141958"/>
            <a:ext cx="7796464" cy="536471"/>
          </a:xfrm>
        </p:spPr>
        <p:txBody>
          <a:bodyPr/>
          <a:lstStyle/>
          <a:p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81EB4-4467-FA8B-4DEC-4C066DEED300}"/>
              </a:ext>
            </a:extLst>
          </p:cNvPr>
          <p:cNvSpPr txBox="1"/>
          <p:nvPr/>
        </p:nvSpPr>
        <p:spPr>
          <a:xfrm>
            <a:off x="460969" y="2303525"/>
            <a:ext cx="8710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a. and</a:t>
            </a:r>
          </a:p>
          <a:p>
            <a:r>
              <a:rPr lang="en-ID" dirty="0"/>
              <a:t>SELECT * FROM `</a:t>
            </a:r>
            <a:r>
              <a:rPr lang="en-ID" dirty="0" err="1"/>
              <a:t>mahasiswa</a:t>
            </a:r>
            <a:r>
              <a:rPr lang="en-ID" dirty="0"/>
              <a:t>` WHERE nim='1223002' AND Nama='Anita';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293ED-F0FE-87DF-D055-801F2BED7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9" y="3421962"/>
            <a:ext cx="7246117" cy="8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B26F3-E7BB-1EB7-22C9-1158508CC6E3}"/>
              </a:ext>
            </a:extLst>
          </p:cNvPr>
          <p:cNvSpPr txBox="1"/>
          <p:nvPr/>
        </p:nvSpPr>
        <p:spPr>
          <a:xfrm>
            <a:off x="765974" y="928688"/>
            <a:ext cx="7796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 err="1">
                <a:solidFill>
                  <a:srgbClr val="770088"/>
                </a:solidFill>
                <a:effectLst/>
                <a:latin typeface="Courier New" panose="02070309020205020404" pitchFamily="49" charset="0"/>
                <a:hlinkClick r:id="rId3"/>
              </a:rPr>
              <a:t>b.OR</a:t>
            </a:r>
            <a:r>
              <a:rPr lang="en-US" b="0" i="0" u="none" strike="noStrike" dirty="0">
                <a:solidFill>
                  <a:srgbClr val="770088"/>
                </a:solidFill>
                <a:effectLst/>
                <a:latin typeface="Courier New" panose="02070309020205020404" pitchFamily="49" charset="0"/>
                <a:hlinkClick r:id="rId3"/>
              </a:rPr>
              <a:t> SELECT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FF00FF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770088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0055AA"/>
                </a:solidFill>
                <a:effectLst/>
                <a:latin typeface="Courier New" panose="02070309020205020404" pitchFamily="49" charset="0"/>
              </a:rPr>
              <a:t>`</a:t>
            </a:r>
            <a:r>
              <a:rPr lang="en-US" b="0" i="0" dirty="0" err="1">
                <a:solidFill>
                  <a:srgbClr val="0055AA"/>
                </a:solidFill>
                <a:effectLst/>
                <a:latin typeface="Courier New" panose="02070309020205020404" pitchFamily="49" charset="0"/>
              </a:rPr>
              <a:t>mahasiswa</a:t>
            </a:r>
            <a:r>
              <a:rPr lang="en-US" b="0" i="0" dirty="0">
                <a:solidFill>
                  <a:srgbClr val="0055AA"/>
                </a:solidFill>
                <a:effectLst/>
                <a:latin typeface="Courier New" panose="02070309020205020404" pitchFamily="49" charset="0"/>
              </a:rPr>
              <a:t>`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770088"/>
                </a:solidFill>
                <a:effectLst/>
                <a:latin typeface="Courier New" panose="02070309020205020404" pitchFamily="49" charset="0"/>
              </a:rPr>
              <a:t>WHERE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 nim</a:t>
            </a:r>
            <a:r>
              <a:rPr lang="en-US" b="0" i="0" dirty="0">
                <a:solidFill>
                  <a:srgbClr val="FF00FF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i="0" dirty="0">
                <a:solidFill>
                  <a:srgbClr val="AA1111"/>
                </a:solidFill>
                <a:effectLst/>
                <a:latin typeface="Courier New" panose="02070309020205020404" pitchFamily="49" charset="0"/>
              </a:rPr>
              <a:t>'1223002'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i="0" u="none" strike="noStrike" dirty="0">
                <a:solidFill>
                  <a:srgbClr val="770088"/>
                </a:solidFill>
                <a:effectLst/>
                <a:latin typeface="Courier New" panose="02070309020205020404" pitchFamily="49" charset="0"/>
                <a:hlinkClick r:id="rId4"/>
              </a:rPr>
              <a:t>or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 Prodi</a:t>
            </a:r>
            <a:r>
              <a:rPr lang="en-US" b="0" i="0" dirty="0">
                <a:solidFill>
                  <a:srgbClr val="FF00FF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i="0" dirty="0">
                <a:solidFill>
                  <a:srgbClr val="AA1111"/>
                </a:solidFill>
                <a:effectLst/>
                <a:latin typeface="Courier New" panose="02070309020205020404" pitchFamily="49" charset="0"/>
              </a:rPr>
              <a:t>'Teknik </a:t>
            </a:r>
            <a:r>
              <a:rPr lang="en-US" b="0" i="0" dirty="0" err="1">
                <a:solidFill>
                  <a:srgbClr val="AA1111"/>
                </a:solidFill>
                <a:effectLst/>
                <a:latin typeface="Courier New" panose="02070309020205020404" pitchFamily="49" charset="0"/>
              </a:rPr>
              <a:t>informatika</a:t>
            </a:r>
            <a:r>
              <a:rPr lang="en-US" b="0" i="0" dirty="0">
                <a:solidFill>
                  <a:srgbClr val="AA1111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;</a:t>
            </a:r>
            <a:endParaRPr lang="en-ID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F18EE6-7CD2-1E66-189A-D90C9DF00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08" y="1959122"/>
            <a:ext cx="7516292" cy="13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F2DF1A-F0E1-DF44-67C6-0FBB6819375B}"/>
              </a:ext>
            </a:extLst>
          </p:cNvPr>
          <p:cNvSpPr txBox="1"/>
          <p:nvPr/>
        </p:nvSpPr>
        <p:spPr>
          <a:xfrm>
            <a:off x="418679" y="467023"/>
            <a:ext cx="7941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770088"/>
                </a:solidFill>
                <a:effectLst/>
                <a:latin typeface="Courier New" panose="02070309020205020404" pitchFamily="49" charset="0"/>
                <a:hlinkClick r:id="rId3"/>
              </a:rPr>
              <a:t>c. </a:t>
            </a:r>
            <a:r>
              <a:rPr lang="en-US" dirty="0">
                <a:solidFill>
                  <a:srgbClr val="770088"/>
                </a:solidFill>
                <a:latin typeface="Courier New" panose="02070309020205020404" pitchFamily="49" charset="0"/>
                <a:hlinkClick r:id="rId3"/>
              </a:rPr>
              <a:t>Not</a:t>
            </a:r>
            <a:endParaRPr lang="en-US" b="0" i="0" u="none" strike="noStrike" dirty="0">
              <a:solidFill>
                <a:srgbClr val="770088"/>
              </a:solidFill>
              <a:effectLst/>
              <a:latin typeface="Courier New" panose="02070309020205020404" pitchFamily="49" charset="0"/>
              <a:hlinkClick r:id="rId3"/>
            </a:endParaRPr>
          </a:p>
          <a:p>
            <a:r>
              <a:rPr lang="en-US" b="0" i="0" u="none" strike="noStrike" dirty="0">
                <a:solidFill>
                  <a:srgbClr val="770088"/>
                </a:solidFill>
                <a:effectLst/>
                <a:latin typeface="Courier New" panose="02070309020205020404" pitchFamily="49" charset="0"/>
                <a:hlinkClick r:id="rId3"/>
              </a:rPr>
              <a:t>SELECT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FF00FF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770088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0055AA"/>
                </a:solidFill>
                <a:effectLst/>
                <a:latin typeface="Courier New" panose="02070309020205020404" pitchFamily="49" charset="0"/>
              </a:rPr>
              <a:t>`</a:t>
            </a:r>
            <a:r>
              <a:rPr lang="en-US" b="0" i="0" dirty="0" err="1">
                <a:solidFill>
                  <a:srgbClr val="0055AA"/>
                </a:solidFill>
                <a:effectLst/>
                <a:latin typeface="Courier New" panose="02070309020205020404" pitchFamily="49" charset="0"/>
              </a:rPr>
              <a:t>mahasiswa</a:t>
            </a:r>
            <a:r>
              <a:rPr lang="en-US" b="0" i="0" dirty="0">
                <a:solidFill>
                  <a:srgbClr val="0055AA"/>
                </a:solidFill>
                <a:effectLst/>
                <a:latin typeface="Courier New" panose="02070309020205020404" pitchFamily="49" charset="0"/>
              </a:rPr>
              <a:t>`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770088"/>
                </a:solidFill>
                <a:effectLst/>
                <a:latin typeface="Courier New" panose="02070309020205020404" pitchFamily="49" charset="0"/>
              </a:rPr>
              <a:t>WHERE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b="0" i="0" u="none" strike="noStrike" dirty="0">
                <a:solidFill>
                  <a:srgbClr val="770088"/>
                </a:solidFill>
                <a:effectLst/>
                <a:latin typeface="Courier New" panose="02070309020205020404" pitchFamily="49" charset="0"/>
                <a:hlinkClick r:id="rId4"/>
              </a:rPr>
              <a:t>not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 Prodi</a:t>
            </a:r>
            <a:r>
              <a:rPr lang="en-US" b="0" i="0" dirty="0">
                <a:solidFill>
                  <a:srgbClr val="FF00FF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i="0" dirty="0">
                <a:solidFill>
                  <a:srgbClr val="AA1111"/>
                </a:solidFill>
                <a:effectLst/>
                <a:latin typeface="Courier New" panose="02070309020205020404" pitchFamily="49" charset="0"/>
              </a:rPr>
              <a:t>'Teknik </a:t>
            </a:r>
            <a:r>
              <a:rPr lang="en-US" b="0" i="0" dirty="0" err="1">
                <a:solidFill>
                  <a:srgbClr val="AA1111"/>
                </a:solidFill>
                <a:effectLst/>
                <a:latin typeface="Courier New" panose="02070309020205020404" pitchFamily="49" charset="0"/>
              </a:rPr>
              <a:t>informatika</a:t>
            </a:r>
            <a:r>
              <a:rPr lang="en-US" b="0" i="0" dirty="0">
                <a:solidFill>
                  <a:srgbClr val="AA1111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;</a:t>
            </a:r>
            <a:endParaRPr lang="en-ID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B3B1AD-87D5-94A9-90EE-75357F923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00" y="1572701"/>
            <a:ext cx="8792660" cy="143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{590E780E-3ACE-4DAD-9F39-F1C685126FB5}tf78438558_win32</Template>
  <TotalTime>80</TotalTime>
  <Words>258</Words>
  <Application>Microsoft Office PowerPoint</Application>
  <PresentationFormat>Widescreen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Consolas-Bold</vt:lpstr>
      <vt:lpstr>Consolas-BoldItalic</vt:lpstr>
      <vt:lpstr>Courier New</vt:lpstr>
      <vt:lpstr>Sabon Next LT</vt:lpstr>
      <vt:lpstr>Times New Roman</vt:lpstr>
      <vt:lpstr>TimesNewRomanPSMT</vt:lpstr>
      <vt:lpstr>Custom</vt:lpstr>
      <vt:lpstr>EKSPLORASI PERINTAH SQL</vt:lpstr>
      <vt:lpstr>agenda</vt:lpstr>
      <vt:lpstr>WHERE</vt:lpstr>
      <vt:lpstr>PowerPoint Presentation</vt:lpstr>
      <vt:lpstr>Operator Logika And , Or Dan Not</vt:lpstr>
      <vt:lpstr>PowerPoint Presentation</vt:lpstr>
      <vt:lpstr>Contoh penerapannya: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EKSPLORASI PERINTAH SQL</dc:title>
  <dc:subject/>
  <dc:creator>liza safitri</dc:creator>
  <cp:lastModifiedBy>liza safitri</cp:lastModifiedBy>
  <cp:revision>5</cp:revision>
  <dcterms:created xsi:type="dcterms:W3CDTF">2024-03-19T14:21:51Z</dcterms:created>
  <dcterms:modified xsi:type="dcterms:W3CDTF">2024-03-31T14:09:23Z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