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7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19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8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16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338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4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1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26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31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95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8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139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5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7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664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360FC6-9CE6-484C-92F8-8CFB2FCD05D4}" type="datetimeFigureOut">
              <a:rPr lang="id-ID" smtClean="0"/>
              <a:pPr/>
              <a:t>14/02/2023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A1050C-4C6B-485E-9DAF-64830E55C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59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03747" y="1844824"/>
            <a:ext cx="6322474" cy="151553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Simulasi Event – Diskrit</a:t>
            </a:r>
            <a:br>
              <a:rPr lang="id-ID" dirty="0" smtClean="0"/>
            </a:br>
            <a:r>
              <a:rPr lang="id-ID" dirty="0" smtClean="0"/>
              <a:t>(</a:t>
            </a:r>
            <a:r>
              <a:rPr lang="id-ID" i="1" dirty="0" smtClean="0"/>
              <a:t>Discrete - Event Simulation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PERMODELAN DAN SIMULASI SISTEM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30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Asumsi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Tidak ada pelanggan dalam sistem pada saat awal, sehingga antrian kosong dan ATM tidak dipergunakan (</a:t>
            </a:r>
            <a:r>
              <a:rPr lang="id-ID" i="1" dirty="0" smtClean="0"/>
              <a:t>idle</a:t>
            </a:r>
            <a:r>
              <a:rPr lang="id-ID" dirty="0" smtClean="0"/>
              <a:t>)</a:t>
            </a:r>
          </a:p>
          <a:p>
            <a:r>
              <a:rPr lang="id-ID" dirty="0" smtClean="0"/>
              <a:t>Waktu bergerak dari antrian ke ATM sangat kecil, sehingga diabaikan.</a:t>
            </a:r>
          </a:p>
          <a:p>
            <a:r>
              <a:rPr lang="id-ID" dirty="0" smtClean="0"/>
              <a:t>Pelanggan proses dari antrian dengan dasar FIFO.</a:t>
            </a:r>
          </a:p>
          <a:p>
            <a:r>
              <a:rPr lang="id-ID" dirty="0" smtClean="0"/>
              <a:t>ATM tidak pernah mengalami kerusakan.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31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Mempersiapkan Simulasi (</a:t>
            </a:r>
            <a:r>
              <a:rPr lang="id-ID" i="1" dirty="0" smtClean="0"/>
              <a:t>setting up the simulation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Simulasi waktu (</a:t>
            </a:r>
            <a:r>
              <a:rPr lang="id-ID" i="1" dirty="0" smtClean="0"/>
              <a:t>clock simulation</a:t>
            </a:r>
            <a:r>
              <a:rPr lang="id-ID" dirty="0" smtClean="0"/>
              <a:t>) :</a:t>
            </a:r>
          </a:p>
          <a:p>
            <a:r>
              <a:rPr lang="id-ID" dirty="0"/>
              <a:t> </a:t>
            </a:r>
            <a:r>
              <a:rPr lang="id-ID" dirty="0" smtClean="0"/>
              <a:t>t</a:t>
            </a:r>
            <a:r>
              <a:rPr lang="en-US" sz="2000" dirty="0" err="1" smtClean="0"/>
              <a:t>i</a:t>
            </a:r>
            <a:r>
              <a:rPr lang="id-ID" dirty="0" smtClean="0"/>
              <a:t>: nilai waktu simulasi (</a:t>
            </a:r>
            <a:r>
              <a:rPr lang="id-ID" i="1" dirty="0" smtClean="0"/>
              <a:t>simulation clock</a:t>
            </a:r>
            <a:r>
              <a:rPr lang="id-ID" dirty="0" smtClean="0"/>
              <a:t>) pada langkah </a:t>
            </a:r>
            <a:r>
              <a:rPr lang="en-US" sz="2400" dirty="0" err="1" smtClean="0"/>
              <a:t>i</a:t>
            </a:r>
            <a:r>
              <a:rPr lang="id-ID" dirty="0" smtClean="0"/>
              <a:t> , untuk i = 0 sampai jumlah </a:t>
            </a:r>
            <a:r>
              <a:rPr lang="id-ID" i="1" dirty="0" smtClean="0"/>
              <a:t>discrete event</a:t>
            </a:r>
            <a:r>
              <a:rPr lang="id-ID" dirty="0" smtClean="0"/>
              <a:t> .</a:t>
            </a:r>
          </a:p>
          <a:p>
            <a:r>
              <a:rPr lang="id-ID" dirty="0" smtClean="0"/>
              <a:t>Asumsikan simulasi mulai pada saat nol, t₀=0</a:t>
            </a:r>
          </a:p>
          <a:p>
            <a:r>
              <a:rPr lang="id-ID" dirty="0" smtClean="0"/>
              <a:t>t₁ : nilai simulation </a:t>
            </a:r>
            <a:r>
              <a:rPr lang="id-ID" i="1" dirty="0" smtClean="0"/>
              <a:t>clock </a:t>
            </a:r>
            <a:r>
              <a:rPr lang="id-ID" dirty="0" smtClean="0"/>
              <a:t>saat </a:t>
            </a:r>
            <a:r>
              <a:rPr lang="id-ID" i="1" dirty="0" smtClean="0"/>
              <a:t>discrete event</a:t>
            </a:r>
            <a:r>
              <a:rPr lang="id-ID" dirty="0" smtClean="0"/>
              <a:t> pertama dalam daftar diproses.</a:t>
            </a:r>
          </a:p>
          <a:p>
            <a:r>
              <a:rPr lang="id-ID" dirty="0"/>
              <a:t> </a:t>
            </a:r>
            <a:r>
              <a:rPr lang="id-ID" dirty="0" smtClean="0"/>
              <a:t>t₂ : nilai </a:t>
            </a:r>
            <a:r>
              <a:rPr lang="id-ID" i="1" dirty="0" smtClean="0"/>
              <a:t>simulation clock </a:t>
            </a:r>
            <a:r>
              <a:rPr lang="id-ID" dirty="0" smtClean="0"/>
              <a:t>saat </a:t>
            </a:r>
            <a:r>
              <a:rPr lang="id-ID" i="1" dirty="0" smtClean="0"/>
              <a:t>discrete event </a:t>
            </a:r>
            <a:r>
              <a:rPr lang="id-ID" dirty="0" smtClean="0"/>
              <a:t>kedua dalam daftar diproses.</a:t>
            </a:r>
          </a:p>
        </p:txBody>
      </p:sp>
    </p:spTree>
    <p:extLst>
      <p:ext uri="{BB962C8B-B14F-4D97-AF65-F5344CB8AC3E}">
        <p14:creationId xmlns:p14="http://schemas.microsoft.com/office/powerpoint/2010/main" val="16070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Mempersiapkan Simulasi (</a:t>
            </a:r>
            <a:r>
              <a:rPr lang="id-ID" i="1" dirty="0" smtClean="0"/>
              <a:t>setting up the simulation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Atribut Entitas :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Adalah karakteristik suatu entitas yang dipertahankan oleh entitas tersebut sampai entitas keluar dari sistem.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Untuk simulasi ATM : atribut waktu kedatangan (Arrival Time)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96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Mempersiapkan Simulasi (</a:t>
            </a:r>
            <a:r>
              <a:rPr lang="id-ID" i="1" dirty="0" smtClean="0"/>
              <a:t>setting up the simulation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Variabel status :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Jumlah entitas dalam antrian pada langkah ke-i, NQ</a:t>
            </a:r>
            <a:r>
              <a:rPr lang="en-US" sz="2000" dirty="0" err="1" smtClean="0"/>
              <a:t>i</a:t>
            </a:r>
            <a:r>
              <a:rPr lang="id-ID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ATM Status</a:t>
            </a:r>
            <a:r>
              <a:rPr lang="en-US" dirty="0" smtClean="0"/>
              <a:t> </a:t>
            </a:r>
            <a:r>
              <a:rPr lang="en-US" sz="2400" dirty="0" err="1" smtClean="0"/>
              <a:t>i</a:t>
            </a:r>
            <a:r>
              <a:rPr lang="id-ID" dirty="0" smtClean="0"/>
              <a:t> untuk menunjukkan apakah ATM sibuk atau menganggur (</a:t>
            </a:r>
            <a:r>
              <a:rPr lang="id-ID" i="1" dirty="0" smtClean="0"/>
              <a:t>idle</a:t>
            </a:r>
            <a:r>
              <a:rPr lang="id-ID" dirty="0" smtClean="0"/>
              <a:t>) pada langkah ke-i.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97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Mempersiapkan Simulasi (</a:t>
            </a:r>
            <a:r>
              <a:rPr lang="id-ID" i="1" dirty="0" smtClean="0"/>
              <a:t>setting up the simulation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Akumulator Statistik (</a:t>
            </a:r>
            <a:r>
              <a:rPr lang="id-ID" i="1" dirty="0" smtClean="0"/>
              <a:t>statistical acumulators</a:t>
            </a:r>
            <a:r>
              <a:rPr lang="id-ID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Simple-average :</a:t>
            </a:r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Waktu rata – rata pelanggan menunggu dalam antrian.</a:t>
            </a:r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Time-average :</a:t>
            </a:r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Jumlah rata – rata pelanggan di dalam antrian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64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Mempersiapkan Simulasi (</a:t>
            </a:r>
            <a:r>
              <a:rPr lang="id-ID" i="1" dirty="0" smtClean="0"/>
              <a:t>setting up the simulation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Akumulator Statistik (</a:t>
            </a:r>
            <a:r>
              <a:rPr lang="id-ID" i="1" dirty="0" smtClean="0"/>
              <a:t>statistical acumulators</a:t>
            </a:r>
            <a:r>
              <a:rPr lang="id-ID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id-ID" i="1" dirty="0" smtClean="0"/>
              <a:t>Simple-average time in queue</a:t>
            </a:r>
            <a:r>
              <a:rPr lang="id-ID" dirty="0" smtClean="0"/>
              <a:t> :</a:t>
            </a:r>
          </a:p>
          <a:p>
            <a:pPr lvl="1"/>
            <a:r>
              <a:rPr lang="id-ID" dirty="0" smtClean="0"/>
              <a:t>Menghitung jumlah pelanggan yang melewati antrian.</a:t>
            </a:r>
          </a:p>
          <a:p>
            <a:pPr lvl="1"/>
            <a:r>
              <a:rPr lang="id-ID" dirty="0" smtClean="0"/>
              <a:t>Saat pelanggan melalui antrian, waktu menunggu dicatat.</a:t>
            </a:r>
          </a:p>
          <a:p>
            <a:pPr lvl="1"/>
            <a:r>
              <a:rPr lang="id-ID" dirty="0" smtClean="0"/>
              <a:t>Dihitung dari saat masuk antrian sampai saat meninggalkan antrian :</a:t>
            </a:r>
          </a:p>
          <a:p>
            <a:pPr lvl="2"/>
            <a:r>
              <a:rPr lang="id-ID" i="1" dirty="0" smtClean="0"/>
              <a:t>Simple-average time in queue</a:t>
            </a:r>
            <a:r>
              <a:rPr lang="id-ID" dirty="0" smtClean="0"/>
              <a:t> = t</a:t>
            </a:r>
            <a:r>
              <a:rPr lang="en-US" sz="1800" dirty="0" err="1" smtClean="0"/>
              <a:t>i</a:t>
            </a:r>
            <a:r>
              <a:rPr lang="id-ID" dirty="0" smtClean="0"/>
              <a:t> - </a:t>
            </a:r>
            <a:r>
              <a:rPr lang="id-ID" i="1" dirty="0" smtClean="0"/>
              <a:t>Arrival time 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4077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Mempersiapkan Simulasi (</a:t>
            </a:r>
            <a:r>
              <a:rPr lang="id-ID" i="1" dirty="0" smtClean="0"/>
              <a:t>setting up the simulation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Akumulator Statistik (</a:t>
            </a:r>
            <a:r>
              <a:rPr lang="id-ID" i="1" dirty="0" smtClean="0"/>
              <a:t>statistical acumulators</a:t>
            </a:r>
            <a:r>
              <a:rPr lang="id-ID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id-ID" i="1" dirty="0" smtClean="0"/>
              <a:t>Time-average number of customers in the queue 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Untuk deklarasi langkah terakhir (tᵢ - tᵢ₋₁) dan jumlah pelanggan yang memasuki antrian selama langkah terakhir (NQᵢ₋₁)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0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Mempersiapkan Simulasi (</a:t>
            </a:r>
            <a:r>
              <a:rPr lang="id-ID" i="1" dirty="0"/>
              <a:t>setting up the simulation</a:t>
            </a:r>
            <a:r>
              <a:rPr lang="id-ID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b="1" dirty="0" smtClean="0"/>
              <a:t>Kejadian</a:t>
            </a:r>
            <a:r>
              <a:rPr lang="id-ID" dirty="0" smtClean="0"/>
              <a:t> (</a:t>
            </a:r>
            <a:r>
              <a:rPr lang="id-ID" i="1" dirty="0" smtClean="0"/>
              <a:t>event</a:t>
            </a:r>
            <a:r>
              <a:rPr lang="id-ID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id-ID" i="1" dirty="0" smtClean="0"/>
              <a:t>Arrival event </a:t>
            </a:r>
            <a:r>
              <a:rPr lang="id-ID" dirty="0" smtClean="0"/>
              <a:t>: terjadi saat entitas pelanggan (</a:t>
            </a:r>
            <a:r>
              <a:rPr lang="id-ID" i="1" dirty="0" smtClean="0"/>
              <a:t>costumer entity</a:t>
            </a:r>
            <a:r>
              <a:rPr lang="id-ID" dirty="0" smtClean="0"/>
              <a:t>) tiba dalam antrian.</a:t>
            </a:r>
          </a:p>
          <a:p>
            <a:pPr>
              <a:buFont typeface="Wingdings" pitchFamily="2" charset="2"/>
              <a:buChar char="Ø"/>
            </a:pPr>
            <a:r>
              <a:rPr lang="id-ID" i="1" dirty="0" smtClean="0"/>
              <a:t>Departure event </a:t>
            </a:r>
            <a:r>
              <a:rPr lang="id-ID" dirty="0" smtClean="0"/>
              <a:t>: terjadi saat entitas pelanggan menyelesaikan transaksi </a:t>
            </a:r>
            <a:r>
              <a:rPr lang="id-ID" b="1" dirty="0" smtClean="0"/>
              <a:t>ATM</a:t>
            </a:r>
            <a:r>
              <a:rPr lang="id-ID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d-ID" i="1" dirty="0" smtClean="0"/>
              <a:t>Termination event</a:t>
            </a:r>
            <a:r>
              <a:rPr lang="id-ID" dirty="0" smtClean="0"/>
              <a:t> : untuk mengakhiri simulasi.</a:t>
            </a:r>
          </a:p>
          <a:p>
            <a:pPr>
              <a:buFont typeface="Wingdings" pitchFamily="2" charset="2"/>
              <a:buChar char="Ø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95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Mempersiapkan Simulasi (</a:t>
            </a:r>
            <a:r>
              <a:rPr lang="id-ID" i="1" dirty="0"/>
              <a:t>setting up the simulation</a:t>
            </a:r>
            <a:r>
              <a:rPr lang="id-ID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Waktu antar-kedatangan (</a:t>
            </a:r>
            <a:r>
              <a:rPr lang="id-ID" i="1" dirty="0" smtClean="0"/>
              <a:t>inter-arrival time</a:t>
            </a:r>
            <a:r>
              <a:rPr lang="id-ID" dirty="0" smtClean="0"/>
              <a:t>) dan waktu pelayanan pelanggan (</a:t>
            </a:r>
            <a:r>
              <a:rPr lang="id-ID" i="1" dirty="0" smtClean="0"/>
              <a:t>customer service time</a:t>
            </a:r>
            <a:r>
              <a:rPr lang="id-ID" dirty="0" smtClean="0"/>
              <a:t>) pada ATM terdistribusi eksponensial dengan rata – rata 3 menit dan 2.4. menit.</a:t>
            </a:r>
          </a:p>
          <a:p>
            <a:r>
              <a:rPr lang="id-ID" dirty="0" smtClean="0"/>
              <a:t>Waktu kedatangan dari pelanggan berikutnya dapat dijadwalkan sebagai : </a:t>
            </a:r>
            <a:r>
              <a:rPr lang="id-ID" b="1" dirty="0" smtClean="0"/>
              <a:t>t</a:t>
            </a:r>
            <a:r>
              <a:rPr lang="en-US" sz="2600" b="1" dirty="0" err="1" smtClean="0"/>
              <a:t>i</a:t>
            </a:r>
            <a:r>
              <a:rPr lang="id-ID" b="1" dirty="0" smtClean="0"/>
              <a:t> + E(3.0)</a:t>
            </a:r>
          </a:p>
          <a:p>
            <a:r>
              <a:rPr lang="id-ID" dirty="0" smtClean="0"/>
              <a:t>Waktu kepergian dari entitas yang telah mengakses ATM dijadwalkan sebagai : </a:t>
            </a:r>
            <a:r>
              <a:rPr lang="id-ID" b="1" dirty="0" smtClean="0"/>
              <a:t>t</a:t>
            </a:r>
            <a:r>
              <a:rPr lang="en-US" sz="2600" b="1" dirty="0" err="1" smtClean="0"/>
              <a:t>i</a:t>
            </a:r>
            <a:r>
              <a:rPr lang="id-ID" b="1" dirty="0" smtClean="0"/>
              <a:t> </a:t>
            </a:r>
            <a:r>
              <a:rPr lang="id-ID" b="1" dirty="0"/>
              <a:t>+ </a:t>
            </a:r>
            <a:r>
              <a:rPr lang="id-ID" b="1" dirty="0" smtClean="0"/>
              <a:t>E(2.4)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52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Menghitung hasil simulasi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Statistik rata – rata sederhana </a:t>
            </a:r>
            <a:r>
              <a:rPr lang="id-ID" dirty="0" smtClean="0"/>
              <a:t>(</a:t>
            </a:r>
            <a:r>
              <a:rPr lang="id-ID" i="1" dirty="0" smtClean="0"/>
              <a:t>simple average statistic</a:t>
            </a:r>
            <a:r>
              <a:rPr lang="id-ID" dirty="0" smtClean="0"/>
              <a:t>) : jumlah seluruh nilai obsevasi dari variabel respon dibagi dengan jumlah observasi.</a:t>
            </a:r>
          </a:p>
          <a:p>
            <a:endParaRPr lang="id-ID" dirty="0"/>
          </a:p>
        </p:txBody>
      </p:sp>
      <p:pic>
        <p:nvPicPr>
          <p:cNvPr id="1027" name="Picture 3" descr="C:\Users\HP\Documents\observ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84887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Apakah “</a:t>
            </a:r>
            <a:r>
              <a:rPr lang="id-ID" i="1" dirty="0" smtClean="0"/>
              <a:t>Discrete-Event Simulation</a:t>
            </a:r>
            <a:r>
              <a:rPr lang="id-ID" dirty="0" smtClean="0"/>
              <a:t>” itu 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5883"/>
            <a:ext cx="8229600" cy="31354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 smtClean="0"/>
              <a:t>Kejadian yang biasa terdapat dalam simulasi :</a:t>
            </a:r>
          </a:p>
          <a:p>
            <a:pPr algn="just">
              <a:buFont typeface="Wingdings" pitchFamily="2" charset="2"/>
              <a:buChar char="ü"/>
            </a:pPr>
            <a:r>
              <a:rPr lang="id-ID" dirty="0" smtClean="0"/>
              <a:t>Kedatangan sebuah entitas kesebuah stasiun kerja (</a:t>
            </a:r>
            <a:r>
              <a:rPr lang="id-ID" i="1" dirty="0" smtClean="0"/>
              <a:t>workstation</a:t>
            </a:r>
            <a:r>
              <a:rPr lang="id-ID" dirty="0" smtClean="0"/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id-ID" dirty="0" smtClean="0"/>
              <a:t>Kegagalan </a:t>
            </a:r>
            <a:r>
              <a:rPr lang="id-ID" i="1" dirty="0" smtClean="0"/>
              <a:t>resources</a:t>
            </a:r>
          </a:p>
          <a:p>
            <a:pPr algn="just">
              <a:buFont typeface="Wingdings" pitchFamily="2" charset="2"/>
              <a:buChar char="ü"/>
            </a:pPr>
            <a:r>
              <a:rPr lang="id-ID" dirty="0" smtClean="0"/>
              <a:t>Selesainya sebuah aktifitas</a:t>
            </a:r>
          </a:p>
          <a:p>
            <a:pPr algn="just">
              <a:buFont typeface="Wingdings" pitchFamily="2" charset="2"/>
              <a:buChar char="ü"/>
            </a:pPr>
            <a:r>
              <a:rPr lang="id-ID" dirty="0" smtClean="0"/>
              <a:t>Akhir sebuah </a:t>
            </a:r>
            <a:r>
              <a:rPr lang="id-ID" i="1" dirty="0" smtClean="0"/>
              <a:t>shift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412776"/>
            <a:ext cx="8229600" cy="219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i="1" dirty="0" smtClean="0"/>
              <a:t>Discrete-Event Simulation</a:t>
            </a:r>
          </a:p>
          <a:p>
            <a:pPr marL="0" indent="0" algn="ctr">
              <a:buFont typeface="Arial" pitchFamily="34" charset="0"/>
              <a:buNone/>
            </a:pPr>
            <a:r>
              <a:rPr lang="id-ID" dirty="0" smtClean="0"/>
              <a:t>Simulasi dimana perubahan statusnya terjadi pada </a:t>
            </a:r>
            <a:r>
              <a:rPr lang="id-ID" b="1" i="1" dirty="0" smtClean="0"/>
              <a:t>titik-titik diskrit</a:t>
            </a:r>
            <a:r>
              <a:rPr lang="id-ID" dirty="0" smtClean="0"/>
              <a:t> dalam waktu yang dipicu oleh kejadian (</a:t>
            </a:r>
            <a:r>
              <a:rPr lang="id-ID" i="1" dirty="0" smtClean="0"/>
              <a:t>event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82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Calculating Result </a:t>
            </a:r>
            <a:r>
              <a:rPr lang="id-ID" dirty="0" smtClean="0"/>
              <a:t>(</a:t>
            </a:r>
            <a:r>
              <a:rPr lang="id-ID" i="1" dirty="0" smtClean="0"/>
              <a:t>cont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b="1" dirty="0" smtClean="0"/>
              <a:t>Statistik waktu rata – rata</a:t>
            </a:r>
            <a:r>
              <a:rPr lang="id-ID" dirty="0" smtClean="0"/>
              <a:t> (</a:t>
            </a:r>
            <a:r>
              <a:rPr lang="id-ID" i="1" dirty="0" smtClean="0"/>
              <a:t>time average statistic / time weighted average</a:t>
            </a:r>
            <a:r>
              <a:rPr lang="id-ID" dirty="0" smtClean="0"/>
              <a:t>) : nilai rata – rata sebuah variabel respon yang diukur dari durasi waktu masing – masing nilai nilai dari yang diamati dari variabel tersebut.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  </a:t>
            </a:r>
            <a:endParaRPr lang="id-ID" dirty="0"/>
          </a:p>
        </p:txBody>
      </p:sp>
      <p:pic>
        <p:nvPicPr>
          <p:cNvPr id="2050" name="Picture 2" descr="C:\Users\HP\Documents\ave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9" y="4077072"/>
            <a:ext cx="80964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Calculating Result </a:t>
            </a:r>
            <a:r>
              <a:rPr lang="id-ID" dirty="0"/>
              <a:t>(</a:t>
            </a:r>
            <a:r>
              <a:rPr lang="id-ID" i="1" dirty="0"/>
              <a:t>cont</a:t>
            </a:r>
            <a:r>
              <a:rPr lang="id-ID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Average NQ :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074" name="Picture 2" descr="C:\Users\HP\Documents\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95538"/>
            <a:ext cx="8100764" cy="39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Menghitung hasil simulasi</a:t>
            </a:r>
            <a:endParaRPr lang="id-ID" dirty="0"/>
          </a:p>
        </p:txBody>
      </p:sp>
      <p:pic>
        <p:nvPicPr>
          <p:cNvPr id="4098" name="Picture 2" descr="C:\Users\HP\Documents\simula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42156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sz="7200" dirty="0" smtClean="0"/>
              <a:t>TERIMAKASIH</a:t>
            </a:r>
            <a:endParaRPr lang="id-ID" sz="7200" dirty="0"/>
          </a:p>
        </p:txBody>
      </p:sp>
    </p:spTree>
    <p:extLst>
      <p:ext uri="{BB962C8B-B14F-4D97-AF65-F5344CB8AC3E}">
        <p14:creationId xmlns:p14="http://schemas.microsoft.com/office/powerpoint/2010/main" val="7465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 smtClean="0"/>
              <a:t>Discrete-event vs. continuous simulation</a:t>
            </a:r>
            <a:endParaRPr lang="id-ID" i="1" dirty="0"/>
          </a:p>
        </p:txBody>
      </p:sp>
      <p:pic>
        <p:nvPicPr>
          <p:cNvPr id="1026" name="Picture 2" descr="C:\Users\HP\Documents\de vs c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338" y="2851545"/>
            <a:ext cx="6799262" cy="2723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 smtClean="0"/>
              <a:t>Discrete-event vs. continuous simulation</a:t>
            </a:r>
            <a:endParaRPr lang="id-ID" dirty="0"/>
          </a:p>
        </p:txBody>
      </p:sp>
      <p:pic>
        <p:nvPicPr>
          <p:cNvPr id="2050" name="Picture 2" descr="C:\Users\HP\Documents\de vs c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338" y="3075924"/>
            <a:ext cx="6799262" cy="2274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i="1" dirty="0" smtClean="0"/>
              <a:t>Discrete-event Simulation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id-ID" dirty="0" smtClean="0"/>
              <a:t>Kejadian (</a:t>
            </a:r>
            <a:r>
              <a:rPr lang="id-ID" i="1" dirty="0" smtClean="0"/>
              <a:t>event</a:t>
            </a:r>
            <a:r>
              <a:rPr lang="id-ID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Menggambarkan Sistem </a:t>
            </a:r>
            <a:r>
              <a:rPr lang="id-ID" dirty="0" smtClean="0">
                <a:sym typeface="Wingdings" pitchFamily="2" charset="2"/>
              </a:rPr>
              <a:t> aliran proses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sym typeface="Wingdings" pitchFamily="2" charset="2"/>
              </a:rPr>
              <a:t>Aliran proses (</a:t>
            </a:r>
            <a:r>
              <a:rPr lang="id-ID" i="1" dirty="0" smtClean="0">
                <a:sym typeface="Wingdings" pitchFamily="2" charset="2"/>
              </a:rPr>
              <a:t>process flow</a:t>
            </a:r>
            <a:r>
              <a:rPr lang="id-ID" dirty="0" smtClean="0">
                <a:sym typeface="Wingdings" pitchFamily="2" charset="2"/>
              </a:rPr>
              <a:t>) : urutan kejadian untuk menjalankan simulasi</a:t>
            </a:r>
          </a:p>
          <a:p>
            <a:pPr>
              <a:buFont typeface="Wingdings" pitchFamily="2" charset="2"/>
              <a:buChar char="ü"/>
            </a:pPr>
            <a:r>
              <a:rPr lang="id-ID" i="1" dirty="0" smtClean="0">
                <a:sym typeface="Wingdings" pitchFamily="2" charset="2"/>
              </a:rPr>
              <a:t>Event</a:t>
            </a:r>
            <a:r>
              <a:rPr lang="id-ID" dirty="0" smtClean="0">
                <a:sym typeface="Wingdings" pitchFamily="2" charset="2"/>
              </a:rPr>
              <a:t> akan menciptakan keterlambatan dalam simulasi untuk mereplikasi satu lintasan waktu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sym typeface="Wingdings" pitchFamily="2" charset="2"/>
              </a:rPr>
              <a:t>Event memicu eksekusi logika yang dihubungkan dengan </a:t>
            </a:r>
            <a:r>
              <a:rPr lang="id-ID" i="1" dirty="0" smtClean="0">
                <a:sym typeface="Wingdings" pitchFamily="2" charset="2"/>
              </a:rPr>
              <a:t>event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4454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Discrete-event Simulation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dirty="0" smtClean="0"/>
              <a:t>Tipe </a:t>
            </a:r>
            <a:r>
              <a:rPr lang="id-ID" i="1" dirty="0" smtClean="0"/>
              <a:t>Event</a:t>
            </a:r>
          </a:p>
          <a:p>
            <a:pPr>
              <a:buFont typeface="Wingdings" pitchFamily="2" charset="2"/>
              <a:buChar char="ü"/>
            </a:pPr>
            <a:r>
              <a:rPr lang="id-ID" b="1" dirty="0" smtClean="0"/>
              <a:t>Kejadian terjadwal </a:t>
            </a:r>
            <a:r>
              <a:rPr lang="id-ID" dirty="0" smtClean="0"/>
              <a:t>(</a:t>
            </a:r>
            <a:r>
              <a:rPr lang="id-ID" i="1" dirty="0" smtClean="0"/>
              <a:t>scheduled event</a:t>
            </a:r>
            <a:r>
              <a:rPr lang="id-ID" dirty="0" smtClean="0"/>
              <a:t>) : sebuah </a:t>
            </a:r>
            <a:r>
              <a:rPr lang="id-ID" i="1" dirty="0" smtClean="0"/>
              <a:t>event</a:t>
            </a:r>
            <a:r>
              <a:rPr lang="id-ID" dirty="0" smtClean="0"/>
              <a:t> dimana saat terjadinya dapat ditentukan dan dijadwalkan sebelumnya.</a:t>
            </a:r>
          </a:p>
          <a:p>
            <a:pPr>
              <a:buFont typeface="Wingdings" pitchFamily="2" charset="2"/>
              <a:buChar char="ü"/>
            </a:pPr>
            <a:r>
              <a:rPr lang="id-ID" b="1" dirty="0" smtClean="0"/>
              <a:t>Kejadian kondisional</a:t>
            </a:r>
            <a:r>
              <a:rPr lang="id-ID" dirty="0" smtClean="0"/>
              <a:t> (</a:t>
            </a:r>
            <a:r>
              <a:rPr lang="id-ID" i="1" dirty="0" smtClean="0"/>
              <a:t>conditional event</a:t>
            </a:r>
            <a:r>
              <a:rPr lang="id-ID" dirty="0" smtClean="0"/>
              <a:t>) dipicu oleh kondisi yang ditemui, bukan oleh satu lintasan waktu.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96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i="1" dirty="0" smtClean="0"/>
              <a:t>Discrete-event Simulation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id-ID" i="1" dirty="0" smtClean="0"/>
              <a:t>Flowchart :</a:t>
            </a:r>
          </a:p>
          <a:p>
            <a:pPr marL="0" indent="0">
              <a:buNone/>
            </a:pPr>
            <a:endParaRPr lang="id-ID" i="1" dirty="0"/>
          </a:p>
        </p:txBody>
      </p:sp>
      <p:pic>
        <p:nvPicPr>
          <p:cNvPr id="3074" name="Picture 2" descr="C:\Users\HP\Documents\flow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836712"/>
            <a:ext cx="4752529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Contoh Manual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Sistem ATM :</a:t>
            </a:r>
          </a:p>
          <a:p>
            <a:pPr marL="0" indent="0">
              <a:buNone/>
            </a:pPr>
            <a:endParaRPr lang="id-ID" dirty="0" smtClean="0"/>
          </a:p>
          <a:p>
            <a:pPr>
              <a:buFont typeface="Wingdings" pitchFamily="2" charset="2"/>
              <a:buChar char="ü"/>
            </a:pPr>
            <a:endParaRPr lang="id-ID" dirty="0"/>
          </a:p>
        </p:txBody>
      </p:sp>
      <p:pic>
        <p:nvPicPr>
          <p:cNvPr id="4" name="Picture 2" descr="E:\LIZA\kuliah\Ganjil 2013\wink\s_files\s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629400" cy="486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8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Sistem ATM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Pelanggan tiba untuk menggunakan ATM dengan waktu antar kedatangan 3.0 menit yang terdistribusi eksponensial.</a:t>
            </a:r>
          </a:p>
          <a:p>
            <a:r>
              <a:rPr lang="id-ID" dirty="0" smtClean="0"/>
              <a:t>Antrian memiliki kapasitas untuk menampung pelanggan dalam jumlah tak terbatas.</a:t>
            </a:r>
          </a:p>
          <a:p>
            <a:r>
              <a:rPr lang="id-ID" dirty="0" smtClean="0"/>
              <a:t>ATM memiliki kapasitas satu pelanggan.</a:t>
            </a:r>
          </a:p>
          <a:p>
            <a:r>
              <a:rPr lang="id-ID" dirty="0" smtClean="0"/>
              <a:t>Pelanggan menghabiskan rata – rata 2.4 menit terdistribusi eksponensial untuk menyelesaikan transaksinya (waktu jasa / </a:t>
            </a:r>
            <a:r>
              <a:rPr lang="id-ID" i="1" dirty="0" smtClean="0"/>
              <a:t>service time</a:t>
            </a:r>
            <a:r>
              <a:rPr lang="id-ID" dirty="0" smtClean="0"/>
              <a:t> di ATM).</a:t>
            </a:r>
          </a:p>
          <a:p>
            <a:r>
              <a:rPr lang="id-ID" dirty="0" smtClean="0"/>
              <a:t>Simulasi mulai pada saat nol.</a:t>
            </a:r>
          </a:p>
          <a:p>
            <a:r>
              <a:rPr lang="id-ID" dirty="0" smtClean="0"/>
              <a:t>Simulasikan sistem ATM pada 22 menit pertama operasinya dan estimasikan waktu tunggu (</a:t>
            </a:r>
            <a:r>
              <a:rPr lang="id-ID" i="1" dirty="0" smtClean="0"/>
              <a:t>expected waiting time</a:t>
            </a:r>
            <a:r>
              <a:rPr lang="id-ID" dirty="0" smtClean="0"/>
              <a:t>) pelanggan dalam antrian.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83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337</TotalTime>
  <Words>773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Garamond</vt:lpstr>
      <vt:lpstr>Wingdings</vt:lpstr>
      <vt:lpstr>Organic</vt:lpstr>
      <vt:lpstr>Simulasi Event – Diskrit (Discrete - Event Simulation)</vt:lpstr>
      <vt:lpstr>Apakah “Discrete-Event Simulation” itu ?</vt:lpstr>
      <vt:lpstr>Discrete-event vs. continuous simulation</vt:lpstr>
      <vt:lpstr>Discrete-event vs. continuous simulation</vt:lpstr>
      <vt:lpstr>Discrete-event Simulation</vt:lpstr>
      <vt:lpstr>Discrete-event Simulation</vt:lpstr>
      <vt:lpstr>Discrete-event Simulation</vt:lpstr>
      <vt:lpstr>Contoh Manual</vt:lpstr>
      <vt:lpstr>Contoh Sistem ATM</vt:lpstr>
      <vt:lpstr>Asumsi </vt:lpstr>
      <vt:lpstr>Mempersiapkan Simulasi (setting up the simulation)</vt:lpstr>
      <vt:lpstr>Mempersiapkan Simulasi (setting up the simulation)</vt:lpstr>
      <vt:lpstr>Mempersiapkan Simulasi (setting up the simulation)</vt:lpstr>
      <vt:lpstr>Mempersiapkan Simulasi (setting up the simulation)</vt:lpstr>
      <vt:lpstr>Mempersiapkan Simulasi (setting up the simulation)</vt:lpstr>
      <vt:lpstr>Mempersiapkan Simulasi (setting up the simulation)</vt:lpstr>
      <vt:lpstr>Mempersiapkan Simulasi (setting up the simulation)</vt:lpstr>
      <vt:lpstr>Mempersiapkan Simulasi (setting up the simulation)</vt:lpstr>
      <vt:lpstr>Menghitung hasil simulasi</vt:lpstr>
      <vt:lpstr>Calculating Result (cont)</vt:lpstr>
      <vt:lpstr>Calculating Result (cont)</vt:lpstr>
      <vt:lpstr>Menghitung hasil simulasi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Simulasi Event - Diskrit</dc:title>
  <dc:creator>HP</dc:creator>
  <cp:lastModifiedBy>Liza</cp:lastModifiedBy>
  <cp:revision>22</cp:revision>
  <dcterms:created xsi:type="dcterms:W3CDTF">2013-03-12T11:54:13Z</dcterms:created>
  <dcterms:modified xsi:type="dcterms:W3CDTF">2023-02-14T01:20:24Z</dcterms:modified>
</cp:coreProperties>
</file>