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7" r:id="rId1"/>
  </p:sldMasterIdLst>
  <p:notesMasterIdLst>
    <p:notesMasterId r:id="rId29"/>
  </p:notes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95" r:id="rId9"/>
    <p:sldId id="264" r:id="rId10"/>
    <p:sldId id="297" r:id="rId11"/>
    <p:sldId id="298" r:id="rId12"/>
    <p:sldId id="299" r:id="rId13"/>
    <p:sldId id="300" r:id="rId14"/>
    <p:sldId id="301" r:id="rId15"/>
    <p:sldId id="265" r:id="rId16"/>
    <p:sldId id="296" r:id="rId17"/>
    <p:sldId id="267" r:id="rId18"/>
    <p:sldId id="268" r:id="rId19"/>
    <p:sldId id="269" r:id="rId20"/>
    <p:sldId id="270" r:id="rId21"/>
    <p:sldId id="271" r:id="rId22"/>
    <p:sldId id="275" r:id="rId23"/>
    <p:sldId id="276" r:id="rId24"/>
    <p:sldId id="277" r:id="rId25"/>
    <p:sldId id="303" r:id="rId26"/>
    <p:sldId id="294" r:id="rId27"/>
    <p:sldId id="302" r:id="rId28"/>
  </p:sldIdLst>
  <p:sldSz cx="9144000" cy="5143500" type="screen16x9"/>
  <p:notesSz cx="6858000" cy="9144000"/>
  <p:embeddedFontLst>
    <p:embeddedFont>
      <p:font typeface="Bradley Hand ITC" panose="03070402050302030203" pitchFamily="66" charset="0"/>
      <p:regular r:id="rId30"/>
    </p:embeddedFont>
    <p:embeddedFont>
      <p:font typeface="Garamond" panose="02020404030301010803" pitchFamily="18" charset="0"/>
      <p:regular r:id="rId31"/>
      <p:bold r:id="rId32"/>
      <p:italic r:id="rId33"/>
    </p:embeddedFont>
    <p:embeddedFont>
      <p:font typeface="Shadows Into Light" panose="020B0604020202020204" charset="0"/>
      <p:regular r:id="rId34"/>
    </p:embeddedFont>
    <p:embeddedFont>
      <p:font typeface="Tahoma" panose="020B0604030504040204" pitchFamily="34" charset="0"/>
      <p:regular r:id="rId35"/>
      <p:bold r:id="rId36"/>
    </p:embeddedFont>
    <p:embeddedFont>
      <p:font typeface="Varela Round" panose="00000500000000000000" pitchFamily="2" charset="-79"/>
      <p:regular r:id="rId3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B8C69EA5-5FDD-477E-9FE3-2EE3F51E9FB1}">
  <a:tblStyle styleId="{B8C69EA5-5FDD-477E-9FE3-2EE3F51E9FB1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D4AE8494-852A-4482-8052-CBB3C136AD8B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1032" y="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font" Target="fonts/font5.fntdata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font" Target="fonts/font3.fntdata"/><Relationship Id="rId37" Type="http://schemas.openxmlformats.org/officeDocument/2006/relationships/font" Target="fonts/font8.fntdata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font" Target="fonts/font7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font" Target="fonts/font1.fntdata"/><Relationship Id="rId35" Type="http://schemas.openxmlformats.org/officeDocument/2006/relationships/font" Target="fonts/font6.fntdata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font" Target="fonts/font4.fntdata"/><Relationship Id="rId38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8033669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Google Shape;56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g35ed75ccf_0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5" name="Google Shape;285;g35ed75ccf_0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35f391192_0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35f391192_0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35f391192_0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Google Shape;144;g35f391192_0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35f391192_08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" name="Google Shape;153;g35f391192_08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35ed75ccf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" name="Google Shape;160;g35ed75ccf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g35ed75ccf_0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4" name="Google Shape;174;g35ed75ccf_0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g35ed75ccf_0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3" name="Google Shape;183;g35ed75ccf_0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g35ed75ccf_09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9" name="Google Shape;249;g35ed75ccf_09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g35ed75ccf_010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1" name="Google Shape;261;g35ed75ccf_010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g35ed75ccf_01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3" name="Google Shape;273;g35ed75ccf_01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1">
          <a:extLst>
            <a:ext uri="{FF2B5EF4-FFF2-40B4-BE49-F238E27FC236}">
              <a16:creationId xmlns:a16="http://schemas.microsoft.com/office/drawing/2014/main" id="{562962AE-D0F1-4182-7541-A78CD0C07E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g35ed75ccf_0113:notes">
            <a:extLst>
              <a:ext uri="{FF2B5EF4-FFF2-40B4-BE49-F238E27FC236}">
                <a16:creationId xmlns:a16="http://schemas.microsoft.com/office/drawing/2014/main" id="{CC12759F-458C-AB55-177B-681BC5932A6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3" name="Google Shape;273;g35ed75ccf_0113:notes">
            <a:extLst>
              <a:ext uri="{FF2B5EF4-FFF2-40B4-BE49-F238E27FC236}">
                <a16:creationId xmlns:a16="http://schemas.microsoft.com/office/drawing/2014/main" id="{EC06FA62-8AE1-8132-24FB-0DFD5675B24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4902554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" name="Google Shape;1126;g65a9b7b9e6_6_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7" name="Google Shape;1127;g65a9b7b9e6_6_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35f391192_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35f391192_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35ed75ccf_0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35ed75ccf_0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35f391192_0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Google Shape;113;g35f391192_0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" name="Google Shape;483;ge224715c7d_0_2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84" name="Google Shape;484;ge224715c7d_0_2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35f391192_0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Google Shape;121;g35f391192_0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yellow" type="title">
  <p:cSld name="TITLE">
    <p:bg>
      <p:bgPr>
        <a:solidFill>
          <a:schemeClr val="accent1"/>
        </a:solidFill>
        <a:effectLst/>
      </p:bgPr>
    </p:bg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1630650" y="1991813"/>
            <a:ext cx="5882700" cy="115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800"/>
              <a:buNone/>
              <a:defRPr sz="5800">
                <a:solidFill>
                  <a:srgbClr val="FFFFFF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800"/>
              <a:buNone/>
              <a:defRPr sz="5800">
                <a:solidFill>
                  <a:srgbClr val="FFFFFF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800"/>
              <a:buNone/>
              <a:defRPr sz="5800">
                <a:solidFill>
                  <a:srgbClr val="FFFFFF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800"/>
              <a:buNone/>
              <a:defRPr sz="5800">
                <a:solidFill>
                  <a:srgbClr val="FFFFFF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800"/>
              <a:buNone/>
              <a:defRPr sz="5800">
                <a:solidFill>
                  <a:srgbClr val="FFFFFF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800"/>
              <a:buNone/>
              <a:defRPr sz="5800">
                <a:solidFill>
                  <a:srgbClr val="FFFFFF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800"/>
              <a:buNone/>
              <a:defRPr sz="5800">
                <a:solidFill>
                  <a:srgbClr val="FFFFFF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800"/>
              <a:buNone/>
              <a:defRPr sz="5800">
                <a:solidFill>
                  <a:srgbClr val="FFFFFF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800"/>
              <a:buNone/>
              <a:defRPr sz="5800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4348076" y="4726751"/>
            <a:ext cx="548700" cy="29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TITLE_1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ctrTitle"/>
          </p:nvPr>
        </p:nvSpPr>
        <p:spPr>
          <a:xfrm>
            <a:off x="1650450" y="1524982"/>
            <a:ext cx="58431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600"/>
              <a:buNone/>
              <a:defRPr sz="46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600"/>
              <a:buNone/>
              <a:defRPr sz="4600">
                <a:solidFill>
                  <a:schemeClr val="dk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600"/>
              <a:buNone/>
              <a:defRPr sz="4600">
                <a:solidFill>
                  <a:schemeClr val="dk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600"/>
              <a:buNone/>
              <a:defRPr sz="4600">
                <a:solidFill>
                  <a:schemeClr val="dk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600"/>
              <a:buNone/>
              <a:defRPr sz="4600">
                <a:solidFill>
                  <a:schemeClr val="dk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600"/>
              <a:buNone/>
              <a:defRPr sz="4600">
                <a:solidFill>
                  <a:schemeClr val="dk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600"/>
              <a:buNone/>
              <a:defRPr sz="4600">
                <a:solidFill>
                  <a:schemeClr val="dk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600"/>
              <a:buNone/>
              <a:defRPr sz="4600">
                <a:solidFill>
                  <a:schemeClr val="dk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600"/>
              <a:buNone/>
              <a:defRPr sz="46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ubTitle" idx="1"/>
          </p:nvPr>
        </p:nvSpPr>
        <p:spPr>
          <a:xfrm>
            <a:off x="1650450" y="2629294"/>
            <a:ext cx="5843100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4348076" y="4726751"/>
            <a:ext cx="548700" cy="29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_AND_BODY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>
            <a:spLocks noGrp="1"/>
          </p:cNvSpPr>
          <p:nvPr>
            <p:ph type="title"/>
          </p:nvPr>
        </p:nvSpPr>
        <p:spPr>
          <a:xfrm>
            <a:off x="1027950" y="517331"/>
            <a:ext cx="7088100" cy="68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979CB8"/>
              </a:buClr>
              <a:buSzPts val="2600"/>
              <a:buNone/>
              <a:defRPr>
                <a:solidFill>
                  <a:srgbClr val="979CB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979CB8"/>
              </a:buClr>
              <a:buSzPts val="2600"/>
              <a:buNone/>
              <a:defRPr>
                <a:solidFill>
                  <a:srgbClr val="979CB8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979CB8"/>
              </a:buClr>
              <a:buSzPts val="2600"/>
              <a:buNone/>
              <a:defRPr>
                <a:solidFill>
                  <a:srgbClr val="979CB8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979CB8"/>
              </a:buClr>
              <a:buSzPts val="2600"/>
              <a:buNone/>
              <a:defRPr>
                <a:solidFill>
                  <a:srgbClr val="979CB8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979CB8"/>
              </a:buClr>
              <a:buSzPts val="2600"/>
              <a:buNone/>
              <a:defRPr>
                <a:solidFill>
                  <a:srgbClr val="979CB8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979CB8"/>
              </a:buClr>
              <a:buSzPts val="2600"/>
              <a:buNone/>
              <a:defRPr>
                <a:solidFill>
                  <a:srgbClr val="979CB8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979CB8"/>
              </a:buClr>
              <a:buSzPts val="2600"/>
              <a:buNone/>
              <a:defRPr>
                <a:solidFill>
                  <a:srgbClr val="979CB8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979CB8"/>
              </a:buClr>
              <a:buSzPts val="2600"/>
              <a:buNone/>
              <a:defRPr>
                <a:solidFill>
                  <a:srgbClr val="979CB8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979CB8"/>
              </a:buClr>
              <a:buSzPts val="2600"/>
              <a:buNone/>
              <a:defRPr>
                <a:solidFill>
                  <a:srgbClr val="979CB8"/>
                </a:solidFill>
              </a:defRPr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1"/>
          </p:nvPr>
        </p:nvSpPr>
        <p:spPr>
          <a:xfrm>
            <a:off x="1070325" y="1438988"/>
            <a:ext cx="7056300" cy="3062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SzPts val="2400"/>
              <a:buChar char="▧"/>
              <a:defRPr/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9pPr>
          </a:lstStyle>
          <a:p>
            <a:endParaRPr/>
          </a:p>
        </p:txBody>
      </p:sp>
      <p:sp>
        <p:nvSpPr>
          <p:cNvPr id="26" name="Google Shape;26;p5"/>
          <p:cNvSpPr/>
          <p:nvPr/>
        </p:nvSpPr>
        <p:spPr>
          <a:xfrm>
            <a:off x="3120675" y="1149938"/>
            <a:ext cx="3060325" cy="11494"/>
          </a:xfrm>
          <a:custGeom>
            <a:avLst/>
            <a:gdLst/>
            <a:ahLst/>
            <a:cxnLst/>
            <a:rect l="l" t="t" r="r" b="b"/>
            <a:pathLst>
              <a:path w="122413" h="613" extrusionOk="0">
                <a:moveTo>
                  <a:pt x="0" y="317"/>
                </a:moveTo>
                <a:cubicBezTo>
                  <a:pt x="40797" y="1117"/>
                  <a:pt x="81609" y="0"/>
                  <a:pt x="122413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7" name="Google Shape;27;p5"/>
          <p:cNvSpPr/>
          <p:nvPr/>
        </p:nvSpPr>
        <p:spPr>
          <a:xfrm>
            <a:off x="3068250" y="1183294"/>
            <a:ext cx="3226850" cy="11906"/>
          </a:xfrm>
          <a:custGeom>
            <a:avLst/>
            <a:gdLst/>
            <a:ahLst/>
            <a:cxnLst/>
            <a:rect l="l" t="t" r="r" b="b"/>
            <a:pathLst>
              <a:path w="129074" h="635" extrusionOk="0">
                <a:moveTo>
                  <a:pt x="0" y="0"/>
                </a:moveTo>
                <a:cubicBezTo>
                  <a:pt x="43025" y="0"/>
                  <a:pt x="86049" y="635"/>
                  <a:pt x="129074" y="635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8" name="Google Shape;28;p5"/>
          <p:cNvSpPr txBox="1">
            <a:spLocks noGrp="1"/>
          </p:cNvSpPr>
          <p:nvPr>
            <p:ph type="sldNum" idx="12"/>
          </p:nvPr>
        </p:nvSpPr>
        <p:spPr>
          <a:xfrm>
            <a:off x="4348076" y="4726751"/>
            <a:ext cx="548700" cy="29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_AND_TWO_COLUMN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>
            <a:spLocks noGrp="1"/>
          </p:cNvSpPr>
          <p:nvPr>
            <p:ph type="body" idx="1"/>
          </p:nvPr>
        </p:nvSpPr>
        <p:spPr>
          <a:xfrm>
            <a:off x="1109975" y="1373588"/>
            <a:ext cx="3266400" cy="308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600"/>
              </a:spcBef>
              <a:spcAft>
                <a:spcPts val="0"/>
              </a:spcAft>
              <a:buSzPts val="1800"/>
              <a:buChar char="▧"/>
              <a:defRPr sz="1800"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body" idx="2"/>
          </p:nvPr>
        </p:nvSpPr>
        <p:spPr>
          <a:xfrm>
            <a:off x="4915550" y="1373588"/>
            <a:ext cx="3155400" cy="308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600"/>
              </a:spcBef>
              <a:spcAft>
                <a:spcPts val="0"/>
              </a:spcAft>
              <a:buSzPts val="1800"/>
              <a:buChar char="▧"/>
              <a:defRPr sz="1800"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title"/>
          </p:nvPr>
        </p:nvSpPr>
        <p:spPr>
          <a:xfrm>
            <a:off x="1027950" y="517331"/>
            <a:ext cx="7088100" cy="68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979CB8"/>
              </a:buClr>
              <a:buSzPts val="2600"/>
              <a:buNone/>
              <a:defRPr>
                <a:solidFill>
                  <a:srgbClr val="979CB8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979CB8"/>
              </a:buClr>
              <a:buSzPts val="2600"/>
              <a:buNone/>
              <a:defRPr>
                <a:solidFill>
                  <a:srgbClr val="979CB8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979CB8"/>
              </a:buClr>
              <a:buSzPts val="2600"/>
              <a:buNone/>
              <a:defRPr>
                <a:solidFill>
                  <a:srgbClr val="979CB8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979CB8"/>
              </a:buClr>
              <a:buSzPts val="2600"/>
              <a:buNone/>
              <a:defRPr>
                <a:solidFill>
                  <a:srgbClr val="979CB8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979CB8"/>
              </a:buClr>
              <a:buSzPts val="2600"/>
              <a:buNone/>
              <a:defRPr>
                <a:solidFill>
                  <a:srgbClr val="979CB8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979CB8"/>
              </a:buClr>
              <a:buSzPts val="2600"/>
              <a:buNone/>
              <a:defRPr>
                <a:solidFill>
                  <a:srgbClr val="979CB8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979CB8"/>
              </a:buClr>
              <a:buSzPts val="2600"/>
              <a:buNone/>
              <a:defRPr>
                <a:solidFill>
                  <a:srgbClr val="979CB8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979CB8"/>
              </a:buClr>
              <a:buSzPts val="2600"/>
              <a:buNone/>
              <a:defRPr>
                <a:solidFill>
                  <a:srgbClr val="979CB8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979CB8"/>
              </a:buClr>
              <a:buSzPts val="2600"/>
              <a:buNone/>
              <a:defRPr>
                <a:solidFill>
                  <a:srgbClr val="979CB8"/>
                </a:solidFill>
              </a:defRPr>
            </a:lvl9pPr>
          </a:lstStyle>
          <a:p>
            <a:endParaRPr/>
          </a:p>
        </p:txBody>
      </p:sp>
      <p:sp>
        <p:nvSpPr>
          <p:cNvPr id="33" name="Google Shape;33;p6"/>
          <p:cNvSpPr/>
          <p:nvPr/>
        </p:nvSpPr>
        <p:spPr>
          <a:xfrm>
            <a:off x="3120675" y="1149938"/>
            <a:ext cx="3060325" cy="11494"/>
          </a:xfrm>
          <a:custGeom>
            <a:avLst/>
            <a:gdLst/>
            <a:ahLst/>
            <a:cxnLst/>
            <a:rect l="l" t="t" r="r" b="b"/>
            <a:pathLst>
              <a:path w="122413" h="613" extrusionOk="0">
                <a:moveTo>
                  <a:pt x="0" y="317"/>
                </a:moveTo>
                <a:cubicBezTo>
                  <a:pt x="40797" y="1117"/>
                  <a:pt x="81609" y="0"/>
                  <a:pt x="122413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4" name="Google Shape;34;p6"/>
          <p:cNvSpPr/>
          <p:nvPr/>
        </p:nvSpPr>
        <p:spPr>
          <a:xfrm>
            <a:off x="3068250" y="1183294"/>
            <a:ext cx="3226850" cy="11906"/>
          </a:xfrm>
          <a:custGeom>
            <a:avLst/>
            <a:gdLst/>
            <a:ahLst/>
            <a:cxnLst/>
            <a:rect l="l" t="t" r="r" b="b"/>
            <a:pathLst>
              <a:path w="129074" h="635" extrusionOk="0">
                <a:moveTo>
                  <a:pt x="0" y="0"/>
                </a:moveTo>
                <a:cubicBezTo>
                  <a:pt x="43025" y="0"/>
                  <a:pt x="86049" y="635"/>
                  <a:pt x="129074" y="635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5" name="Google Shape;35;p6"/>
          <p:cNvSpPr txBox="1">
            <a:spLocks noGrp="1"/>
          </p:cNvSpPr>
          <p:nvPr>
            <p:ph type="sldNum" idx="12"/>
          </p:nvPr>
        </p:nvSpPr>
        <p:spPr>
          <a:xfrm>
            <a:off x="4348076" y="4726751"/>
            <a:ext cx="548700" cy="29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3 columns">
  <p:cSld name="TITLE_AND_TWO_COLUMNS_1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>
            <a:spLocks noGrp="1"/>
          </p:cNvSpPr>
          <p:nvPr>
            <p:ph type="body" idx="1"/>
          </p:nvPr>
        </p:nvSpPr>
        <p:spPr>
          <a:xfrm>
            <a:off x="1014825" y="1427100"/>
            <a:ext cx="2297400" cy="306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 rtl="0">
              <a:spcBef>
                <a:spcPts val="600"/>
              </a:spcBef>
              <a:spcAft>
                <a:spcPts val="0"/>
              </a:spcAft>
              <a:buSzPts val="1600"/>
              <a:buChar char="▧"/>
              <a:defRPr sz="1600"/>
            </a:lvl1pPr>
            <a:lvl2pPr marL="914400" lvl="1" indent="-330200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2pPr>
            <a:lvl3pPr marL="1371600" lvl="2" indent="-330200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3pPr>
            <a:lvl4pPr marL="1828800" lvl="3" indent="-330200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200" lvl="5" indent="-330200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marL="3200400" lvl="6" indent="-330200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body" idx="2"/>
          </p:nvPr>
        </p:nvSpPr>
        <p:spPr>
          <a:xfrm>
            <a:off x="3429925" y="1427100"/>
            <a:ext cx="2297400" cy="306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 rtl="0">
              <a:spcBef>
                <a:spcPts val="600"/>
              </a:spcBef>
              <a:spcAft>
                <a:spcPts val="0"/>
              </a:spcAft>
              <a:buSzPts val="1600"/>
              <a:buChar char="▧"/>
              <a:defRPr sz="1600"/>
            </a:lvl1pPr>
            <a:lvl2pPr marL="914400" lvl="1" indent="-330200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2pPr>
            <a:lvl3pPr marL="1371600" lvl="2" indent="-330200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3pPr>
            <a:lvl4pPr marL="1828800" lvl="3" indent="-330200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200" lvl="5" indent="-330200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marL="3200400" lvl="6" indent="-330200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body" idx="3"/>
          </p:nvPr>
        </p:nvSpPr>
        <p:spPr>
          <a:xfrm>
            <a:off x="5845025" y="1427100"/>
            <a:ext cx="2297400" cy="306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 rtl="0">
              <a:spcBef>
                <a:spcPts val="600"/>
              </a:spcBef>
              <a:spcAft>
                <a:spcPts val="0"/>
              </a:spcAft>
              <a:buSzPts val="1600"/>
              <a:buChar char="▧"/>
              <a:defRPr sz="1600"/>
            </a:lvl1pPr>
            <a:lvl2pPr marL="914400" lvl="1" indent="-330200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2pPr>
            <a:lvl3pPr marL="1371600" lvl="2" indent="-330200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3pPr>
            <a:lvl4pPr marL="1828800" lvl="3" indent="-330200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200" lvl="5" indent="-330200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marL="3200400" lvl="6" indent="-330200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title"/>
          </p:nvPr>
        </p:nvSpPr>
        <p:spPr>
          <a:xfrm>
            <a:off x="1027950" y="517331"/>
            <a:ext cx="7088100" cy="68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979CB8"/>
              </a:buClr>
              <a:buSzPts val="2600"/>
              <a:buNone/>
              <a:defRPr>
                <a:solidFill>
                  <a:srgbClr val="979CB8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979CB8"/>
              </a:buClr>
              <a:buSzPts val="2600"/>
              <a:buNone/>
              <a:defRPr>
                <a:solidFill>
                  <a:srgbClr val="979CB8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979CB8"/>
              </a:buClr>
              <a:buSzPts val="2600"/>
              <a:buNone/>
              <a:defRPr>
                <a:solidFill>
                  <a:srgbClr val="979CB8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979CB8"/>
              </a:buClr>
              <a:buSzPts val="2600"/>
              <a:buNone/>
              <a:defRPr>
                <a:solidFill>
                  <a:srgbClr val="979CB8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979CB8"/>
              </a:buClr>
              <a:buSzPts val="2600"/>
              <a:buNone/>
              <a:defRPr>
                <a:solidFill>
                  <a:srgbClr val="979CB8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979CB8"/>
              </a:buClr>
              <a:buSzPts val="2600"/>
              <a:buNone/>
              <a:defRPr>
                <a:solidFill>
                  <a:srgbClr val="979CB8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979CB8"/>
              </a:buClr>
              <a:buSzPts val="2600"/>
              <a:buNone/>
              <a:defRPr>
                <a:solidFill>
                  <a:srgbClr val="979CB8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979CB8"/>
              </a:buClr>
              <a:buSzPts val="2600"/>
              <a:buNone/>
              <a:defRPr>
                <a:solidFill>
                  <a:srgbClr val="979CB8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979CB8"/>
              </a:buClr>
              <a:buSzPts val="2600"/>
              <a:buNone/>
              <a:defRPr>
                <a:solidFill>
                  <a:srgbClr val="979CB8"/>
                </a:solidFill>
              </a:defRPr>
            </a:lvl9pPr>
          </a:lstStyle>
          <a:p>
            <a:endParaRPr/>
          </a:p>
        </p:txBody>
      </p:sp>
      <p:sp>
        <p:nvSpPr>
          <p:cNvPr id="41" name="Google Shape;41;p7"/>
          <p:cNvSpPr/>
          <p:nvPr/>
        </p:nvSpPr>
        <p:spPr>
          <a:xfrm>
            <a:off x="3120675" y="1149938"/>
            <a:ext cx="3060325" cy="11494"/>
          </a:xfrm>
          <a:custGeom>
            <a:avLst/>
            <a:gdLst/>
            <a:ahLst/>
            <a:cxnLst/>
            <a:rect l="l" t="t" r="r" b="b"/>
            <a:pathLst>
              <a:path w="122413" h="613" extrusionOk="0">
                <a:moveTo>
                  <a:pt x="0" y="317"/>
                </a:moveTo>
                <a:cubicBezTo>
                  <a:pt x="40797" y="1117"/>
                  <a:pt x="81609" y="0"/>
                  <a:pt x="122413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2" name="Google Shape;42;p7"/>
          <p:cNvSpPr/>
          <p:nvPr/>
        </p:nvSpPr>
        <p:spPr>
          <a:xfrm>
            <a:off x="3068250" y="1183294"/>
            <a:ext cx="3226850" cy="11906"/>
          </a:xfrm>
          <a:custGeom>
            <a:avLst/>
            <a:gdLst/>
            <a:ahLst/>
            <a:cxnLst/>
            <a:rect l="l" t="t" r="r" b="b"/>
            <a:pathLst>
              <a:path w="129074" h="635" extrusionOk="0">
                <a:moveTo>
                  <a:pt x="0" y="0"/>
                </a:moveTo>
                <a:cubicBezTo>
                  <a:pt x="43025" y="0"/>
                  <a:pt x="86049" y="635"/>
                  <a:pt x="129074" y="635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3" name="Google Shape;43;p7"/>
          <p:cNvSpPr txBox="1">
            <a:spLocks noGrp="1"/>
          </p:cNvSpPr>
          <p:nvPr>
            <p:ph type="sldNum" idx="12"/>
          </p:nvPr>
        </p:nvSpPr>
        <p:spPr>
          <a:xfrm>
            <a:off x="4348076" y="4726751"/>
            <a:ext cx="548700" cy="29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8"/>
          <p:cNvSpPr txBox="1">
            <a:spLocks noGrp="1"/>
          </p:cNvSpPr>
          <p:nvPr>
            <p:ph type="title"/>
          </p:nvPr>
        </p:nvSpPr>
        <p:spPr>
          <a:xfrm>
            <a:off x="1027950" y="517331"/>
            <a:ext cx="7088100" cy="68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979CB8"/>
              </a:buClr>
              <a:buSzPts val="2600"/>
              <a:buNone/>
              <a:defRPr>
                <a:solidFill>
                  <a:srgbClr val="979CB8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979CB8"/>
              </a:buClr>
              <a:buSzPts val="2600"/>
              <a:buNone/>
              <a:defRPr>
                <a:solidFill>
                  <a:srgbClr val="979CB8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979CB8"/>
              </a:buClr>
              <a:buSzPts val="2600"/>
              <a:buNone/>
              <a:defRPr>
                <a:solidFill>
                  <a:srgbClr val="979CB8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979CB8"/>
              </a:buClr>
              <a:buSzPts val="2600"/>
              <a:buNone/>
              <a:defRPr>
                <a:solidFill>
                  <a:srgbClr val="979CB8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979CB8"/>
              </a:buClr>
              <a:buSzPts val="2600"/>
              <a:buNone/>
              <a:defRPr>
                <a:solidFill>
                  <a:srgbClr val="979CB8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979CB8"/>
              </a:buClr>
              <a:buSzPts val="2600"/>
              <a:buNone/>
              <a:defRPr>
                <a:solidFill>
                  <a:srgbClr val="979CB8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979CB8"/>
              </a:buClr>
              <a:buSzPts val="2600"/>
              <a:buNone/>
              <a:defRPr>
                <a:solidFill>
                  <a:srgbClr val="979CB8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979CB8"/>
              </a:buClr>
              <a:buSzPts val="2600"/>
              <a:buNone/>
              <a:defRPr>
                <a:solidFill>
                  <a:srgbClr val="979CB8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979CB8"/>
              </a:buClr>
              <a:buSzPts val="2600"/>
              <a:buNone/>
              <a:defRPr>
                <a:solidFill>
                  <a:srgbClr val="979CB8"/>
                </a:solidFill>
              </a:defRPr>
            </a:lvl9pPr>
          </a:lstStyle>
          <a:p>
            <a:endParaRPr/>
          </a:p>
        </p:txBody>
      </p:sp>
      <p:sp>
        <p:nvSpPr>
          <p:cNvPr id="46" name="Google Shape;46;p8"/>
          <p:cNvSpPr/>
          <p:nvPr/>
        </p:nvSpPr>
        <p:spPr>
          <a:xfrm>
            <a:off x="3120675" y="1149938"/>
            <a:ext cx="3060325" cy="11494"/>
          </a:xfrm>
          <a:custGeom>
            <a:avLst/>
            <a:gdLst/>
            <a:ahLst/>
            <a:cxnLst/>
            <a:rect l="l" t="t" r="r" b="b"/>
            <a:pathLst>
              <a:path w="122413" h="613" extrusionOk="0">
                <a:moveTo>
                  <a:pt x="0" y="317"/>
                </a:moveTo>
                <a:cubicBezTo>
                  <a:pt x="40797" y="1117"/>
                  <a:pt x="81609" y="0"/>
                  <a:pt x="122413" y="0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7" name="Google Shape;47;p8"/>
          <p:cNvSpPr/>
          <p:nvPr/>
        </p:nvSpPr>
        <p:spPr>
          <a:xfrm>
            <a:off x="3068250" y="1183294"/>
            <a:ext cx="3226850" cy="11906"/>
          </a:xfrm>
          <a:custGeom>
            <a:avLst/>
            <a:gdLst/>
            <a:ahLst/>
            <a:cxnLst/>
            <a:rect l="l" t="t" r="r" b="b"/>
            <a:pathLst>
              <a:path w="129074" h="635" extrusionOk="0">
                <a:moveTo>
                  <a:pt x="0" y="0"/>
                </a:moveTo>
                <a:cubicBezTo>
                  <a:pt x="43025" y="0"/>
                  <a:pt x="86049" y="635"/>
                  <a:pt x="129074" y="635"/>
                </a:cubicBez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8" name="Google Shape;48;p8"/>
          <p:cNvSpPr txBox="1">
            <a:spLocks noGrp="1"/>
          </p:cNvSpPr>
          <p:nvPr>
            <p:ph type="sldNum" idx="12"/>
          </p:nvPr>
        </p:nvSpPr>
        <p:spPr>
          <a:xfrm>
            <a:off x="4348076" y="4726751"/>
            <a:ext cx="548700" cy="29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 txBox="1">
            <a:spLocks noGrp="1"/>
          </p:cNvSpPr>
          <p:nvPr>
            <p:ph type="sldNum" idx="12"/>
          </p:nvPr>
        </p:nvSpPr>
        <p:spPr>
          <a:xfrm>
            <a:off x="4348076" y="4726751"/>
            <a:ext cx="548700" cy="29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;p1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7;p1"/>
          <p:cNvSpPr txBox="1">
            <a:spLocks noGrp="1"/>
          </p:cNvSpPr>
          <p:nvPr>
            <p:ph type="title"/>
          </p:nvPr>
        </p:nvSpPr>
        <p:spPr>
          <a:xfrm>
            <a:off x="824550" y="593531"/>
            <a:ext cx="7547700" cy="68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Shadows Into Light"/>
              <a:buNone/>
              <a:defRPr sz="2600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Shadows Into Light"/>
              <a:buNone/>
              <a:defRPr sz="2600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Shadows Into Light"/>
              <a:buNone/>
              <a:defRPr sz="2600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Shadows Into Light"/>
              <a:buNone/>
              <a:defRPr sz="2600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Shadows Into Light"/>
              <a:buNone/>
              <a:defRPr sz="2600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Shadows Into Light"/>
              <a:buNone/>
              <a:defRPr sz="2600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Shadows Into Light"/>
              <a:buNone/>
              <a:defRPr sz="2600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Shadows Into Light"/>
              <a:buNone/>
              <a:defRPr sz="2600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Shadows Into Light"/>
              <a:buNone/>
              <a:defRPr sz="2600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body" idx="1"/>
          </p:nvPr>
        </p:nvSpPr>
        <p:spPr>
          <a:xfrm>
            <a:off x="1070325" y="1438988"/>
            <a:ext cx="7056300" cy="306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Varela Round"/>
              <a:buChar char="▧"/>
              <a:defRPr sz="2400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○"/>
              <a:defRPr sz="2400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■"/>
              <a:defRPr sz="2400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●"/>
              <a:defRPr sz="2400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○"/>
              <a:defRPr sz="2400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■"/>
              <a:defRPr sz="2400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●"/>
              <a:defRPr sz="2400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○"/>
              <a:defRPr sz="2400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■"/>
              <a:defRPr sz="2400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sldNum" idx="12"/>
          </p:nvPr>
        </p:nvSpPr>
        <p:spPr>
          <a:xfrm>
            <a:off x="4348076" y="4726751"/>
            <a:ext cx="548700" cy="29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buNone/>
              <a:defRPr sz="1300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1pPr>
            <a:lvl2pPr lvl="1" algn="ctr">
              <a:buNone/>
              <a:defRPr sz="1300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2pPr>
            <a:lvl3pPr lvl="2" algn="ctr">
              <a:buNone/>
              <a:defRPr sz="1300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3pPr>
            <a:lvl4pPr lvl="3" algn="ctr">
              <a:buNone/>
              <a:defRPr sz="1300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4pPr>
            <a:lvl5pPr lvl="4" algn="ctr">
              <a:buNone/>
              <a:defRPr sz="1300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5pPr>
            <a:lvl6pPr lvl="5" algn="ctr">
              <a:buNone/>
              <a:defRPr sz="1300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6pPr>
            <a:lvl7pPr lvl="6" algn="ctr">
              <a:buNone/>
              <a:defRPr sz="1300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7pPr>
            <a:lvl8pPr lvl="7" algn="ctr">
              <a:buNone/>
              <a:defRPr sz="1300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8pPr>
            <a:lvl9pPr lvl="8" algn="ctr">
              <a:buNone/>
              <a:defRPr sz="1300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6" r:id="rId7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1"/>
          <p:cNvSpPr txBox="1">
            <a:spLocks noGrp="1"/>
          </p:cNvSpPr>
          <p:nvPr>
            <p:ph type="ctrTitle"/>
          </p:nvPr>
        </p:nvSpPr>
        <p:spPr>
          <a:xfrm>
            <a:off x="1630650" y="1991813"/>
            <a:ext cx="5882700" cy="115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Desain &amp; Pemograman Database SQL</a:t>
            </a:r>
            <a:endParaRPr dirty="0"/>
          </a:p>
        </p:txBody>
      </p:sp>
      <p:sp>
        <p:nvSpPr>
          <p:cNvPr id="59" name="Google Shape;59;p11"/>
          <p:cNvSpPr/>
          <p:nvPr/>
        </p:nvSpPr>
        <p:spPr>
          <a:xfrm rot="-3774511">
            <a:off x="2588275" y="1038066"/>
            <a:ext cx="316447" cy="1133981"/>
          </a:xfrm>
          <a:custGeom>
            <a:avLst/>
            <a:gdLst/>
            <a:ahLst/>
            <a:cxnLst/>
            <a:rect l="l" t="t" r="r" b="b"/>
            <a:pathLst>
              <a:path w="30959" h="89819" extrusionOk="0">
                <a:moveTo>
                  <a:pt x="0" y="0"/>
                </a:moveTo>
                <a:cubicBezTo>
                  <a:pt x="5134" y="6918"/>
                  <a:pt x="29561" y="26535"/>
                  <a:pt x="30804" y="41505"/>
                </a:cubicBezTo>
                <a:cubicBezTo>
                  <a:pt x="32047" y="56475"/>
                  <a:pt x="11349" y="81767"/>
                  <a:pt x="7458" y="89819"/>
                </a:cubicBezTo>
              </a:path>
            </a:pathLst>
          </a:custGeom>
          <a:noFill/>
          <a:ln w="9525" cap="flat" cmpd="sng">
            <a:solidFill>
              <a:srgbClr val="FFFFFF"/>
            </a:solidFill>
            <a:prstDash val="dash"/>
            <a:round/>
            <a:headEnd type="none" w="med" len="med"/>
            <a:tailEnd type="stealth" w="med" len="med"/>
          </a:ln>
        </p:spPr>
      </p:sp>
      <p:sp>
        <p:nvSpPr>
          <p:cNvPr id="60" name="Google Shape;60;p11"/>
          <p:cNvSpPr/>
          <p:nvPr/>
        </p:nvSpPr>
        <p:spPr>
          <a:xfrm>
            <a:off x="2496775" y="3413119"/>
            <a:ext cx="3153375" cy="25875"/>
          </a:xfrm>
          <a:custGeom>
            <a:avLst/>
            <a:gdLst/>
            <a:ahLst/>
            <a:cxnLst/>
            <a:rect l="l" t="t" r="r" b="b"/>
            <a:pathLst>
              <a:path w="126135" h="1380" extrusionOk="0">
                <a:moveTo>
                  <a:pt x="0" y="973"/>
                </a:moveTo>
                <a:cubicBezTo>
                  <a:pt x="29075" y="973"/>
                  <a:pt x="58158" y="273"/>
                  <a:pt x="87224" y="973"/>
                </a:cubicBezTo>
                <a:cubicBezTo>
                  <a:pt x="100195" y="1285"/>
                  <a:pt x="113312" y="1974"/>
                  <a:pt x="126135" y="0"/>
                </a:cubicBezTo>
              </a:path>
            </a:pathLst>
          </a:custGeom>
          <a:noFill/>
          <a:ln w="9525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1" name="Google Shape;61;p11"/>
          <p:cNvSpPr/>
          <p:nvPr/>
        </p:nvSpPr>
        <p:spPr>
          <a:xfrm>
            <a:off x="2423800" y="3448933"/>
            <a:ext cx="3177700" cy="31069"/>
          </a:xfrm>
          <a:custGeom>
            <a:avLst/>
            <a:gdLst/>
            <a:ahLst/>
            <a:cxnLst/>
            <a:rect l="l" t="t" r="r" b="b"/>
            <a:pathLst>
              <a:path w="127108" h="1657" extrusionOk="0">
                <a:moveTo>
                  <a:pt x="0" y="1657"/>
                </a:moveTo>
                <a:cubicBezTo>
                  <a:pt x="42250" y="-1532"/>
                  <a:pt x="84738" y="1008"/>
                  <a:pt x="127108" y="1008"/>
                </a:cubicBezTo>
              </a:path>
            </a:pathLst>
          </a:custGeom>
          <a:noFill/>
          <a:ln w="9525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</p:sp>
      <p:cxnSp>
        <p:nvCxnSpPr>
          <p:cNvPr id="62" name="Google Shape;62;p11"/>
          <p:cNvCxnSpPr/>
          <p:nvPr/>
        </p:nvCxnSpPr>
        <p:spPr>
          <a:xfrm rot="10800000" flipH="1">
            <a:off x="3927513" y="1508700"/>
            <a:ext cx="291900" cy="407100"/>
          </a:xfrm>
          <a:prstGeom prst="straightConnector1">
            <a:avLst/>
          </a:prstGeom>
          <a:noFill/>
          <a:ln w="9525" cap="flat" cmpd="sng">
            <a:solidFill>
              <a:srgbClr val="FFFFFF"/>
            </a:solidFill>
            <a:prstDash val="dash"/>
            <a:round/>
            <a:headEnd type="stealth" w="med" len="med"/>
            <a:tailEnd type="none" w="med" len="med"/>
          </a:ln>
        </p:spPr>
      </p:cxnSp>
      <p:sp>
        <p:nvSpPr>
          <p:cNvPr id="63" name="Google Shape;63;p11"/>
          <p:cNvSpPr/>
          <p:nvPr/>
        </p:nvSpPr>
        <p:spPr>
          <a:xfrm>
            <a:off x="5064449" y="1836150"/>
            <a:ext cx="1233817" cy="768825"/>
          </a:xfrm>
          <a:custGeom>
            <a:avLst/>
            <a:gdLst/>
            <a:ahLst/>
            <a:cxnLst/>
            <a:rect l="l" t="t" r="r" b="b"/>
            <a:pathLst>
              <a:path w="53808" h="41004" extrusionOk="0">
                <a:moveTo>
                  <a:pt x="33350" y="2267"/>
                </a:moveTo>
                <a:cubicBezTo>
                  <a:pt x="29864" y="1271"/>
                  <a:pt x="26130" y="-694"/>
                  <a:pt x="22650" y="321"/>
                </a:cubicBezTo>
                <a:cubicBezTo>
                  <a:pt x="10877" y="3755"/>
                  <a:pt x="-4823" y="20013"/>
                  <a:pt x="1573" y="30477"/>
                </a:cubicBezTo>
                <a:cubicBezTo>
                  <a:pt x="7822" y="40701"/>
                  <a:pt x="25332" y="42678"/>
                  <a:pt x="36593" y="38583"/>
                </a:cubicBezTo>
                <a:cubicBezTo>
                  <a:pt x="46488" y="34985"/>
                  <a:pt x="56460" y="21659"/>
                  <a:pt x="53130" y="11670"/>
                </a:cubicBezTo>
                <a:cubicBezTo>
                  <a:pt x="49952" y="2137"/>
                  <a:pt x="34186" y="-1056"/>
                  <a:pt x="24595" y="1943"/>
                </a:cubicBezTo>
                <a:cubicBezTo>
                  <a:pt x="14087" y="5228"/>
                  <a:pt x="2158" y="13742"/>
                  <a:pt x="600" y="24641"/>
                </a:cubicBezTo>
                <a:cubicBezTo>
                  <a:pt x="-77" y="29379"/>
                  <a:pt x="2605" y="35237"/>
                  <a:pt x="6761" y="37611"/>
                </a:cubicBezTo>
                <a:cubicBezTo>
                  <a:pt x="15326" y="42505"/>
                  <a:pt x="29293" y="42316"/>
                  <a:pt x="36268" y="35341"/>
                </a:cubicBezTo>
              </a:path>
            </a:pathLst>
          </a:custGeom>
          <a:noFill/>
          <a:ln w="9525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Google Shape;296;p33"/>
          <p:cNvSpPr txBox="1">
            <a:spLocks noGrp="1"/>
          </p:cNvSpPr>
          <p:nvPr>
            <p:ph type="sldNum" idx="12"/>
          </p:nvPr>
        </p:nvSpPr>
        <p:spPr>
          <a:xfrm>
            <a:off x="4348076" y="4726751"/>
            <a:ext cx="548700" cy="29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10</a:t>
            </a:fld>
            <a:endParaRPr/>
          </a:p>
        </p:txBody>
      </p:sp>
      <p:sp>
        <p:nvSpPr>
          <p:cNvPr id="5" name="Google Shape;86;p14"/>
          <p:cNvSpPr txBox="1">
            <a:spLocks/>
          </p:cNvSpPr>
          <p:nvPr/>
        </p:nvSpPr>
        <p:spPr>
          <a:xfrm>
            <a:off x="395536" y="53860"/>
            <a:ext cx="4032448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-US" sz="6000" b="1" dirty="0">
                <a:solidFill>
                  <a:schemeClr val="accent5"/>
                </a:solidFill>
                <a:latin typeface="Bradley Hand ITC" panose="03070402050302030203" pitchFamily="66" charset="0"/>
              </a:rPr>
              <a:t>Model Data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914400" y="1059582"/>
            <a:ext cx="7330008" cy="1584176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altLang="en-US" dirty="0" err="1"/>
              <a:t>Menyatakan</a:t>
            </a:r>
            <a:r>
              <a:rPr lang="en-US" altLang="en-US" dirty="0"/>
              <a:t> </a:t>
            </a:r>
            <a:r>
              <a:rPr lang="en-US" altLang="en-US" dirty="0" err="1"/>
              <a:t>hubungan</a:t>
            </a:r>
            <a:r>
              <a:rPr lang="en-US" altLang="en-US" dirty="0"/>
              <a:t> </a:t>
            </a:r>
            <a:r>
              <a:rPr lang="en-US" altLang="en-US" dirty="0" err="1"/>
              <a:t>antardata</a:t>
            </a:r>
            <a:r>
              <a:rPr lang="en-US" altLang="en-US" dirty="0"/>
              <a:t> </a:t>
            </a:r>
            <a:r>
              <a:rPr lang="en-US" altLang="en-US" dirty="0" err="1"/>
              <a:t>dalam</a:t>
            </a:r>
            <a:r>
              <a:rPr lang="en-US" altLang="en-US" dirty="0"/>
              <a:t> </a:t>
            </a:r>
            <a:r>
              <a:rPr lang="en-US" altLang="en-US" i="1" dirty="0"/>
              <a:t>database</a:t>
            </a:r>
            <a:endParaRPr lang="en-US" altLang="en-US" dirty="0"/>
          </a:p>
          <a:p>
            <a:r>
              <a:rPr lang="en-US" altLang="en-US" dirty="0"/>
              <a:t>Ada </a:t>
            </a:r>
            <a:r>
              <a:rPr lang="en-US" altLang="en-US" dirty="0" err="1"/>
              <a:t>tiga</a:t>
            </a:r>
            <a:r>
              <a:rPr lang="en-US" altLang="en-US" dirty="0"/>
              <a:t> </a:t>
            </a:r>
            <a:r>
              <a:rPr lang="en-US" altLang="en-US" dirty="0" err="1"/>
              <a:t>macam</a:t>
            </a:r>
            <a:r>
              <a:rPr lang="en-US" altLang="en-US" dirty="0"/>
              <a:t> model data </a:t>
            </a:r>
            <a:r>
              <a:rPr lang="en-US" altLang="en-US" dirty="0" err="1"/>
              <a:t>dasar</a:t>
            </a:r>
            <a:endParaRPr lang="en-US" altLang="en-US" dirty="0"/>
          </a:p>
          <a:p>
            <a:pPr marL="285750" lvl="1" indent="-285750">
              <a:buFont typeface="Wingdings" panose="05000000000000000000" pitchFamily="2" charset="2"/>
              <a:buChar char="q"/>
            </a:pPr>
            <a:r>
              <a:rPr lang="en-US" altLang="en-US" i="1" dirty="0" err="1"/>
              <a:t>Hierarkis</a:t>
            </a:r>
            <a:endParaRPr lang="en-US" altLang="en-US" i="1" dirty="0"/>
          </a:p>
          <a:p>
            <a:pPr marL="285750" lvl="1" indent="-285750">
              <a:buFont typeface="Wingdings" panose="05000000000000000000" pitchFamily="2" charset="2"/>
              <a:buChar char="q"/>
            </a:pPr>
            <a:r>
              <a:rPr lang="en-US" altLang="en-US" i="1" dirty="0" err="1"/>
              <a:t>Jaringan</a:t>
            </a:r>
            <a:endParaRPr lang="en-US" altLang="en-US" i="1" dirty="0"/>
          </a:p>
          <a:p>
            <a:pPr marL="285750" lvl="1" indent="-285750">
              <a:buFont typeface="Wingdings" panose="05000000000000000000" pitchFamily="2" charset="2"/>
              <a:buChar char="q"/>
            </a:pPr>
            <a:r>
              <a:rPr lang="en-US" altLang="en-US" i="1" dirty="0" err="1"/>
              <a:t>Relasional</a:t>
            </a:r>
            <a:endParaRPr lang="en-US" altLang="en-US" i="1" dirty="0"/>
          </a:p>
        </p:txBody>
      </p:sp>
    </p:spTree>
    <p:extLst>
      <p:ext uri="{BB962C8B-B14F-4D97-AF65-F5344CB8AC3E}">
        <p14:creationId xmlns:p14="http://schemas.microsoft.com/office/powerpoint/2010/main" val="41210936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11</a:t>
            </a:fld>
            <a:endParaRPr lang="en"/>
          </a:p>
        </p:txBody>
      </p:sp>
      <p:sp>
        <p:nvSpPr>
          <p:cNvPr id="3" name="Google Shape;86;p14"/>
          <p:cNvSpPr txBox="1">
            <a:spLocks/>
          </p:cNvSpPr>
          <p:nvPr/>
        </p:nvSpPr>
        <p:spPr>
          <a:xfrm>
            <a:off x="107504" y="627534"/>
            <a:ext cx="2736304" cy="115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79CB8"/>
              </a:buClr>
              <a:buSzPts val="2600"/>
              <a:buFont typeface="Shadows Into Light"/>
              <a:buNone/>
              <a:defRPr sz="2600" b="0" i="0" u="none" strike="noStrike" cap="none">
                <a:solidFill>
                  <a:srgbClr val="979CB8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79CB8"/>
              </a:buClr>
              <a:buSzPts val="2600"/>
              <a:buFont typeface="Shadows Into Light"/>
              <a:buNone/>
              <a:defRPr sz="2600" b="0" i="0" u="none" strike="noStrike" cap="none">
                <a:solidFill>
                  <a:srgbClr val="979CB8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79CB8"/>
              </a:buClr>
              <a:buSzPts val="2600"/>
              <a:buFont typeface="Shadows Into Light"/>
              <a:buNone/>
              <a:defRPr sz="2600" b="0" i="0" u="none" strike="noStrike" cap="none">
                <a:solidFill>
                  <a:srgbClr val="979CB8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79CB8"/>
              </a:buClr>
              <a:buSzPts val="2600"/>
              <a:buFont typeface="Shadows Into Light"/>
              <a:buNone/>
              <a:defRPr sz="2600" b="0" i="0" u="none" strike="noStrike" cap="none">
                <a:solidFill>
                  <a:srgbClr val="979CB8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79CB8"/>
              </a:buClr>
              <a:buSzPts val="2600"/>
              <a:buFont typeface="Shadows Into Light"/>
              <a:buNone/>
              <a:defRPr sz="2600" b="0" i="0" u="none" strike="noStrike" cap="none">
                <a:solidFill>
                  <a:srgbClr val="979CB8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79CB8"/>
              </a:buClr>
              <a:buSzPts val="2600"/>
              <a:buFont typeface="Shadows Into Light"/>
              <a:buNone/>
              <a:defRPr sz="2600" b="0" i="0" u="none" strike="noStrike" cap="none">
                <a:solidFill>
                  <a:srgbClr val="979CB8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79CB8"/>
              </a:buClr>
              <a:buSzPts val="2600"/>
              <a:buFont typeface="Shadows Into Light"/>
              <a:buNone/>
              <a:defRPr sz="2600" b="0" i="0" u="none" strike="noStrike" cap="none">
                <a:solidFill>
                  <a:srgbClr val="979CB8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79CB8"/>
              </a:buClr>
              <a:buSzPts val="2600"/>
              <a:buFont typeface="Shadows Into Light"/>
              <a:buNone/>
              <a:defRPr sz="2600" b="0" i="0" u="none" strike="noStrike" cap="none">
                <a:solidFill>
                  <a:srgbClr val="979CB8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79CB8"/>
              </a:buClr>
              <a:buSzPts val="2600"/>
              <a:buFont typeface="Shadows Into Light"/>
              <a:buNone/>
              <a:defRPr sz="2600" b="0" i="0" u="none" strike="noStrike" cap="none">
                <a:solidFill>
                  <a:srgbClr val="979CB8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9pPr>
          </a:lstStyle>
          <a:p>
            <a:pPr marL="285750" lvl="1" indent="-285750">
              <a:buFont typeface="Wingdings" panose="05000000000000000000" pitchFamily="2" charset="2"/>
              <a:buChar char="q"/>
            </a:pPr>
            <a:r>
              <a:rPr lang="en-US" sz="60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Model </a:t>
            </a:r>
            <a:r>
              <a:rPr lang="en-US" altLang="en-US" i="1" dirty="0" err="1"/>
              <a:t>Hierarkis</a:t>
            </a:r>
            <a:endParaRPr lang="en-US" altLang="en-US" i="1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352800" y="864534"/>
            <a:ext cx="12954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altLang="en-US">
                <a:latin typeface="Garamond" pitchFamily="18" charset="0"/>
              </a:rPr>
              <a:t>Dosen</a:t>
            </a:r>
          </a:p>
          <a:p>
            <a:pPr algn="ctr" eaLnBrk="0" hangingPunct="0"/>
            <a:r>
              <a:rPr lang="en-US" altLang="en-US">
                <a:latin typeface="Garamond" pitchFamily="18" charset="0"/>
              </a:rPr>
              <a:t>Siti Nurbaya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6705600" y="864534"/>
            <a:ext cx="12954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altLang="en-US">
                <a:latin typeface="Garamond" pitchFamily="18" charset="0"/>
              </a:rPr>
              <a:t>Dosen</a:t>
            </a:r>
          </a:p>
          <a:p>
            <a:pPr algn="ctr" eaLnBrk="0" hangingPunct="0"/>
            <a:r>
              <a:rPr lang="en-US" altLang="en-US">
                <a:latin typeface="Garamond" pitchFamily="18" charset="0"/>
              </a:rPr>
              <a:t>Ashadi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209800" y="2159934"/>
            <a:ext cx="12954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altLang="en-US">
                <a:latin typeface="Garamond" pitchFamily="18" charset="0"/>
              </a:rPr>
              <a:t>Pengantar</a:t>
            </a:r>
          </a:p>
          <a:p>
            <a:pPr algn="ctr" eaLnBrk="0" hangingPunct="0"/>
            <a:r>
              <a:rPr lang="en-US" altLang="en-US">
                <a:latin typeface="Garamond" pitchFamily="18" charset="0"/>
              </a:rPr>
              <a:t>Basis Data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4495800" y="2159934"/>
            <a:ext cx="12954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altLang="en-US" dirty="0" err="1">
                <a:latin typeface="Garamond" pitchFamily="18" charset="0"/>
              </a:rPr>
              <a:t>Pemrograman</a:t>
            </a:r>
            <a:endParaRPr lang="en-US" altLang="en-US" dirty="0">
              <a:latin typeface="Garamond" pitchFamily="18" charset="0"/>
            </a:endParaRPr>
          </a:p>
          <a:p>
            <a:pPr algn="ctr" eaLnBrk="0" hangingPunct="0"/>
            <a:r>
              <a:rPr lang="en-US" altLang="en-US" dirty="0">
                <a:latin typeface="Garamond" pitchFamily="18" charset="0"/>
              </a:rPr>
              <a:t>C</a:t>
            </a: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6705600" y="2159934"/>
            <a:ext cx="12954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altLang="en-US">
                <a:latin typeface="Garamond" pitchFamily="18" charset="0"/>
              </a:rPr>
              <a:t>Matematika I</a:t>
            </a: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600200" y="3683934"/>
            <a:ext cx="7620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altLang="en-US">
                <a:latin typeface="Garamond" pitchFamily="18" charset="0"/>
              </a:rPr>
              <a:t>Rudi</a:t>
            </a: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2438400" y="3683934"/>
            <a:ext cx="7620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altLang="en-US">
                <a:latin typeface="Garamond" pitchFamily="18" charset="0"/>
              </a:rPr>
              <a:t>Asti</a:t>
            </a: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3352800" y="3683934"/>
            <a:ext cx="7620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altLang="en-US">
                <a:latin typeface="Garamond" pitchFamily="18" charset="0"/>
              </a:rPr>
              <a:t>Dina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4343400" y="3683934"/>
            <a:ext cx="7620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altLang="en-US">
                <a:latin typeface="Garamond" pitchFamily="18" charset="0"/>
              </a:rPr>
              <a:t>Dina</a:t>
            </a: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5257800" y="3683934"/>
            <a:ext cx="7620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altLang="en-US">
                <a:latin typeface="Garamond" pitchFamily="18" charset="0"/>
              </a:rPr>
              <a:t>Edi</a:t>
            </a: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6629400" y="3683934"/>
            <a:ext cx="7620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altLang="en-US">
                <a:latin typeface="Garamond" pitchFamily="18" charset="0"/>
              </a:rPr>
              <a:t>Ita</a:t>
            </a: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7467600" y="3683934"/>
            <a:ext cx="7620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altLang="en-US">
                <a:latin typeface="Garamond" pitchFamily="18" charset="0"/>
              </a:rPr>
              <a:t>Edi</a:t>
            </a:r>
          </a:p>
        </p:txBody>
      </p:sp>
      <p:sp>
        <p:nvSpPr>
          <p:cNvPr id="17" name="Line 16"/>
          <p:cNvSpPr>
            <a:spLocks noChangeShapeType="1"/>
          </p:cNvSpPr>
          <p:nvPr/>
        </p:nvSpPr>
        <p:spPr bwMode="auto">
          <a:xfrm flipH="1">
            <a:off x="2895600" y="1626534"/>
            <a:ext cx="1066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" name="Line 17"/>
          <p:cNvSpPr>
            <a:spLocks noChangeShapeType="1"/>
          </p:cNvSpPr>
          <p:nvPr/>
        </p:nvSpPr>
        <p:spPr bwMode="auto">
          <a:xfrm>
            <a:off x="3962400" y="1626534"/>
            <a:ext cx="1219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" name="Line 18"/>
          <p:cNvSpPr>
            <a:spLocks noChangeShapeType="1"/>
          </p:cNvSpPr>
          <p:nvPr/>
        </p:nvSpPr>
        <p:spPr bwMode="auto">
          <a:xfrm>
            <a:off x="7315200" y="1550334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" name="Line 19"/>
          <p:cNvSpPr>
            <a:spLocks noChangeShapeType="1"/>
          </p:cNvSpPr>
          <p:nvPr/>
        </p:nvSpPr>
        <p:spPr bwMode="auto">
          <a:xfrm flipH="1">
            <a:off x="7010400" y="2845734"/>
            <a:ext cx="3048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" name="Line 20"/>
          <p:cNvSpPr>
            <a:spLocks noChangeShapeType="1"/>
          </p:cNvSpPr>
          <p:nvPr/>
        </p:nvSpPr>
        <p:spPr bwMode="auto">
          <a:xfrm>
            <a:off x="7315200" y="2845734"/>
            <a:ext cx="4572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" name="Line 21"/>
          <p:cNvSpPr>
            <a:spLocks noChangeShapeType="1"/>
          </p:cNvSpPr>
          <p:nvPr/>
        </p:nvSpPr>
        <p:spPr bwMode="auto">
          <a:xfrm>
            <a:off x="2819400" y="2845734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" name="Line 22"/>
          <p:cNvSpPr>
            <a:spLocks noChangeShapeType="1"/>
          </p:cNvSpPr>
          <p:nvPr/>
        </p:nvSpPr>
        <p:spPr bwMode="auto">
          <a:xfrm flipH="1">
            <a:off x="1981200" y="2845734"/>
            <a:ext cx="8382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" name="Line 23"/>
          <p:cNvSpPr>
            <a:spLocks noChangeShapeType="1"/>
          </p:cNvSpPr>
          <p:nvPr/>
        </p:nvSpPr>
        <p:spPr bwMode="auto">
          <a:xfrm>
            <a:off x="2819400" y="2845734"/>
            <a:ext cx="990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" name="Line 24"/>
          <p:cNvSpPr>
            <a:spLocks noChangeShapeType="1"/>
          </p:cNvSpPr>
          <p:nvPr/>
        </p:nvSpPr>
        <p:spPr bwMode="auto">
          <a:xfrm flipH="1">
            <a:off x="4648200" y="2845734"/>
            <a:ext cx="5334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" name="Line 25"/>
          <p:cNvSpPr>
            <a:spLocks noChangeShapeType="1"/>
          </p:cNvSpPr>
          <p:nvPr/>
        </p:nvSpPr>
        <p:spPr bwMode="auto">
          <a:xfrm>
            <a:off x="5181600" y="2845734"/>
            <a:ext cx="5334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7156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12</a:t>
            </a:fld>
            <a:endParaRPr lang="en"/>
          </a:p>
        </p:txBody>
      </p:sp>
      <p:sp>
        <p:nvSpPr>
          <p:cNvPr id="3" name="Google Shape;86;p14"/>
          <p:cNvSpPr txBox="1">
            <a:spLocks/>
          </p:cNvSpPr>
          <p:nvPr/>
        </p:nvSpPr>
        <p:spPr>
          <a:xfrm>
            <a:off x="107504" y="627534"/>
            <a:ext cx="2736304" cy="115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79CB8"/>
              </a:buClr>
              <a:buSzPts val="2600"/>
              <a:buFont typeface="Shadows Into Light"/>
              <a:buNone/>
              <a:defRPr sz="2600" b="0" i="0" u="none" strike="noStrike" cap="none">
                <a:solidFill>
                  <a:srgbClr val="979CB8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79CB8"/>
              </a:buClr>
              <a:buSzPts val="2600"/>
              <a:buFont typeface="Shadows Into Light"/>
              <a:buNone/>
              <a:defRPr sz="2600" b="0" i="0" u="none" strike="noStrike" cap="none">
                <a:solidFill>
                  <a:srgbClr val="979CB8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79CB8"/>
              </a:buClr>
              <a:buSzPts val="2600"/>
              <a:buFont typeface="Shadows Into Light"/>
              <a:buNone/>
              <a:defRPr sz="2600" b="0" i="0" u="none" strike="noStrike" cap="none">
                <a:solidFill>
                  <a:srgbClr val="979CB8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79CB8"/>
              </a:buClr>
              <a:buSzPts val="2600"/>
              <a:buFont typeface="Shadows Into Light"/>
              <a:buNone/>
              <a:defRPr sz="2600" b="0" i="0" u="none" strike="noStrike" cap="none">
                <a:solidFill>
                  <a:srgbClr val="979CB8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79CB8"/>
              </a:buClr>
              <a:buSzPts val="2600"/>
              <a:buFont typeface="Shadows Into Light"/>
              <a:buNone/>
              <a:defRPr sz="2600" b="0" i="0" u="none" strike="noStrike" cap="none">
                <a:solidFill>
                  <a:srgbClr val="979CB8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79CB8"/>
              </a:buClr>
              <a:buSzPts val="2600"/>
              <a:buFont typeface="Shadows Into Light"/>
              <a:buNone/>
              <a:defRPr sz="2600" b="0" i="0" u="none" strike="noStrike" cap="none">
                <a:solidFill>
                  <a:srgbClr val="979CB8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79CB8"/>
              </a:buClr>
              <a:buSzPts val="2600"/>
              <a:buFont typeface="Shadows Into Light"/>
              <a:buNone/>
              <a:defRPr sz="2600" b="0" i="0" u="none" strike="noStrike" cap="none">
                <a:solidFill>
                  <a:srgbClr val="979CB8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79CB8"/>
              </a:buClr>
              <a:buSzPts val="2600"/>
              <a:buFont typeface="Shadows Into Light"/>
              <a:buNone/>
              <a:defRPr sz="2600" b="0" i="0" u="none" strike="noStrike" cap="none">
                <a:solidFill>
                  <a:srgbClr val="979CB8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79CB8"/>
              </a:buClr>
              <a:buSzPts val="2600"/>
              <a:buFont typeface="Shadows Into Light"/>
              <a:buNone/>
              <a:defRPr sz="2600" b="0" i="0" u="none" strike="noStrike" cap="none">
                <a:solidFill>
                  <a:srgbClr val="979CB8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9pPr>
          </a:lstStyle>
          <a:p>
            <a:pPr marL="285750" lvl="1" indent="-285750">
              <a:buFont typeface="Wingdings" panose="05000000000000000000" pitchFamily="2" charset="2"/>
              <a:buChar char="q"/>
            </a:pPr>
            <a:r>
              <a:rPr lang="en-US" sz="60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Model </a:t>
            </a:r>
            <a:r>
              <a:rPr lang="en-US" altLang="en-US" i="1" dirty="0" err="1"/>
              <a:t>Jaringan</a:t>
            </a:r>
            <a:endParaRPr lang="en-US" altLang="en-US" i="1" dirty="0"/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2508880" y="603558"/>
            <a:ext cx="5951552" cy="1008707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altLang="en-US" sz="1800" dirty="0" err="1"/>
              <a:t>Disebut</a:t>
            </a:r>
            <a:r>
              <a:rPr lang="en-US" altLang="en-US" sz="1800" dirty="0"/>
              <a:t> juga model CODASYL</a:t>
            </a:r>
          </a:p>
          <a:p>
            <a:r>
              <a:rPr lang="en-US" altLang="en-US" sz="1800" dirty="0" err="1"/>
              <a:t>Setiap</a:t>
            </a:r>
            <a:r>
              <a:rPr lang="en-US" altLang="en-US" sz="1800" dirty="0"/>
              <a:t> </a:t>
            </a:r>
            <a:r>
              <a:rPr lang="en-US" altLang="en-US" sz="1800" dirty="0" err="1"/>
              <a:t>anak</a:t>
            </a:r>
            <a:r>
              <a:rPr lang="en-US" altLang="en-US" sz="1800" dirty="0"/>
              <a:t> </a:t>
            </a:r>
            <a:r>
              <a:rPr lang="en-US" altLang="en-US" sz="1800" dirty="0" err="1"/>
              <a:t>bisa</a:t>
            </a:r>
            <a:r>
              <a:rPr lang="en-US" altLang="en-US" sz="1800" dirty="0"/>
              <a:t> </a:t>
            </a:r>
            <a:r>
              <a:rPr lang="en-US" altLang="en-US" sz="1800" dirty="0" err="1"/>
              <a:t>memiliki</a:t>
            </a:r>
            <a:r>
              <a:rPr lang="en-US" altLang="en-US" sz="1800" dirty="0"/>
              <a:t> </a:t>
            </a:r>
            <a:r>
              <a:rPr lang="en-US" altLang="en-US" sz="1800" dirty="0" err="1"/>
              <a:t>lebih</a:t>
            </a:r>
            <a:r>
              <a:rPr lang="en-US" altLang="en-US" sz="1800" dirty="0"/>
              <a:t> </a:t>
            </a:r>
            <a:r>
              <a:rPr lang="en-US" altLang="en-US" sz="1800" dirty="0" err="1"/>
              <a:t>dari</a:t>
            </a:r>
            <a:r>
              <a:rPr lang="en-US" altLang="en-US" sz="1800" dirty="0"/>
              <a:t> </a:t>
            </a:r>
            <a:r>
              <a:rPr lang="en-US" altLang="en-US" sz="1800" dirty="0" err="1"/>
              <a:t>satu</a:t>
            </a:r>
            <a:r>
              <a:rPr lang="en-US" altLang="en-US" sz="1800" dirty="0"/>
              <a:t> </a:t>
            </a:r>
            <a:r>
              <a:rPr lang="en-US" altLang="en-US" sz="1800" dirty="0" err="1"/>
              <a:t>orangtua</a:t>
            </a:r>
            <a:endParaRPr lang="en-US" altLang="en-US" sz="1800" dirty="0"/>
          </a:p>
        </p:txBody>
      </p:sp>
      <p:sp>
        <p:nvSpPr>
          <p:cNvPr id="5" name="Line 2"/>
          <p:cNvSpPr>
            <a:spLocks noChangeShapeType="1"/>
          </p:cNvSpPr>
          <p:nvPr/>
        </p:nvSpPr>
        <p:spPr bwMode="auto">
          <a:xfrm flipH="1">
            <a:off x="3909020" y="3253740"/>
            <a:ext cx="13716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3451820" y="1272540"/>
            <a:ext cx="12954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altLang="en-US">
                <a:latin typeface="Garamond" pitchFamily="18" charset="0"/>
              </a:rPr>
              <a:t>Dosen</a:t>
            </a:r>
          </a:p>
          <a:p>
            <a:pPr algn="ctr" eaLnBrk="0" hangingPunct="0"/>
            <a:r>
              <a:rPr lang="en-US" altLang="en-US">
                <a:latin typeface="Garamond" pitchFamily="18" charset="0"/>
              </a:rPr>
              <a:t>Siti Nurbaya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6804620" y="1272540"/>
            <a:ext cx="12954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altLang="en-US">
                <a:latin typeface="Garamond" pitchFamily="18" charset="0"/>
              </a:rPr>
              <a:t>Dosen</a:t>
            </a:r>
          </a:p>
          <a:p>
            <a:pPr algn="ctr" eaLnBrk="0" hangingPunct="0"/>
            <a:r>
              <a:rPr lang="en-US" altLang="en-US">
                <a:latin typeface="Garamond" pitchFamily="18" charset="0"/>
              </a:rPr>
              <a:t>Ashadi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2308820" y="2567940"/>
            <a:ext cx="12954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altLang="en-US">
                <a:latin typeface="Garamond" pitchFamily="18" charset="0"/>
              </a:rPr>
              <a:t>Pengantar</a:t>
            </a:r>
          </a:p>
          <a:p>
            <a:pPr algn="ctr" eaLnBrk="0" hangingPunct="0"/>
            <a:r>
              <a:rPr lang="en-US" altLang="en-US">
                <a:latin typeface="Garamond" pitchFamily="18" charset="0"/>
              </a:rPr>
              <a:t>Basis Data</a:t>
            </a: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4594820" y="2567940"/>
            <a:ext cx="12954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altLang="en-US">
                <a:latin typeface="Garamond" pitchFamily="18" charset="0"/>
              </a:rPr>
              <a:t>Pemrograman</a:t>
            </a:r>
          </a:p>
          <a:p>
            <a:pPr algn="ctr" eaLnBrk="0" hangingPunct="0"/>
            <a:r>
              <a:rPr lang="en-US" altLang="en-US">
                <a:latin typeface="Garamond" pitchFamily="18" charset="0"/>
              </a:rPr>
              <a:t>C</a:t>
            </a: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6804620" y="2567940"/>
            <a:ext cx="12954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altLang="en-US">
                <a:latin typeface="Garamond" pitchFamily="18" charset="0"/>
              </a:rPr>
              <a:t>Matematika I</a:t>
            </a: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699220" y="4091940"/>
            <a:ext cx="7620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altLang="en-US">
                <a:latin typeface="Garamond" pitchFamily="18" charset="0"/>
              </a:rPr>
              <a:t>Rudi</a:t>
            </a: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2537420" y="4091940"/>
            <a:ext cx="7620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altLang="en-US">
                <a:latin typeface="Garamond" pitchFamily="18" charset="0"/>
              </a:rPr>
              <a:t>Asti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3451820" y="4091940"/>
            <a:ext cx="7620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altLang="en-US">
                <a:latin typeface="Garamond" pitchFamily="18" charset="0"/>
              </a:rPr>
              <a:t>Dina</a:t>
            </a: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5356820" y="4091940"/>
            <a:ext cx="7620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altLang="en-US">
                <a:latin typeface="Garamond" pitchFamily="18" charset="0"/>
              </a:rPr>
              <a:t>Edi</a:t>
            </a: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6728420" y="4091940"/>
            <a:ext cx="7620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altLang="en-US">
                <a:latin typeface="Garamond" pitchFamily="18" charset="0"/>
              </a:rPr>
              <a:t>Ita</a:t>
            </a:r>
          </a:p>
        </p:txBody>
      </p:sp>
      <p:sp>
        <p:nvSpPr>
          <p:cNvPr id="16" name="Line 15"/>
          <p:cNvSpPr>
            <a:spLocks noChangeShapeType="1"/>
          </p:cNvSpPr>
          <p:nvPr/>
        </p:nvSpPr>
        <p:spPr bwMode="auto">
          <a:xfrm flipH="1">
            <a:off x="2994620" y="2034540"/>
            <a:ext cx="1066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" name="Line 16"/>
          <p:cNvSpPr>
            <a:spLocks noChangeShapeType="1"/>
          </p:cNvSpPr>
          <p:nvPr/>
        </p:nvSpPr>
        <p:spPr bwMode="auto">
          <a:xfrm>
            <a:off x="4061420" y="2034540"/>
            <a:ext cx="1219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" name="Line 17"/>
          <p:cNvSpPr>
            <a:spLocks noChangeShapeType="1"/>
          </p:cNvSpPr>
          <p:nvPr/>
        </p:nvSpPr>
        <p:spPr bwMode="auto">
          <a:xfrm flipH="1">
            <a:off x="7109420" y="3253740"/>
            <a:ext cx="3048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" name="Line 18"/>
          <p:cNvSpPr>
            <a:spLocks noChangeShapeType="1"/>
          </p:cNvSpPr>
          <p:nvPr/>
        </p:nvSpPr>
        <p:spPr bwMode="auto">
          <a:xfrm>
            <a:off x="2918420" y="3253740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" name="Line 19"/>
          <p:cNvSpPr>
            <a:spLocks noChangeShapeType="1"/>
          </p:cNvSpPr>
          <p:nvPr/>
        </p:nvSpPr>
        <p:spPr bwMode="auto">
          <a:xfrm flipH="1">
            <a:off x="2080220" y="3253740"/>
            <a:ext cx="8382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" name="Line 20"/>
          <p:cNvSpPr>
            <a:spLocks noChangeShapeType="1"/>
          </p:cNvSpPr>
          <p:nvPr/>
        </p:nvSpPr>
        <p:spPr bwMode="auto">
          <a:xfrm>
            <a:off x="2918420" y="3253740"/>
            <a:ext cx="990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" name="Line 21"/>
          <p:cNvSpPr>
            <a:spLocks noChangeShapeType="1"/>
          </p:cNvSpPr>
          <p:nvPr/>
        </p:nvSpPr>
        <p:spPr bwMode="auto">
          <a:xfrm>
            <a:off x="5280620" y="3253740"/>
            <a:ext cx="5334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" name="Line 22"/>
          <p:cNvSpPr>
            <a:spLocks noChangeShapeType="1"/>
          </p:cNvSpPr>
          <p:nvPr/>
        </p:nvSpPr>
        <p:spPr bwMode="auto">
          <a:xfrm flipV="1">
            <a:off x="5814020" y="3253740"/>
            <a:ext cx="16002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" name="Line 23"/>
          <p:cNvSpPr>
            <a:spLocks noChangeShapeType="1"/>
          </p:cNvSpPr>
          <p:nvPr/>
        </p:nvSpPr>
        <p:spPr bwMode="auto">
          <a:xfrm>
            <a:off x="7490420" y="195834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3150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13</a:t>
            </a:fld>
            <a:endParaRPr lang="en"/>
          </a:p>
        </p:txBody>
      </p:sp>
      <p:sp>
        <p:nvSpPr>
          <p:cNvPr id="3" name="Google Shape;86;p14"/>
          <p:cNvSpPr txBox="1">
            <a:spLocks/>
          </p:cNvSpPr>
          <p:nvPr/>
        </p:nvSpPr>
        <p:spPr>
          <a:xfrm>
            <a:off x="107504" y="627534"/>
            <a:ext cx="2736304" cy="115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79CB8"/>
              </a:buClr>
              <a:buSzPts val="2600"/>
              <a:buFont typeface="Shadows Into Light"/>
              <a:buNone/>
              <a:defRPr sz="2600" b="0" i="0" u="none" strike="noStrike" cap="none">
                <a:solidFill>
                  <a:srgbClr val="979CB8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79CB8"/>
              </a:buClr>
              <a:buSzPts val="2600"/>
              <a:buFont typeface="Shadows Into Light"/>
              <a:buNone/>
              <a:defRPr sz="2600" b="0" i="0" u="none" strike="noStrike" cap="none">
                <a:solidFill>
                  <a:srgbClr val="979CB8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79CB8"/>
              </a:buClr>
              <a:buSzPts val="2600"/>
              <a:buFont typeface="Shadows Into Light"/>
              <a:buNone/>
              <a:defRPr sz="2600" b="0" i="0" u="none" strike="noStrike" cap="none">
                <a:solidFill>
                  <a:srgbClr val="979CB8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79CB8"/>
              </a:buClr>
              <a:buSzPts val="2600"/>
              <a:buFont typeface="Shadows Into Light"/>
              <a:buNone/>
              <a:defRPr sz="2600" b="0" i="0" u="none" strike="noStrike" cap="none">
                <a:solidFill>
                  <a:srgbClr val="979CB8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79CB8"/>
              </a:buClr>
              <a:buSzPts val="2600"/>
              <a:buFont typeface="Shadows Into Light"/>
              <a:buNone/>
              <a:defRPr sz="2600" b="0" i="0" u="none" strike="noStrike" cap="none">
                <a:solidFill>
                  <a:srgbClr val="979CB8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79CB8"/>
              </a:buClr>
              <a:buSzPts val="2600"/>
              <a:buFont typeface="Shadows Into Light"/>
              <a:buNone/>
              <a:defRPr sz="2600" b="0" i="0" u="none" strike="noStrike" cap="none">
                <a:solidFill>
                  <a:srgbClr val="979CB8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79CB8"/>
              </a:buClr>
              <a:buSzPts val="2600"/>
              <a:buFont typeface="Shadows Into Light"/>
              <a:buNone/>
              <a:defRPr sz="2600" b="0" i="0" u="none" strike="noStrike" cap="none">
                <a:solidFill>
                  <a:srgbClr val="979CB8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79CB8"/>
              </a:buClr>
              <a:buSzPts val="2600"/>
              <a:buFont typeface="Shadows Into Light"/>
              <a:buNone/>
              <a:defRPr sz="2600" b="0" i="0" u="none" strike="noStrike" cap="none">
                <a:solidFill>
                  <a:srgbClr val="979CB8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79CB8"/>
              </a:buClr>
              <a:buSzPts val="2600"/>
              <a:buFont typeface="Shadows Into Light"/>
              <a:buNone/>
              <a:defRPr sz="2600" b="0" i="0" u="none" strike="noStrike" cap="none">
                <a:solidFill>
                  <a:srgbClr val="979CB8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9pPr>
          </a:lstStyle>
          <a:p>
            <a:pPr marL="285750" lvl="1" indent="-285750">
              <a:buFont typeface="Wingdings" panose="05000000000000000000" pitchFamily="2" charset="2"/>
              <a:buChar char="q"/>
            </a:pPr>
            <a:r>
              <a:rPr lang="en-US" sz="60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Model </a:t>
            </a:r>
            <a:r>
              <a:rPr lang="en-US" altLang="en-US" i="1" dirty="0" err="1"/>
              <a:t>Relasional</a:t>
            </a:r>
            <a:endParaRPr lang="en-US" altLang="en-US" i="1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457200" y="1719263"/>
            <a:ext cx="4038600" cy="2868711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sz="1600" dirty="0" err="1"/>
              <a:t>Merupakan</a:t>
            </a:r>
            <a:r>
              <a:rPr lang="en-US" altLang="en-US" sz="1600" dirty="0"/>
              <a:t> model data yang paling </a:t>
            </a:r>
            <a:r>
              <a:rPr lang="en-US" altLang="en-US" sz="1600" dirty="0" err="1"/>
              <a:t>populer</a:t>
            </a:r>
            <a:r>
              <a:rPr lang="en-US" altLang="en-US" sz="1600" dirty="0"/>
              <a:t> </a:t>
            </a:r>
            <a:r>
              <a:rPr lang="en-US" altLang="en-US" sz="1600" dirty="0" err="1"/>
              <a:t>saat</a:t>
            </a:r>
            <a:r>
              <a:rPr lang="en-US" altLang="en-US" sz="1600" dirty="0"/>
              <a:t> </a:t>
            </a:r>
            <a:r>
              <a:rPr lang="en-US" altLang="en-US" sz="1600" dirty="0" err="1"/>
              <a:t>ini</a:t>
            </a:r>
            <a:endParaRPr lang="en-US" altLang="en-US" sz="1600" dirty="0"/>
          </a:p>
          <a:p>
            <a:pPr>
              <a:lnSpc>
                <a:spcPct val="90000"/>
              </a:lnSpc>
            </a:pPr>
            <a:r>
              <a:rPr lang="en-US" altLang="en-US" sz="1600" dirty="0" err="1"/>
              <a:t>Menggunakan</a:t>
            </a:r>
            <a:r>
              <a:rPr lang="en-US" altLang="en-US" sz="1600" dirty="0"/>
              <a:t> model </a:t>
            </a:r>
            <a:r>
              <a:rPr lang="en-US" altLang="en-US" sz="1600" dirty="0" err="1"/>
              <a:t>berupa</a:t>
            </a:r>
            <a:r>
              <a:rPr lang="en-US" altLang="en-US" sz="1600" dirty="0"/>
              <a:t> </a:t>
            </a:r>
            <a:r>
              <a:rPr lang="en-US" altLang="en-US" sz="1600" dirty="0" err="1"/>
              <a:t>tabel</a:t>
            </a:r>
            <a:r>
              <a:rPr lang="en-US" altLang="en-US" sz="1600" dirty="0"/>
              <a:t> </a:t>
            </a:r>
            <a:r>
              <a:rPr lang="en-US" altLang="en-US" sz="1600" dirty="0" err="1"/>
              <a:t>berdimensi</a:t>
            </a:r>
            <a:r>
              <a:rPr lang="en-US" altLang="en-US" sz="1600" dirty="0"/>
              <a:t> </a:t>
            </a:r>
            <a:r>
              <a:rPr lang="en-US" altLang="en-US" sz="1600" dirty="0" err="1"/>
              <a:t>dua</a:t>
            </a:r>
            <a:r>
              <a:rPr lang="en-US" altLang="en-US" sz="1600" dirty="0"/>
              <a:t> (yang </a:t>
            </a:r>
            <a:r>
              <a:rPr lang="en-US" altLang="en-US" sz="1600" dirty="0" err="1"/>
              <a:t>disebut</a:t>
            </a:r>
            <a:r>
              <a:rPr lang="en-US" altLang="en-US" sz="1600" dirty="0"/>
              <a:t> </a:t>
            </a:r>
            <a:r>
              <a:rPr lang="en-US" altLang="en-US" sz="1600" b="1" dirty="0" err="1"/>
              <a:t>relasi</a:t>
            </a:r>
            <a:r>
              <a:rPr lang="en-US" altLang="en-US" sz="1600" dirty="0"/>
              <a:t> </a:t>
            </a:r>
            <a:r>
              <a:rPr lang="en-US" altLang="en-US" sz="1600" dirty="0" err="1"/>
              <a:t>atau</a:t>
            </a:r>
            <a:r>
              <a:rPr lang="en-US" altLang="en-US" sz="1600" dirty="0"/>
              <a:t> </a:t>
            </a:r>
            <a:r>
              <a:rPr lang="en-US" altLang="en-US" sz="1600" b="1" dirty="0" err="1"/>
              <a:t>tabel</a:t>
            </a:r>
            <a:r>
              <a:rPr lang="en-US" altLang="en-US" sz="1600" dirty="0"/>
              <a:t>)</a:t>
            </a:r>
          </a:p>
          <a:p>
            <a:pPr>
              <a:lnSpc>
                <a:spcPct val="90000"/>
              </a:lnSpc>
            </a:pPr>
            <a:r>
              <a:rPr lang="en-US" altLang="en-US" sz="1600" dirty="0" err="1"/>
              <a:t>Memakai</a:t>
            </a:r>
            <a:r>
              <a:rPr lang="en-US" altLang="en-US" sz="1600" dirty="0"/>
              <a:t> </a:t>
            </a:r>
            <a:r>
              <a:rPr lang="en-US" altLang="en-US" sz="1600" dirty="0" err="1"/>
              <a:t>kunci</a:t>
            </a:r>
            <a:r>
              <a:rPr lang="en-US" altLang="en-US" sz="1600" dirty="0"/>
              <a:t> </a:t>
            </a:r>
            <a:r>
              <a:rPr lang="en-US" altLang="en-US" sz="1600" dirty="0" err="1"/>
              <a:t>tamu</a:t>
            </a:r>
            <a:r>
              <a:rPr lang="en-US" altLang="en-US" sz="1600" dirty="0"/>
              <a:t> (</a:t>
            </a:r>
            <a:r>
              <a:rPr lang="en-US" altLang="en-US" sz="1600" i="1" dirty="0"/>
              <a:t>foreign key</a:t>
            </a:r>
            <a:r>
              <a:rPr lang="en-US" altLang="en-US" sz="1600" dirty="0"/>
              <a:t>) </a:t>
            </a:r>
            <a:r>
              <a:rPr lang="en-US" altLang="en-US" sz="1600" dirty="0" err="1"/>
              <a:t>sebagai</a:t>
            </a:r>
            <a:r>
              <a:rPr lang="en-US" altLang="en-US" sz="1600" dirty="0"/>
              <a:t> </a:t>
            </a:r>
            <a:r>
              <a:rPr lang="en-US" altLang="en-US" sz="1600" dirty="0" err="1"/>
              <a:t>penghubung</a:t>
            </a:r>
            <a:r>
              <a:rPr lang="en-US" altLang="en-US" sz="1600" dirty="0"/>
              <a:t> </a:t>
            </a:r>
            <a:r>
              <a:rPr lang="en-US" altLang="en-US" sz="1600" dirty="0" err="1"/>
              <a:t>dengan</a:t>
            </a:r>
            <a:r>
              <a:rPr lang="en-US" altLang="en-US" sz="1600" dirty="0"/>
              <a:t> </a:t>
            </a:r>
            <a:r>
              <a:rPr lang="en-US" altLang="en-US" sz="1600" dirty="0" err="1"/>
              <a:t>tabel</a:t>
            </a:r>
            <a:r>
              <a:rPr lang="en-US" altLang="en-US" sz="1600" dirty="0"/>
              <a:t> lain</a:t>
            </a:r>
          </a:p>
        </p:txBody>
      </p:sp>
      <p:graphicFrame>
        <p:nvGraphicFramePr>
          <p:cNvPr id="5" name="Group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18801326"/>
              </p:ext>
            </p:extLst>
          </p:nvPr>
        </p:nvGraphicFramePr>
        <p:xfrm>
          <a:off x="4495800" y="339502"/>
          <a:ext cx="4038600" cy="4525964"/>
        </p:xfrm>
        <a:graphic>
          <a:graphicData uri="http://schemas.openxmlformats.org/drawingml/2006/table">
            <a:tbl>
              <a:tblPr/>
              <a:tblGrid>
                <a:gridCol w="1346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103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20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651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Nama </a:t>
                      </a:r>
                      <a:r>
                        <a:rPr kumimoji="0" lang="en-US" altLang="en-US" sz="1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Dosen</a:t>
                      </a:r>
                      <a:endParaRPr kumimoji="0" lang="en-US" alt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Kelas</a:t>
                      </a:r>
                      <a:endParaRPr kumimoji="0" lang="en-US" alt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Mahasiswa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67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Siti Nurbaya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Pengantar Basis Data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Rudi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51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Siti Nurbaya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Pengantar Basis Data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Asti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67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Siti Nurbaya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Pengantar Basis Data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Dina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51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Siti Nurbaya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Pemrograman 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Dina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51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Siti Nurbaya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Pemrograman 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Edi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667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Ashadi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Matematika 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Ita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651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Ashadi</a:t>
                      </a:r>
                      <a:endParaRPr kumimoji="0" lang="en-US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Matematika 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Edi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915591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14</a:t>
            </a:fld>
            <a:endParaRPr lang="en"/>
          </a:p>
        </p:txBody>
      </p:sp>
      <p:sp>
        <p:nvSpPr>
          <p:cNvPr id="3" name="Google Shape;86;p14"/>
          <p:cNvSpPr txBox="1">
            <a:spLocks/>
          </p:cNvSpPr>
          <p:nvPr/>
        </p:nvSpPr>
        <p:spPr>
          <a:xfrm>
            <a:off x="107504" y="627534"/>
            <a:ext cx="2736304" cy="115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79CB8"/>
              </a:buClr>
              <a:buSzPts val="2600"/>
              <a:buFont typeface="Shadows Into Light"/>
              <a:buNone/>
              <a:defRPr sz="2600" b="0" i="0" u="none" strike="noStrike" cap="none">
                <a:solidFill>
                  <a:srgbClr val="979CB8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79CB8"/>
              </a:buClr>
              <a:buSzPts val="2600"/>
              <a:buFont typeface="Shadows Into Light"/>
              <a:buNone/>
              <a:defRPr sz="2600" b="0" i="0" u="none" strike="noStrike" cap="none">
                <a:solidFill>
                  <a:srgbClr val="979CB8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79CB8"/>
              </a:buClr>
              <a:buSzPts val="2600"/>
              <a:buFont typeface="Shadows Into Light"/>
              <a:buNone/>
              <a:defRPr sz="2600" b="0" i="0" u="none" strike="noStrike" cap="none">
                <a:solidFill>
                  <a:srgbClr val="979CB8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79CB8"/>
              </a:buClr>
              <a:buSzPts val="2600"/>
              <a:buFont typeface="Shadows Into Light"/>
              <a:buNone/>
              <a:defRPr sz="2600" b="0" i="0" u="none" strike="noStrike" cap="none">
                <a:solidFill>
                  <a:srgbClr val="979CB8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79CB8"/>
              </a:buClr>
              <a:buSzPts val="2600"/>
              <a:buFont typeface="Shadows Into Light"/>
              <a:buNone/>
              <a:defRPr sz="2600" b="0" i="0" u="none" strike="noStrike" cap="none">
                <a:solidFill>
                  <a:srgbClr val="979CB8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79CB8"/>
              </a:buClr>
              <a:buSzPts val="2600"/>
              <a:buFont typeface="Shadows Into Light"/>
              <a:buNone/>
              <a:defRPr sz="2600" b="0" i="0" u="none" strike="noStrike" cap="none">
                <a:solidFill>
                  <a:srgbClr val="979CB8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79CB8"/>
              </a:buClr>
              <a:buSzPts val="2600"/>
              <a:buFont typeface="Shadows Into Light"/>
              <a:buNone/>
              <a:defRPr sz="2600" b="0" i="0" u="none" strike="noStrike" cap="none">
                <a:solidFill>
                  <a:srgbClr val="979CB8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79CB8"/>
              </a:buClr>
              <a:buSzPts val="2600"/>
              <a:buFont typeface="Shadows Into Light"/>
              <a:buNone/>
              <a:defRPr sz="2600" b="0" i="0" u="none" strike="noStrike" cap="none">
                <a:solidFill>
                  <a:srgbClr val="979CB8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79CB8"/>
              </a:buClr>
              <a:buSzPts val="2600"/>
              <a:buFont typeface="Shadows Into Light"/>
              <a:buNone/>
              <a:defRPr sz="2600" b="0" i="0" u="none" strike="noStrike" cap="none">
                <a:solidFill>
                  <a:srgbClr val="979CB8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9pPr>
          </a:lstStyle>
          <a:p>
            <a:pPr marL="285750" lvl="1" indent="-285750">
              <a:buFont typeface="Wingdings" panose="05000000000000000000" pitchFamily="2" charset="2"/>
              <a:buChar char="q"/>
            </a:pPr>
            <a:r>
              <a:rPr lang="en-US" sz="60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Model </a:t>
            </a:r>
            <a:r>
              <a:rPr lang="en-US" altLang="en-US" i="1" dirty="0" err="1"/>
              <a:t>Relasional</a:t>
            </a:r>
            <a:r>
              <a:rPr lang="en-US" altLang="en-US" i="1" dirty="0"/>
              <a:t> </a:t>
            </a:r>
            <a:r>
              <a:rPr lang="en-US" altLang="en-US" i="1" dirty="0" err="1"/>
              <a:t>Lanjutan</a:t>
            </a:r>
            <a:endParaRPr lang="en-US" altLang="en-US" i="1" dirty="0"/>
          </a:p>
        </p:txBody>
      </p:sp>
      <p:graphicFrame>
        <p:nvGraphicFramePr>
          <p:cNvPr id="4" name="Group 8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40197359"/>
              </p:ext>
            </p:extLst>
          </p:nvPr>
        </p:nvGraphicFramePr>
        <p:xfrm>
          <a:off x="539552" y="1923678"/>
          <a:ext cx="2746375" cy="1320483"/>
        </p:xfrm>
        <a:graphic>
          <a:graphicData uri="http://schemas.openxmlformats.org/drawingml/2006/table">
            <a:tbl>
              <a:tblPr/>
              <a:tblGrid>
                <a:gridCol w="10493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970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03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NO_MHS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NAMA_MHS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57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Ashadi</a:t>
                      </a:r>
                      <a:endParaRPr kumimoji="0" lang="en-US" alt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73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Rina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14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Budi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5" name="Group 8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40426031"/>
              </p:ext>
            </p:extLst>
          </p:nvPr>
        </p:nvGraphicFramePr>
        <p:xfrm>
          <a:off x="3707904" y="656311"/>
          <a:ext cx="3236913" cy="1564640"/>
        </p:xfrm>
        <a:graphic>
          <a:graphicData uri="http://schemas.openxmlformats.org/drawingml/2006/table">
            <a:tbl>
              <a:tblPr/>
              <a:tblGrid>
                <a:gridCol w="1238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986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92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KODE_MK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NAMA_MK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33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DB001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Pengantar Basis Data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33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DB002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Basis Data Lanjut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33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PI001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Teknik</a:t>
                      </a:r>
                      <a:r>
                        <a:rPr kumimoji="0" lang="en-US" alt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Multimedia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6" name="Group 4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95969093"/>
              </p:ext>
            </p:extLst>
          </p:nvPr>
        </p:nvGraphicFramePr>
        <p:xfrm>
          <a:off x="3707904" y="2427734"/>
          <a:ext cx="4038600" cy="2130426"/>
        </p:xfrm>
        <a:graphic>
          <a:graphicData uri="http://schemas.openxmlformats.org/drawingml/2006/table">
            <a:tbl>
              <a:tblPr/>
              <a:tblGrid>
                <a:gridCol w="1346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6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6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98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NO_MHS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KODE_MK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NILAI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24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DB001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24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PI001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24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DB002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08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DB001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24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DB001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38111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0"/>
          <p:cNvSpPr txBox="1">
            <a:spLocks noGrp="1"/>
          </p:cNvSpPr>
          <p:nvPr>
            <p:ph type="title"/>
          </p:nvPr>
        </p:nvSpPr>
        <p:spPr>
          <a:xfrm>
            <a:off x="1027950" y="517331"/>
            <a:ext cx="7088100" cy="68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Konsep Dasar </a:t>
            </a:r>
            <a:endParaRPr dirty="0"/>
          </a:p>
        </p:txBody>
      </p:sp>
      <p:sp>
        <p:nvSpPr>
          <p:cNvPr id="135" name="Google Shape;135;p20"/>
          <p:cNvSpPr txBox="1">
            <a:spLocks noGrp="1"/>
          </p:cNvSpPr>
          <p:nvPr>
            <p:ph type="sldNum" idx="12"/>
          </p:nvPr>
        </p:nvSpPr>
        <p:spPr>
          <a:xfrm>
            <a:off x="4348076" y="4726751"/>
            <a:ext cx="548700" cy="29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15</a:t>
            </a:fld>
            <a:endParaRPr/>
          </a:p>
        </p:txBody>
      </p:sp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1347614"/>
            <a:ext cx="6192688" cy="3150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Konsep</a:t>
            </a:r>
            <a:r>
              <a:rPr lang="en-US" dirty="0"/>
              <a:t> </a:t>
            </a:r>
            <a:r>
              <a:rPr lang="en-US" dirty="0" err="1"/>
              <a:t>Dasar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16</a:t>
            </a:fld>
            <a:endParaRPr lang="en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id-ID" sz="1800" b="1" dirty="0" err="1"/>
              <a:t>Istilah</a:t>
            </a:r>
            <a:r>
              <a:rPr lang="en-US" altLang="id-ID" sz="1800" b="1" dirty="0"/>
              <a:t> – </a:t>
            </a:r>
            <a:r>
              <a:rPr lang="en-US" altLang="id-ID" sz="1800" b="1" dirty="0" err="1"/>
              <a:t>istilah</a:t>
            </a:r>
            <a:r>
              <a:rPr lang="en-US" altLang="id-ID" sz="1800" b="1" dirty="0"/>
              <a:t> </a:t>
            </a:r>
            <a:r>
              <a:rPr lang="en-US" altLang="id-ID" sz="1800" b="1" dirty="0" err="1"/>
              <a:t>dasar</a:t>
            </a:r>
            <a:endParaRPr lang="en-US" altLang="id-ID" sz="1800" b="1" dirty="0"/>
          </a:p>
          <a:p>
            <a:pPr lvl="1" eaLnBrk="1" hangingPunct="1"/>
            <a:r>
              <a:rPr lang="en-US" altLang="id-ID" sz="1800" b="1" dirty="0" err="1"/>
              <a:t>Entitas</a:t>
            </a:r>
            <a:endParaRPr lang="da-DK" altLang="id-ID" sz="1800" b="1" dirty="0"/>
          </a:p>
          <a:p>
            <a:pPr lvl="1" eaLnBrk="1" hangingPunct="1">
              <a:buFont typeface="Wingdings" pitchFamily="2" charset="2"/>
              <a:buNone/>
            </a:pPr>
            <a:r>
              <a:rPr lang="da-DK" altLang="id-ID" sz="1800" dirty="0"/>
              <a:t>	Sekumpulan obyek yang mempunyai karakteristik sama dan bisa dibedakan dari lainnya. </a:t>
            </a:r>
            <a:r>
              <a:rPr lang="en-US" altLang="id-ID" sz="1800" dirty="0" err="1"/>
              <a:t>Obyek</a:t>
            </a:r>
            <a:r>
              <a:rPr lang="en-US" altLang="id-ID" sz="1800" dirty="0"/>
              <a:t> </a:t>
            </a:r>
            <a:r>
              <a:rPr lang="en-US" altLang="id-ID" sz="1800" dirty="0" err="1"/>
              <a:t>dapat</a:t>
            </a:r>
            <a:r>
              <a:rPr lang="en-US" altLang="id-ID" sz="1800" dirty="0"/>
              <a:t> </a:t>
            </a:r>
            <a:r>
              <a:rPr lang="en-US" altLang="id-ID" sz="1800" dirty="0" err="1"/>
              <a:t>berupa</a:t>
            </a:r>
            <a:r>
              <a:rPr lang="en-US" altLang="id-ID" sz="1800" dirty="0"/>
              <a:t> </a:t>
            </a:r>
            <a:r>
              <a:rPr lang="en-US" altLang="id-ID" sz="1800" dirty="0" err="1"/>
              <a:t>barang</a:t>
            </a:r>
            <a:r>
              <a:rPr lang="en-US" altLang="id-ID" sz="1800" dirty="0"/>
              <a:t>, orang, </a:t>
            </a:r>
            <a:r>
              <a:rPr lang="en-US" altLang="id-ID" sz="1800" dirty="0" err="1"/>
              <a:t>tempat</a:t>
            </a:r>
            <a:r>
              <a:rPr lang="en-US" altLang="id-ID" sz="1800" dirty="0"/>
              <a:t> </a:t>
            </a:r>
            <a:r>
              <a:rPr lang="en-US" altLang="id-ID" sz="1800" dirty="0" err="1"/>
              <a:t>atau</a:t>
            </a:r>
            <a:r>
              <a:rPr lang="en-US" altLang="id-ID" sz="1800" dirty="0"/>
              <a:t> </a:t>
            </a:r>
            <a:r>
              <a:rPr lang="en-US" altLang="id-ID" sz="1800" dirty="0" err="1"/>
              <a:t>suatu</a:t>
            </a:r>
            <a:r>
              <a:rPr lang="en-US" altLang="id-ID" sz="1800" dirty="0"/>
              <a:t> </a:t>
            </a:r>
            <a:r>
              <a:rPr lang="en-US" altLang="id-ID" sz="1800" dirty="0" err="1"/>
              <a:t>kejadian</a:t>
            </a:r>
            <a:endParaRPr lang="en-US" altLang="id-ID" sz="1800" dirty="0"/>
          </a:p>
          <a:p>
            <a:pPr lvl="1" eaLnBrk="1" hangingPunct="1">
              <a:buFont typeface="Wingdings" pitchFamily="2" charset="2"/>
              <a:buNone/>
            </a:pPr>
            <a:r>
              <a:rPr lang="en-US" altLang="id-ID" sz="1800" dirty="0"/>
              <a:t>	Missal : </a:t>
            </a:r>
            <a:r>
              <a:rPr lang="en-US" altLang="id-ID" sz="1800" dirty="0" err="1"/>
              <a:t>pegawai</a:t>
            </a:r>
            <a:r>
              <a:rPr lang="en-US" altLang="id-ID" sz="1800" dirty="0"/>
              <a:t>, </a:t>
            </a:r>
            <a:r>
              <a:rPr lang="en-US" altLang="id-ID" sz="1800" dirty="0" err="1"/>
              <a:t>mobil</a:t>
            </a:r>
            <a:r>
              <a:rPr lang="en-US" altLang="id-ID" sz="1800" dirty="0"/>
              <a:t>, </a:t>
            </a:r>
            <a:r>
              <a:rPr lang="en-US" altLang="id-ID" sz="1800" dirty="0" err="1"/>
              <a:t>nilai</a:t>
            </a:r>
            <a:r>
              <a:rPr lang="en-US" altLang="id-ID" sz="1800" dirty="0"/>
              <a:t> </a:t>
            </a:r>
            <a:r>
              <a:rPr lang="en-US" altLang="id-ID" sz="1800" dirty="0" err="1"/>
              <a:t>dsb</a:t>
            </a:r>
            <a:endParaRPr lang="en-US" altLang="id-ID" sz="1800" dirty="0"/>
          </a:p>
        </p:txBody>
      </p:sp>
    </p:spTree>
    <p:extLst>
      <p:ext uri="{BB962C8B-B14F-4D97-AF65-F5344CB8AC3E}">
        <p14:creationId xmlns:p14="http://schemas.microsoft.com/office/powerpoint/2010/main" val="39658669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2"/>
          <p:cNvSpPr txBox="1">
            <a:spLocks noGrp="1"/>
          </p:cNvSpPr>
          <p:nvPr>
            <p:ph type="title"/>
          </p:nvPr>
        </p:nvSpPr>
        <p:spPr>
          <a:xfrm>
            <a:off x="1027950" y="517331"/>
            <a:ext cx="7088100" cy="68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Konsep Dasar </a:t>
            </a:r>
            <a:endParaRPr dirty="0"/>
          </a:p>
        </p:txBody>
      </p:sp>
      <p:sp>
        <p:nvSpPr>
          <p:cNvPr id="150" name="Google Shape;150;p22"/>
          <p:cNvSpPr txBox="1">
            <a:spLocks noGrp="1"/>
          </p:cNvSpPr>
          <p:nvPr>
            <p:ph type="sldNum" idx="12"/>
          </p:nvPr>
        </p:nvSpPr>
        <p:spPr>
          <a:xfrm>
            <a:off x="4348076" y="4726751"/>
            <a:ext cx="548700" cy="29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17</a:t>
            </a:fld>
            <a:endParaRPr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457200" y="1524000"/>
            <a:ext cx="8229600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Varela Round"/>
              <a:buChar char="▧"/>
              <a:defRPr sz="24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marL="914400" marR="0" lvl="1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○"/>
              <a:defRPr sz="24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■"/>
              <a:defRPr sz="24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marL="1828800" marR="0" lvl="3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●"/>
              <a:defRPr sz="24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marL="2286000" marR="0" lvl="4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○"/>
              <a:defRPr sz="24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marL="2743200" marR="0" lvl="5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■"/>
              <a:defRPr sz="24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6pPr>
            <a:lvl7pPr marL="3200400" marR="0" lvl="6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●"/>
              <a:defRPr sz="24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7pPr>
            <a:lvl8pPr marL="3657600" marR="0" lvl="7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○"/>
              <a:defRPr sz="24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8pPr>
            <a:lvl9pPr marL="4114800" marR="0" lvl="8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■"/>
              <a:defRPr sz="24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9pPr>
          </a:lstStyle>
          <a:p>
            <a:pPr lvl="1"/>
            <a:r>
              <a:rPr lang="en-US" altLang="id-ID" sz="1600" b="1" dirty="0" err="1"/>
              <a:t>Atribut</a:t>
            </a:r>
            <a:endParaRPr lang="en-US" altLang="id-ID" sz="1600" b="1" dirty="0"/>
          </a:p>
          <a:p>
            <a:pPr lvl="2">
              <a:buFont typeface="Wingdings" pitchFamily="2" charset="2"/>
              <a:buNone/>
            </a:pPr>
            <a:r>
              <a:rPr lang="en-US" altLang="id-ID" sz="1600" dirty="0" err="1"/>
              <a:t>Deskripsi</a:t>
            </a:r>
            <a:r>
              <a:rPr lang="en-US" altLang="id-ID" sz="1600" dirty="0"/>
              <a:t> data yang </a:t>
            </a:r>
            <a:r>
              <a:rPr lang="en-US" altLang="id-ID" sz="1600" dirty="0" err="1"/>
              <a:t>bisa</a:t>
            </a:r>
            <a:r>
              <a:rPr lang="en-US" altLang="id-ID" sz="1600" dirty="0"/>
              <a:t> </a:t>
            </a:r>
            <a:r>
              <a:rPr lang="en-US" altLang="id-ID" sz="1600" dirty="0" err="1"/>
              <a:t>mengidentifikasikan</a:t>
            </a:r>
            <a:r>
              <a:rPr lang="en-US" altLang="id-ID" sz="1600" dirty="0"/>
              <a:t> </a:t>
            </a:r>
            <a:r>
              <a:rPr lang="en-US" altLang="id-ID" sz="1600" dirty="0" err="1"/>
              <a:t>entitas</a:t>
            </a:r>
            <a:endParaRPr lang="it-IT" altLang="id-ID" sz="1600" dirty="0"/>
          </a:p>
          <a:p>
            <a:pPr lvl="2">
              <a:buFont typeface="Wingdings" pitchFamily="2" charset="2"/>
              <a:buNone/>
            </a:pPr>
            <a:r>
              <a:rPr lang="it-IT" altLang="id-ID" sz="1600" dirty="0"/>
              <a:t>Misal : entitas mobil adalah no. mobil, merk mobil,</a:t>
            </a:r>
          </a:p>
          <a:p>
            <a:pPr lvl="2">
              <a:buFont typeface="Wingdings" pitchFamily="2" charset="2"/>
              <a:buNone/>
            </a:pPr>
            <a:r>
              <a:rPr lang="it-IT" altLang="id-ID" sz="1600" dirty="0"/>
              <a:t>            warna mobil dsb.</a:t>
            </a:r>
            <a:endParaRPr lang="en-US" altLang="id-ID" sz="1600" dirty="0"/>
          </a:p>
          <a:p>
            <a:pPr lvl="1"/>
            <a:r>
              <a:rPr lang="en-US" altLang="id-ID" sz="1600" b="1" dirty="0"/>
              <a:t>Field</a:t>
            </a:r>
          </a:p>
          <a:p>
            <a:pPr lvl="2">
              <a:buFont typeface="Wingdings" pitchFamily="2" charset="2"/>
              <a:buNone/>
            </a:pPr>
            <a:r>
              <a:rPr lang="en-US" altLang="id-ID" sz="1600" dirty="0" err="1"/>
              <a:t>Lokasi</a:t>
            </a:r>
            <a:r>
              <a:rPr lang="en-US" altLang="id-ID" sz="1600" dirty="0"/>
              <a:t> </a:t>
            </a:r>
            <a:r>
              <a:rPr lang="en-US" altLang="id-ID" sz="1600" dirty="0" err="1"/>
              <a:t>penyimpanan</a:t>
            </a:r>
            <a:r>
              <a:rPr lang="en-US" altLang="id-ID" sz="1600" dirty="0"/>
              <a:t> </a:t>
            </a:r>
            <a:r>
              <a:rPr lang="en-US" altLang="id-ID" sz="1600" dirty="0" err="1"/>
              <a:t>untuk</a:t>
            </a:r>
            <a:r>
              <a:rPr lang="en-US" altLang="id-ID" sz="1600" dirty="0"/>
              <a:t> </a:t>
            </a:r>
            <a:r>
              <a:rPr lang="en-US" altLang="id-ID" sz="1600" dirty="0" err="1"/>
              <a:t>salah</a:t>
            </a:r>
            <a:r>
              <a:rPr lang="en-US" altLang="id-ID" sz="1600" dirty="0"/>
              <a:t> </a:t>
            </a:r>
            <a:r>
              <a:rPr lang="en-US" altLang="id-ID" sz="1600" dirty="0" err="1"/>
              <a:t>satu</a:t>
            </a:r>
            <a:r>
              <a:rPr lang="en-US" altLang="id-ID" sz="1600" dirty="0"/>
              <a:t> </a:t>
            </a:r>
            <a:r>
              <a:rPr lang="en-US" altLang="id-ID" sz="1600" dirty="0" err="1"/>
              <a:t>elemen</a:t>
            </a:r>
            <a:r>
              <a:rPr lang="en-US" altLang="id-ID" sz="1600" dirty="0"/>
              <a:t> data  </a:t>
            </a:r>
          </a:p>
          <a:p>
            <a:pPr lvl="2">
              <a:buFont typeface="Wingdings" pitchFamily="2" charset="2"/>
              <a:buNone/>
            </a:pPr>
            <a:r>
              <a:rPr lang="en-US" altLang="id-ID" sz="1600" dirty="0" err="1"/>
              <a:t>atribut</a:t>
            </a:r>
            <a:endParaRPr lang="en-US" altLang="id-ID" sz="1600" dirty="0"/>
          </a:p>
          <a:p>
            <a:pPr lvl="1"/>
            <a:r>
              <a:rPr lang="en-US" altLang="id-ID" sz="1600" b="1" dirty="0"/>
              <a:t>Record</a:t>
            </a:r>
            <a:endParaRPr lang="da-DK" altLang="id-ID" sz="1600" b="1" dirty="0"/>
          </a:p>
          <a:p>
            <a:pPr lvl="2">
              <a:buFont typeface="Wingdings" pitchFamily="2" charset="2"/>
              <a:buNone/>
            </a:pPr>
            <a:r>
              <a:rPr lang="da-DK" altLang="id-ID" sz="1600" dirty="0"/>
              <a:t>Kumpulan dari field yang berhubungan satu sama </a:t>
            </a:r>
          </a:p>
          <a:p>
            <a:pPr lvl="2">
              <a:buFont typeface="Wingdings" pitchFamily="2" charset="2"/>
              <a:buNone/>
            </a:pPr>
            <a:r>
              <a:rPr lang="da-DK" altLang="id-ID" sz="1600" dirty="0"/>
              <a:t>lain </a:t>
            </a:r>
            <a:endParaRPr lang="en-US" altLang="id-ID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3"/>
          <p:cNvSpPr txBox="1">
            <a:spLocks noGrp="1"/>
          </p:cNvSpPr>
          <p:nvPr>
            <p:ph type="title"/>
          </p:nvPr>
        </p:nvSpPr>
        <p:spPr>
          <a:xfrm>
            <a:off x="1027950" y="517331"/>
            <a:ext cx="7088100" cy="68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Konsep Dasar</a:t>
            </a:r>
            <a:endParaRPr dirty="0"/>
          </a:p>
        </p:txBody>
      </p:sp>
      <p:sp>
        <p:nvSpPr>
          <p:cNvPr id="157" name="Google Shape;157;p23"/>
          <p:cNvSpPr txBox="1">
            <a:spLocks noGrp="1"/>
          </p:cNvSpPr>
          <p:nvPr>
            <p:ph type="sldNum" idx="12"/>
          </p:nvPr>
        </p:nvSpPr>
        <p:spPr>
          <a:xfrm>
            <a:off x="4348076" y="4726751"/>
            <a:ext cx="548700" cy="29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18</a:t>
            </a:fld>
            <a:endParaRPr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457200" y="1447800"/>
            <a:ext cx="8229600" cy="30681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Varela Round"/>
              <a:buChar char="▧"/>
              <a:defRPr sz="24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marL="914400" marR="0" lvl="1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○"/>
              <a:defRPr sz="24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■"/>
              <a:defRPr sz="24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marL="1828800" marR="0" lvl="3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●"/>
              <a:defRPr sz="24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marL="2286000" marR="0" lvl="4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○"/>
              <a:defRPr sz="24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marL="2743200" marR="0" lvl="5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■"/>
              <a:defRPr sz="24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6pPr>
            <a:lvl7pPr marL="3200400" marR="0" lvl="6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●"/>
              <a:defRPr sz="24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7pPr>
            <a:lvl8pPr marL="3657600" marR="0" lvl="7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○"/>
              <a:defRPr sz="24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8pPr>
            <a:lvl9pPr marL="4114800" marR="0" lvl="8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■"/>
              <a:defRPr sz="24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id-ID" sz="1800" b="1" dirty="0"/>
              <a:t>File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id-ID" sz="1800" dirty="0"/>
              <a:t>	Kumpulan </a:t>
            </a:r>
            <a:r>
              <a:rPr lang="en-US" altLang="id-ID" sz="1800" dirty="0" err="1"/>
              <a:t>dari</a:t>
            </a:r>
            <a:r>
              <a:rPr lang="en-US" altLang="id-ID" sz="1800" dirty="0"/>
              <a:t> record yang </a:t>
            </a:r>
            <a:r>
              <a:rPr lang="en-US" altLang="id-ID" sz="1800" dirty="0" err="1"/>
              <a:t>menggambarkan</a:t>
            </a:r>
            <a:r>
              <a:rPr lang="en-US" altLang="id-ID" sz="1800" dirty="0"/>
              <a:t> </a:t>
            </a:r>
            <a:r>
              <a:rPr lang="en-US" altLang="id-ID" sz="1800" dirty="0" err="1"/>
              <a:t>himpunan</a:t>
            </a:r>
            <a:r>
              <a:rPr lang="en-US" altLang="id-ID" sz="1800" dirty="0"/>
              <a:t> </a:t>
            </a:r>
            <a:r>
              <a:rPr lang="en-US" altLang="id-ID" sz="1800" dirty="0" err="1"/>
              <a:t>Entitas</a:t>
            </a:r>
            <a:endParaRPr lang="en-US" altLang="id-ID" sz="1800" dirty="0"/>
          </a:p>
          <a:p>
            <a:pPr lvl="2">
              <a:lnSpc>
                <a:spcPct val="90000"/>
              </a:lnSpc>
              <a:buFont typeface="Wingdings" pitchFamily="2" charset="2"/>
              <a:buNone/>
            </a:pPr>
            <a:endParaRPr lang="en-US" altLang="id-ID" sz="1800" dirty="0"/>
          </a:p>
          <a:p>
            <a:pPr>
              <a:lnSpc>
                <a:spcPct val="90000"/>
              </a:lnSpc>
            </a:pPr>
            <a:r>
              <a:rPr lang="en-US" altLang="id-ID" sz="1800" b="1" dirty="0"/>
              <a:t>Basis Data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altLang="id-ID" sz="1800" dirty="0"/>
              <a:t>	Kumpulan file yang </a:t>
            </a:r>
            <a:r>
              <a:rPr lang="en-US" altLang="id-ID" sz="1800" dirty="0" err="1"/>
              <a:t>digunakan</a:t>
            </a:r>
            <a:r>
              <a:rPr lang="en-US" altLang="id-ID" sz="1800" dirty="0"/>
              <a:t> </a:t>
            </a:r>
            <a:r>
              <a:rPr lang="en-US" altLang="id-ID" sz="1800" dirty="0" err="1"/>
              <a:t>oleh</a:t>
            </a:r>
            <a:r>
              <a:rPr lang="en-US" altLang="id-ID" sz="1800" dirty="0"/>
              <a:t> program </a:t>
            </a:r>
            <a:r>
              <a:rPr lang="en-US" altLang="id-ID" sz="1800" dirty="0" err="1"/>
              <a:t>aplikasi</a:t>
            </a:r>
            <a:r>
              <a:rPr lang="en-US" altLang="id-ID" sz="1800" dirty="0"/>
              <a:t> </a:t>
            </a:r>
            <a:r>
              <a:rPr lang="en-US" altLang="id-ID" sz="1800" dirty="0" err="1"/>
              <a:t>serta</a:t>
            </a:r>
            <a:r>
              <a:rPr lang="en-US" altLang="id-ID" sz="1800" dirty="0"/>
              <a:t> </a:t>
            </a:r>
            <a:r>
              <a:rPr lang="en-US" altLang="id-ID" sz="1800" dirty="0" err="1"/>
              <a:t>membentuk</a:t>
            </a:r>
            <a:r>
              <a:rPr lang="en-US" altLang="id-ID" sz="1800" dirty="0"/>
              <a:t> </a:t>
            </a:r>
            <a:r>
              <a:rPr lang="en-US" altLang="id-ID" sz="1800" dirty="0" err="1"/>
              <a:t>hubungan</a:t>
            </a:r>
            <a:r>
              <a:rPr lang="en-US" altLang="id-ID" sz="1800" dirty="0"/>
              <a:t> </a:t>
            </a:r>
            <a:r>
              <a:rPr lang="en-US" altLang="id-ID" sz="1800" dirty="0" err="1"/>
              <a:t>tertentu</a:t>
            </a:r>
            <a:r>
              <a:rPr lang="en-US" altLang="id-ID" sz="1800" dirty="0"/>
              <a:t> di </a:t>
            </a:r>
            <a:r>
              <a:rPr lang="en-US" altLang="id-ID" sz="1800" dirty="0" err="1"/>
              <a:t>antara</a:t>
            </a:r>
            <a:r>
              <a:rPr lang="en-US" altLang="id-ID" sz="1800" dirty="0"/>
              <a:t> record-record di file-file </a:t>
            </a:r>
            <a:r>
              <a:rPr lang="en-US" altLang="id-ID" sz="1800" dirty="0" err="1"/>
              <a:t>tersebut</a:t>
            </a:r>
            <a:endParaRPr lang="en-US" altLang="id-ID" sz="1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24"/>
          <p:cNvSpPr txBox="1">
            <a:spLocks noGrp="1"/>
          </p:cNvSpPr>
          <p:nvPr>
            <p:ph type="title"/>
          </p:nvPr>
        </p:nvSpPr>
        <p:spPr>
          <a:xfrm>
            <a:off x="1027950" y="517331"/>
            <a:ext cx="7088100" cy="68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Konsep Dasar</a:t>
            </a:r>
            <a:endParaRPr dirty="0"/>
          </a:p>
        </p:txBody>
      </p:sp>
      <p:sp>
        <p:nvSpPr>
          <p:cNvPr id="171" name="Google Shape;171;p24"/>
          <p:cNvSpPr txBox="1">
            <a:spLocks noGrp="1"/>
          </p:cNvSpPr>
          <p:nvPr>
            <p:ph type="sldNum" idx="12"/>
          </p:nvPr>
        </p:nvSpPr>
        <p:spPr>
          <a:xfrm>
            <a:off x="4348076" y="4726751"/>
            <a:ext cx="548700" cy="29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19</a:t>
            </a:fld>
            <a:endParaRPr/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>
          <a:xfrm>
            <a:off x="457200" y="1219200"/>
            <a:ext cx="82296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Varela Round"/>
              <a:buChar char="▧"/>
              <a:defRPr sz="24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marL="914400" marR="0" lvl="1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○"/>
              <a:defRPr sz="24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■"/>
              <a:defRPr sz="24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marL="1828800" marR="0" lvl="3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●"/>
              <a:defRPr sz="24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marL="2286000" marR="0" lvl="4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○"/>
              <a:defRPr sz="24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marL="2743200" marR="0" lvl="5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■"/>
              <a:defRPr sz="24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6pPr>
            <a:lvl7pPr marL="3200400" marR="0" lvl="6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●"/>
              <a:defRPr sz="24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7pPr>
            <a:lvl8pPr marL="3657600" marR="0" lvl="7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○"/>
              <a:defRPr sz="24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8pPr>
            <a:lvl9pPr marL="4114800" marR="0" lvl="8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■"/>
              <a:defRPr sz="24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9pPr>
          </a:lstStyle>
          <a:p>
            <a:r>
              <a:rPr lang="en-US" altLang="id-ID" sz="1800" b="1" dirty="0"/>
              <a:t>Key</a:t>
            </a:r>
          </a:p>
          <a:p>
            <a:pPr lvl="1"/>
            <a:r>
              <a:rPr lang="en-US" altLang="id-ID" sz="1800" dirty="0" err="1"/>
              <a:t>Elemen</a:t>
            </a:r>
            <a:r>
              <a:rPr lang="en-US" altLang="id-ID" sz="1800" dirty="0"/>
              <a:t> Record yang </a:t>
            </a:r>
            <a:r>
              <a:rPr lang="en-US" altLang="id-ID" sz="1800" dirty="0" err="1"/>
              <a:t>dipakai</a:t>
            </a:r>
            <a:r>
              <a:rPr lang="en-US" altLang="id-ID" sz="1800" dirty="0"/>
              <a:t> </a:t>
            </a:r>
            <a:r>
              <a:rPr lang="en-US" altLang="id-ID" sz="1800" dirty="0" err="1"/>
              <a:t>untuk</a:t>
            </a:r>
            <a:r>
              <a:rPr lang="en-US" altLang="id-ID" sz="1800" dirty="0"/>
              <a:t> </a:t>
            </a:r>
            <a:r>
              <a:rPr lang="en-US" altLang="id-ID" sz="1800" dirty="0" err="1"/>
              <a:t>menemukan</a:t>
            </a:r>
            <a:r>
              <a:rPr lang="en-US" altLang="id-ID" sz="1800" dirty="0"/>
              <a:t> Record </a:t>
            </a:r>
            <a:r>
              <a:rPr lang="en-US" altLang="id-ID" sz="1800" dirty="0" err="1"/>
              <a:t>tersebut</a:t>
            </a:r>
            <a:r>
              <a:rPr lang="en-US" altLang="id-ID" sz="1800" dirty="0"/>
              <a:t> </a:t>
            </a:r>
            <a:r>
              <a:rPr lang="en-US" altLang="id-ID" sz="1800" dirty="0" err="1"/>
              <a:t>pada</a:t>
            </a:r>
            <a:r>
              <a:rPr lang="en-US" altLang="id-ID" sz="1800" dirty="0"/>
              <a:t> </a:t>
            </a:r>
            <a:r>
              <a:rPr lang="en-US" altLang="id-ID" sz="1800" dirty="0" err="1"/>
              <a:t>waktu</a:t>
            </a:r>
            <a:r>
              <a:rPr lang="en-US" altLang="id-ID" sz="1800" dirty="0"/>
              <a:t> </a:t>
            </a:r>
            <a:r>
              <a:rPr lang="en-US" altLang="id-ID" sz="1800" dirty="0" err="1"/>
              <a:t>akses</a:t>
            </a:r>
            <a:endParaRPr lang="en-US" altLang="id-ID" sz="1800" dirty="0"/>
          </a:p>
          <a:p>
            <a:pPr lvl="1"/>
            <a:r>
              <a:rPr lang="en-US" altLang="id-ID" sz="1800" dirty="0" err="1"/>
              <a:t>Jenis-jenis</a:t>
            </a:r>
            <a:r>
              <a:rPr lang="en-US" altLang="id-ID" sz="1800" dirty="0"/>
              <a:t> key:</a:t>
            </a:r>
          </a:p>
          <a:p>
            <a:pPr lvl="2"/>
            <a:r>
              <a:rPr lang="en-US" altLang="id-ID" sz="1800" dirty="0"/>
              <a:t>Primary key</a:t>
            </a:r>
          </a:p>
          <a:p>
            <a:pPr lvl="2"/>
            <a:r>
              <a:rPr lang="en-US" altLang="id-ID" sz="1800" dirty="0"/>
              <a:t>Secondary key</a:t>
            </a:r>
          </a:p>
          <a:p>
            <a:pPr lvl="2"/>
            <a:r>
              <a:rPr lang="en-US" altLang="id-ID" sz="1800" dirty="0"/>
              <a:t>Candidate key</a:t>
            </a:r>
          </a:p>
          <a:p>
            <a:pPr lvl="2"/>
            <a:r>
              <a:rPr lang="en-US" altLang="id-ID" sz="1800" dirty="0"/>
              <a:t>Alternate key</a:t>
            </a:r>
          </a:p>
          <a:p>
            <a:pPr lvl="2"/>
            <a:r>
              <a:rPr lang="en-US" altLang="id-ID" sz="1800" dirty="0"/>
              <a:t>Composite key</a:t>
            </a:r>
          </a:p>
          <a:p>
            <a:pPr lvl="2"/>
            <a:r>
              <a:rPr lang="en-US" altLang="id-ID" sz="1800" dirty="0"/>
              <a:t>Foreign key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2"/>
          <p:cNvSpPr txBox="1">
            <a:spLocks noGrp="1"/>
          </p:cNvSpPr>
          <p:nvPr>
            <p:ph type="title"/>
          </p:nvPr>
        </p:nvSpPr>
        <p:spPr>
          <a:xfrm>
            <a:off x="1027950" y="517331"/>
            <a:ext cx="7088100" cy="68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Basis Data </a:t>
            </a:r>
            <a:endParaRPr dirty="0"/>
          </a:p>
        </p:txBody>
      </p:sp>
      <p:sp>
        <p:nvSpPr>
          <p:cNvPr id="69" name="Google Shape;69;p12"/>
          <p:cNvSpPr txBox="1"/>
          <p:nvPr/>
        </p:nvSpPr>
        <p:spPr>
          <a:xfrm>
            <a:off x="1101074" y="1355063"/>
            <a:ext cx="5559157" cy="165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just">
              <a:spcBef>
                <a:spcPct val="0"/>
              </a:spcBef>
              <a:buClrTx/>
              <a:buSzTx/>
              <a:buFont typeface="Symbol" pitchFamily="18" charset="2"/>
              <a:buNone/>
            </a:pPr>
            <a:r>
              <a:rPr lang="en-US" altLang="id-ID" sz="1200" dirty="0">
                <a:latin typeface="Tahoma" pitchFamily="34" charset="0"/>
              </a:rPr>
              <a:t>SUATU DATA BASE MANAGEMENT SYSTEM (DBMS) TERDIRI DARI SEKUMPULAN DATA YANG SALING BERHUBUNGAN DAN SUATU HIMPUNAN PROGRAM YANG MELAKUKAN AKSES TERHADAP DATA TERSEBUT</a:t>
            </a:r>
          </a:p>
          <a:p>
            <a:pPr algn="just">
              <a:spcBef>
                <a:spcPct val="0"/>
              </a:spcBef>
              <a:buClrTx/>
              <a:buSzTx/>
              <a:buFont typeface="Symbol" pitchFamily="18" charset="2"/>
              <a:buNone/>
            </a:pPr>
            <a:endParaRPr lang="en-US" altLang="id-ID" sz="1200" dirty="0">
              <a:latin typeface="Tahoma" pitchFamily="34" charset="0"/>
            </a:endParaRPr>
          </a:p>
          <a:p>
            <a:pPr algn="just">
              <a:spcBef>
                <a:spcPct val="0"/>
              </a:spcBef>
              <a:buClrTx/>
              <a:buSzTx/>
              <a:buFont typeface="Symbol" pitchFamily="18" charset="2"/>
              <a:buNone/>
            </a:pPr>
            <a:r>
              <a:rPr lang="en-US" altLang="id-ID" sz="1200" dirty="0">
                <a:latin typeface="Tahoma" pitchFamily="34" charset="0"/>
              </a:rPr>
              <a:t>TUJUAN DARI DBMS YANG PALING UTAMA ADALAH ‘</a:t>
            </a:r>
            <a:r>
              <a:rPr lang="en-US" altLang="id-ID" sz="1200" i="1" dirty="0">
                <a:latin typeface="Tahoma" pitchFamily="34" charset="0"/>
              </a:rPr>
              <a:t>EFFISIENT</a:t>
            </a:r>
            <a:r>
              <a:rPr lang="en-US" altLang="id-ID" sz="1200" dirty="0">
                <a:latin typeface="Tahoma" pitchFamily="34" charset="0"/>
              </a:rPr>
              <a:t>’ DAN ‘</a:t>
            </a:r>
            <a:r>
              <a:rPr lang="en-US" altLang="id-ID" sz="1200" i="1" dirty="0">
                <a:latin typeface="Tahoma" pitchFamily="34" charset="0"/>
              </a:rPr>
              <a:t>CONVENIENT</a:t>
            </a:r>
            <a:r>
              <a:rPr lang="en-US" altLang="id-ID" sz="1200" dirty="0">
                <a:latin typeface="Tahoma" pitchFamily="34" charset="0"/>
              </a:rPr>
              <a:t>’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id-ID" sz="1200" dirty="0">
                <a:latin typeface="Tahoma" pitchFamily="34" charset="0"/>
              </a:rPr>
              <a:t>MANAGEMENT DATA MELIBATKAN BAIK STRUKTUR INFORMASI DAN MEKANISME DALAM MELAKUKAN MANIPULASI TERHADAP INFORMASI</a:t>
            </a:r>
            <a:endParaRPr lang="en-US" altLang="id-ID" sz="1200" dirty="0">
              <a:latin typeface="Times New Roman" pitchFamily="18" charset="0"/>
            </a:endParaRPr>
          </a:p>
        </p:txBody>
      </p:sp>
      <p:sp>
        <p:nvSpPr>
          <p:cNvPr id="72" name="Google Shape;72;p12"/>
          <p:cNvSpPr txBox="1">
            <a:spLocks noGrp="1"/>
          </p:cNvSpPr>
          <p:nvPr>
            <p:ph type="sldNum" idx="12"/>
          </p:nvPr>
        </p:nvSpPr>
        <p:spPr>
          <a:xfrm>
            <a:off x="4348076" y="4726751"/>
            <a:ext cx="548700" cy="29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</a:t>
            </a:fld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25"/>
          <p:cNvSpPr txBox="1">
            <a:spLocks noGrp="1"/>
          </p:cNvSpPr>
          <p:nvPr>
            <p:ph type="ctrTitle" idx="4294967295"/>
          </p:nvPr>
        </p:nvSpPr>
        <p:spPr>
          <a:xfrm>
            <a:off x="323528" y="444769"/>
            <a:ext cx="1800200" cy="11598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0" b="1" dirty="0"/>
              <a:t>Key </a:t>
            </a:r>
            <a:endParaRPr sz="9000" b="1" dirty="0"/>
          </a:p>
        </p:txBody>
      </p:sp>
      <p:sp>
        <p:nvSpPr>
          <p:cNvPr id="178" name="Google Shape;178;p25"/>
          <p:cNvSpPr/>
          <p:nvPr/>
        </p:nvSpPr>
        <p:spPr>
          <a:xfrm>
            <a:off x="611561" y="304314"/>
            <a:ext cx="1872208" cy="1286438"/>
          </a:xfrm>
          <a:custGeom>
            <a:avLst/>
            <a:gdLst/>
            <a:ahLst/>
            <a:cxnLst/>
            <a:rect l="l" t="t" r="r" b="b"/>
            <a:pathLst>
              <a:path w="193177" h="68610" extrusionOk="0">
                <a:moveTo>
                  <a:pt x="0" y="9488"/>
                </a:moveTo>
                <a:cubicBezTo>
                  <a:pt x="1258" y="19869"/>
                  <a:pt x="3068" y="30192"/>
                  <a:pt x="3891" y="40616"/>
                </a:cubicBezTo>
                <a:cubicBezTo>
                  <a:pt x="4487" y="48159"/>
                  <a:pt x="182" y="56547"/>
                  <a:pt x="3567" y="63314"/>
                </a:cubicBezTo>
                <a:cubicBezTo>
                  <a:pt x="4874" y="65926"/>
                  <a:pt x="9402" y="63638"/>
                  <a:pt x="12322" y="63638"/>
                </a:cubicBezTo>
                <a:cubicBezTo>
                  <a:pt x="21833" y="63638"/>
                  <a:pt x="31346" y="63485"/>
                  <a:pt x="40856" y="63638"/>
                </a:cubicBezTo>
                <a:cubicBezTo>
                  <a:pt x="63900" y="64009"/>
                  <a:pt x="86876" y="66657"/>
                  <a:pt x="109922" y="66881"/>
                </a:cubicBezTo>
                <a:cubicBezTo>
                  <a:pt x="127332" y="67050"/>
                  <a:pt x="144724" y="68044"/>
                  <a:pt x="162128" y="68502"/>
                </a:cubicBezTo>
                <a:cubicBezTo>
                  <a:pt x="170351" y="68718"/>
                  <a:pt x="178584" y="67998"/>
                  <a:pt x="186771" y="67205"/>
                </a:cubicBezTo>
                <a:cubicBezTo>
                  <a:pt x="188311" y="67056"/>
                  <a:pt x="191162" y="67772"/>
                  <a:pt x="191311" y="66232"/>
                </a:cubicBezTo>
                <a:cubicBezTo>
                  <a:pt x="192717" y="51707"/>
                  <a:pt x="189692" y="37019"/>
                  <a:pt x="190662" y="22458"/>
                </a:cubicBezTo>
                <a:cubicBezTo>
                  <a:pt x="191115" y="15664"/>
                  <a:pt x="196037" y="6211"/>
                  <a:pt x="190662" y="2030"/>
                </a:cubicBezTo>
                <a:cubicBezTo>
                  <a:pt x="185541" y="-1954"/>
                  <a:pt x="177696" y="1381"/>
                  <a:pt x="171207" y="1381"/>
                </a:cubicBezTo>
                <a:cubicBezTo>
                  <a:pt x="155624" y="1381"/>
                  <a:pt x="140081" y="2960"/>
                  <a:pt x="124514" y="3651"/>
                </a:cubicBezTo>
                <a:cubicBezTo>
                  <a:pt x="83458" y="5474"/>
                  <a:pt x="42393" y="7866"/>
                  <a:pt x="1297" y="7866"/>
                </a:cubicBezTo>
              </a:path>
            </a:pathLst>
          </a:custGeom>
          <a:noFill/>
          <a:ln w="9525" cap="flat" cmpd="sng">
            <a:solidFill>
              <a:srgbClr val="50567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0" name="Google Shape;180;p25"/>
          <p:cNvSpPr txBox="1">
            <a:spLocks noGrp="1"/>
          </p:cNvSpPr>
          <p:nvPr>
            <p:ph type="sldNum" idx="12"/>
          </p:nvPr>
        </p:nvSpPr>
        <p:spPr>
          <a:xfrm>
            <a:off x="4348076" y="4726751"/>
            <a:ext cx="548700" cy="29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20</a:t>
            </a:fld>
            <a:endParaRPr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612358" y="1491630"/>
            <a:ext cx="8229600" cy="388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Varela Round"/>
              <a:buChar char="▧"/>
              <a:defRPr sz="24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marL="914400" marR="0" lvl="1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○"/>
              <a:defRPr sz="24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■"/>
              <a:defRPr sz="24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marL="1828800" marR="0" lvl="3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●"/>
              <a:defRPr sz="24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marL="2286000" marR="0" lvl="4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○"/>
              <a:defRPr sz="24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marL="2743200" marR="0" lvl="5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■"/>
              <a:defRPr sz="24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6pPr>
            <a:lvl7pPr marL="3200400" marR="0" lvl="6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●"/>
              <a:defRPr sz="24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7pPr>
            <a:lvl8pPr marL="3657600" marR="0" lvl="7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○"/>
              <a:defRPr sz="24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8pPr>
            <a:lvl9pPr marL="4114800" marR="0" lvl="8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■"/>
              <a:defRPr sz="24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9pPr>
          </a:lstStyle>
          <a:p>
            <a:pPr lvl="1"/>
            <a:r>
              <a:rPr lang="en-US" altLang="id-ID" sz="1600" b="1" dirty="0"/>
              <a:t>Primary key</a:t>
            </a:r>
          </a:p>
          <a:p>
            <a:pPr lvl="2"/>
            <a:r>
              <a:rPr lang="en-US" altLang="id-ID" sz="1600" dirty="0"/>
              <a:t>Field yang </a:t>
            </a:r>
            <a:r>
              <a:rPr lang="en-US" altLang="id-ID" sz="1600" dirty="0" err="1"/>
              <a:t>mengidentifikasikan</a:t>
            </a:r>
            <a:r>
              <a:rPr lang="en-US" altLang="id-ID" sz="1600" dirty="0"/>
              <a:t> </a:t>
            </a:r>
            <a:r>
              <a:rPr lang="en-US" altLang="id-ID" sz="1600" dirty="0" err="1"/>
              <a:t>sebuah</a:t>
            </a:r>
            <a:r>
              <a:rPr lang="en-US" altLang="id-ID" sz="1600" dirty="0"/>
              <a:t> record </a:t>
            </a:r>
            <a:r>
              <a:rPr lang="en-US" altLang="id-ID" sz="1600" dirty="0" err="1"/>
              <a:t>dalam</a:t>
            </a:r>
            <a:r>
              <a:rPr lang="en-US" altLang="id-ID" sz="1600" dirty="0"/>
              <a:t> file</a:t>
            </a:r>
          </a:p>
          <a:p>
            <a:pPr lvl="2"/>
            <a:r>
              <a:rPr lang="en-US" altLang="id-ID" sz="1600" dirty="0" err="1"/>
              <a:t>Bersifat</a:t>
            </a:r>
            <a:r>
              <a:rPr lang="en-US" altLang="id-ID" sz="1600" dirty="0"/>
              <a:t> </a:t>
            </a:r>
            <a:r>
              <a:rPr lang="en-US" altLang="id-ID" sz="1600" dirty="0" err="1"/>
              <a:t>unik</a:t>
            </a:r>
            <a:endParaRPr lang="en-US" altLang="id-ID" sz="1600" dirty="0"/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1464163" y="3003798"/>
            <a:ext cx="5257800" cy="14747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id-ID" sz="1800" b="1" dirty="0">
                <a:latin typeface="Tahoma" pitchFamily="34" charset="0"/>
              </a:rPr>
              <a:t>NIM		NAMA		UMUR	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id-ID" sz="1800" b="1" dirty="0">
                <a:latin typeface="Tahoma" pitchFamily="34" charset="0"/>
              </a:rPr>
              <a:t>0222500250	TUTI		21	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id-ID" sz="1800" b="1" dirty="0">
                <a:latin typeface="Tahoma" pitchFamily="34" charset="0"/>
              </a:rPr>
              <a:t>0222300023	WATI		20	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id-ID" sz="1800" b="1" dirty="0">
                <a:latin typeface="Tahoma" pitchFamily="34" charset="0"/>
              </a:rPr>
              <a:t>0144500024	ALE		24	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id-ID" sz="1800" b="1" dirty="0"/>
          </a:p>
        </p:txBody>
      </p:sp>
      <p:sp>
        <p:nvSpPr>
          <p:cNvPr id="10" name="AutoShape 5"/>
          <p:cNvSpPr>
            <a:spLocks/>
          </p:cNvSpPr>
          <p:nvPr/>
        </p:nvSpPr>
        <p:spPr bwMode="auto">
          <a:xfrm>
            <a:off x="3797788" y="2351335"/>
            <a:ext cx="2160588" cy="330200"/>
          </a:xfrm>
          <a:prstGeom prst="accentBorderCallout2">
            <a:avLst>
              <a:gd name="adj1" fmla="val 34616"/>
              <a:gd name="adj2" fmla="val -3528"/>
              <a:gd name="adj3" fmla="val 34616"/>
              <a:gd name="adj4" fmla="val -12491"/>
              <a:gd name="adj5" fmla="val 253106"/>
              <a:gd name="adj6" fmla="val -7704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id-ID" sz="1800"/>
              <a:t>Primari Key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26"/>
          <p:cNvSpPr txBox="1">
            <a:spLocks noGrp="1"/>
          </p:cNvSpPr>
          <p:nvPr>
            <p:ph type="ctrTitle" idx="4294967295"/>
          </p:nvPr>
        </p:nvSpPr>
        <p:spPr>
          <a:xfrm>
            <a:off x="539552" y="339502"/>
            <a:ext cx="2233214" cy="894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7200" dirty="0">
                <a:solidFill>
                  <a:srgbClr val="FFD966"/>
                </a:solidFill>
              </a:rPr>
              <a:t>Key</a:t>
            </a:r>
            <a:endParaRPr sz="7200" dirty="0">
              <a:solidFill>
                <a:srgbClr val="FFD966"/>
              </a:solidFill>
            </a:endParaRPr>
          </a:p>
        </p:txBody>
      </p:sp>
      <p:sp>
        <p:nvSpPr>
          <p:cNvPr id="195" name="Google Shape;195;p26"/>
          <p:cNvSpPr txBox="1">
            <a:spLocks noGrp="1"/>
          </p:cNvSpPr>
          <p:nvPr>
            <p:ph type="sldNum" idx="12"/>
          </p:nvPr>
        </p:nvSpPr>
        <p:spPr>
          <a:xfrm>
            <a:off x="4057835" y="4068414"/>
            <a:ext cx="548700" cy="29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21</a:t>
            </a:fld>
            <a:endParaRPr/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>
          <a:xfrm>
            <a:off x="459260" y="1041247"/>
            <a:ext cx="8229600" cy="388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Varela Round"/>
              <a:buChar char="▧"/>
              <a:defRPr sz="24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marL="914400" marR="0" lvl="1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○"/>
              <a:defRPr sz="24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■"/>
              <a:defRPr sz="24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marL="1828800" marR="0" lvl="3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●"/>
              <a:defRPr sz="24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marL="2286000" marR="0" lvl="4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○"/>
              <a:defRPr sz="24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marL="2743200" marR="0" lvl="5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■"/>
              <a:defRPr sz="24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6pPr>
            <a:lvl7pPr marL="3200400" marR="0" lvl="6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●"/>
              <a:defRPr sz="24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7pPr>
            <a:lvl8pPr marL="3657600" marR="0" lvl="7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○"/>
              <a:defRPr sz="24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8pPr>
            <a:lvl9pPr marL="4114800" marR="0" lvl="8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■"/>
              <a:defRPr sz="24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9pPr>
          </a:lstStyle>
          <a:p>
            <a:pPr lvl="1"/>
            <a:r>
              <a:rPr lang="en-US" altLang="id-ID" sz="1800" b="1" dirty="0"/>
              <a:t>Secondary key</a:t>
            </a:r>
          </a:p>
          <a:p>
            <a:pPr lvl="2"/>
            <a:r>
              <a:rPr lang="en-US" altLang="id-ID" sz="1800" dirty="0"/>
              <a:t>Field yang </a:t>
            </a:r>
            <a:r>
              <a:rPr lang="en-US" altLang="id-ID" sz="1800" dirty="0" err="1"/>
              <a:t>mengidentifikasikan</a:t>
            </a:r>
            <a:r>
              <a:rPr lang="en-US" altLang="id-ID" sz="1800" dirty="0"/>
              <a:t> </a:t>
            </a:r>
            <a:r>
              <a:rPr lang="en-US" altLang="id-ID" sz="1800" dirty="0" err="1"/>
              <a:t>sebuah</a:t>
            </a:r>
            <a:r>
              <a:rPr lang="en-US" altLang="id-ID" sz="1800" dirty="0"/>
              <a:t> record </a:t>
            </a:r>
            <a:r>
              <a:rPr lang="en-US" altLang="id-ID" sz="1800" dirty="0" err="1"/>
              <a:t>dalam</a:t>
            </a:r>
            <a:r>
              <a:rPr lang="en-US" altLang="id-ID" sz="1800" dirty="0"/>
              <a:t> file</a:t>
            </a:r>
          </a:p>
          <a:p>
            <a:pPr lvl="2"/>
            <a:r>
              <a:rPr lang="en-US" altLang="id-ID" sz="1800" dirty="0" err="1"/>
              <a:t>Tidak</a:t>
            </a:r>
            <a:r>
              <a:rPr lang="en-US" altLang="id-ID" sz="1800" dirty="0"/>
              <a:t> </a:t>
            </a:r>
            <a:r>
              <a:rPr lang="en-US" altLang="id-ID" sz="1800" dirty="0" err="1"/>
              <a:t>bersifat</a:t>
            </a:r>
            <a:r>
              <a:rPr lang="en-US" altLang="id-ID" sz="1800" dirty="0"/>
              <a:t> </a:t>
            </a:r>
            <a:r>
              <a:rPr lang="en-US" altLang="id-ID" sz="1800" dirty="0" err="1"/>
              <a:t>unik</a:t>
            </a:r>
            <a:endParaRPr lang="en-US" altLang="id-ID" sz="1800" dirty="0"/>
          </a:p>
        </p:txBody>
      </p:sp>
      <p:sp>
        <p:nvSpPr>
          <p:cNvPr id="14" name="Text Box 4"/>
          <p:cNvSpPr txBox="1">
            <a:spLocks noChangeArrowheads="1"/>
          </p:cNvSpPr>
          <p:nvPr/>
        </p:nvSpPr>
        <p:spPr bwMode="auto">
          <a:xfrm>
            <a:off x="1259632" y="2211710"/>
            <a:ext cx="6769100" cy="17541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lvl="1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id-ID" sz="1800" b="1" dirty="0">
              <a:latin typeface="Tahoma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id-ID" sz="1800" b="1" dirty="0">
                <a:latin typeface="Tahoma" pitchFamily="34" charset="0"/>
              </a:rPr>
              <a:t>NIM		NAMA		UMUR	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id-ID" sz="1800" dirty="0">
                <a:latin typeface="Tahoma" pitchFamily="34" charset="0"/>
              </a:rPr>
              <a:t>0222500250	TUTI		21	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id-ID" sz="1800" dirty="0">
                <a:latin typeface="Tahoma" pitchFamily="34" charset="0"/>
              </a:rPr>
              <a:t>0222300023	WATI		20	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id-ID" sz="1800" dirty="0">
                <a:latin typeface="Tahoma" pitchFamily="34" charset="0"/>
              </a:rPr>
              <a:t>0144500024	ALE		24	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id-ID" sz="1800" b="1" dirty="0"/>
          </a:p>
        </p:txBody>
      </p:sp>
      <p:sp>
        <p:nvSpPr>
          <p:cNvPr id="15" name="AutoShape 5"/>
          <p:cNvSpPr>
            <a:spLocks/>
          </p:cNvSpPr>
          <p:nvPr/>
        </p:nvSpPr>
        <p:spPr bwMode="auto">
          <a:xfrm>
            <a:off x="4512419" y="4040510"/>
            <a:ext cx="1782763" cy="431800"/>
          </a:xfrm>
          <a:prstGeom prst="accentBorderCallout2">
            <a:avLst>
              <a:gd name="adj1" fmla="val 26472"/>
              <a:gd name="adj2" fmla="val -4273"/>
              <a:gd name="adj3" fmla="val 26472"/>
              <a:gd name="adj4" fmla="val -32324"/>
              <a:gd name="adj5" fmla="val -103310"/>
              <a:gd name="adj6" fmla="val -6144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id-ID" sz="1800"/>
              <a:t>Secondary Key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30"/>
          <p:cNvSpPr txBox="1">
            <a:spLocks noGrp="1"/>
          </p:cNvSpPr>
          <p:nvPr>
            <p:ph type="sldNum" idx="12"/>
          </p:nvPr>
        </p:nvSpPr>
        <p:spPr>
          <a:xfrm>
            <a:off x="4348076" y="4451667"/>
            <a:ext cx="548700" cy="29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22</a:t>
            </a:fld>
            <a:endParaRPr/>
          </a:p>
        </p:txBody>
      </p:sp>
      <p:sp>
        <p:nvSpPr>
          <p:cNvPr id="10" name="Google Shape;176;p25"/>
          <p:cNvSpPr txBox="1">
            <a:spLocks/>
          </p:cNvSpPr>
          <p:nvPr/>
        </p:nvSpPr>
        <p:spPr>
          <a:xfrm>
            <a:off x="179512" y="220200"/>
            <a:ext cx="1800200" cy="115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Shadows Into Light"/>
              <a:buNone/>
              <a:defRPr sz="2600" b="0" i="0" u="none" strike="noStrike" cap="none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Shadows Into Light"/>
              <a:buNone/>
              <a:defRPr sz="2600" b="0" i="0" u="none" strike="noStrike" cap="none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Shadows Into Light"/>
              <a:buNone/>
              <a:defRPr sz="2600" b="0" i="0" u="none" strike="noStrike" cap="none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Shadows Into Light"/>
              <a:buNone/>
              <a:defRPr sz="2600" b="0" i="0" u="none" strike="noStrike" cap="none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Shadows Into Light"/>
              <a:buNone/>
              <a:defRPr sz="2600" b="0" i="0" u="none" strike="noStrike" cap="none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Shadows Into Light"/>
              <a:buNone/>
              <a:defRPr sz="2600" b="0" i="0" u="none" strike="noStrike" cap="none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Shadows Into Light"/>
              <a:buNone/>
              <a:defRPr sz="2600" b="0" i="0" u="none" strike="noStrike" cap="none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Shadows Into Light"/>
              <a:buNone/>
              <a:defRPr sz="2600" b="0" i="0" u="none" strike="noStrike" cap="none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Shadows Into Light"/>
              <a:buNone/>
              <a:defRPr sz="2600" b="0" i="0" u="none" strike="noStrike" cap="none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9pPr>
          </a:lstStyle>
          <a:p>
            <a:r>
              <a:rPr lang="en-US" sz="9000" b="1" dirty="0"/>
              <a:t>Key </a:t>
            </a: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>
          <a:xfrm>
            <a:off x="683568" y="800100"/>
            <a:ext cx="8229600" cy="434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Varela Round"/>
              <a:buChar char="▧"/>
              <a:defRPr sz="24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marL="914400" marR="0" lvl="1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○"/>
              <a:defRPr sz="24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■"/>
              <a:defRPr sz="24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marL="1828800" marR="0" lvl="3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●"/>
              <a:defRPr sz="24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marL="2286000" marR="0" lvl="4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○"/>
              <a:defRPr sz="24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marL="2743200" marR="0" lvl="5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■"/>
              <a:defRPr sz="24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6pPr>
            <a:lvl7pPr marL="3200400" marR="0" lvl="6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●"/>
              <a:defRPr sz="24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7pPr>
            <a:lvl8pPr marL="3657600" marR="0" lvl="7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○"/>
              <a:defRPr sz="24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8pPr>
            <a:lvl9pPr marL="4114800" marR="0" lvl="8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■"/>
              <a:defRPr sz="24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9pPr>
          </a:lstStyle>
          <a:p>
            <a:pPr lvl="1"/>
            <a:r>
              <a:rPr lang="en-US" altLang="id-ID" sz="2000" b="1" dirty="0"/>
              <a:t>Candidate key</a:t>
            </a:r>
          </a:p>
          <a:p>
            <a:pPr lvl="2"/>
            <a:r>
              <a:rPr lang="en-US" altLang="id-ID" sz="2000" dirty="0"/>
              <a:t>Field-field yang </a:t>
            </a:r>
            <a:r>
              <a:rPr lang="en-US" altLang="id-ID" sz="2000" dirty="0" err="1"/>
              <a:t>bisa</a:t>
            </a:r>
            <a:r>
              <a:rPr lang="en-US" altLang="id-ID" sz="2000" dirty="0"/>
              <a:t> </a:t>
            </a:r>
            <a:r>
              <a:rPr lang="en-US" altLang="id-ID" sz="2000" dirty="0" err="1"/>
              <a:t>dipilih</a:t>
            </a:r>
            <a:r>
              <a:rPr lang="en-US" altLang="id-ID" sz="2000" dirty="0"/>
              <a:t> (</a:t>
            </a:r>
            <a:r>
              <a:rPr lang="en-US" altLang="id-ID" sz="2000" dirty="0" err="1"/>
              <a:t>dipakai</a:t>
            </a:r>
            <a:r>
              <a:rPr lang="en-US" altLang="id-ID" sz="2000" dirty="0"/>
              <a:t>) </a:t>
            </a:r>
            <a:r>
              <a:rPr lang="en-US" altLang="id-ID" sz="2000" dirty="0" err="1"/>
              <a:t>menjadi</a:t>
            </a:r>
            <a:r>
              <a:rPr lang="en-US" altLang="id-ID" sz="2000" dirty="0"/>
              <a:t> primary key</a:t>
            </a:r>
          </a:p>
        </p:txBody>
      </p:sp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1485256" y="1925191"/>
            <a:ext cx="6840537" cy="174942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lv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id-ID" sz="1800" b="1">
                <a:latin typeface="Tahoma" pitchFamily="34" charset="0"/>
              </a:rPr>
              <a:t>		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id-ID" sz="1800" b="1">
                <a:latin typeface="Tahoma" pitchFamily="34" charset="0"/>
              </a:rPr>
              <a:t>NIM		NAMA	NO_KWIT	JUMLAH	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id-ID" sz="1800">
                <a:latin typeface="Tahoma" pitchFamily="34" charset="0"/>
              </a:rPr>
              <a:t>0222500250	TUTI	789		50000	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id-ID" sz="1800">
                <a:latin typeface="Tahoma" pitchFamily="34" charset="0"/>
              </a:rPr>
              <a:t>0222300023	WATI	254		60000	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id-ID" sz="1800">
                <a:latin typeface="Tahoma" pitchFamily="34" charset="0"/>
              </a:rPr>
              <a:t>0144500024	ALE	365		80000	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id-ID" sz="1800"/>
          </a:p>
        </p:txBody>
      </p:sp>
      <p:grpSp>
        <p:nvGrpSpPr>
          <p:cNvPr id="13" name="Group 5"/>
          <p:cNvGrpSpPr>
            <a:grpSpLocks/>
          </p:cNvGrpSpPr>
          <p:nvPr/>
        </p:nvGrpSpPr>
        <p:grpSpPr bwMode="auto">
          <a:xfrm>
            <a:off x="2566343" y="3366641"/>
            <a:ext cx="1944688" cy="1311275"/>
            <a:chOff x="1474" y="2750"/>
            <a:chExt cx="1225" cy="826"/>
          </a:xfrm>
        </p:grpSpPr>
        <p:sp>
          <p:nvSpPr>
            <p:cNvPr id="14" name="Text Box 6"/>
            <p:cNvSpPr txBox="1">
              <a:spLocks noChangeArrowheads="1"/>
            </p:cNvSpPr>
            <p:nvPr/>
          </p:nvSpPr>
          <p:spPr bwMode="auto">
            <a:xfrm>
              <a:off x="1474" y="3339"/>
              <a:ext cx="1225" cy="237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itchFamily="2" charset="2"/>
                <a:buChar char="n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itchFamily="2" charset="2"/>
                <a:buChar char="¨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itchFamily="2" charset="2"/>
                <a:buChar char="n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¨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id-ID" sz="1800" dirty="0" err="1"/>
                <a:t>Candicate</a:t>
              </a:r>
              <a:r>
                <a:rPr lang="en-US" altLang="id-ID" sz="1800" dirty="0"/>
                <a:t> key</a:t>
              </a:r>
            </a:p>
          </p:txBody>
        </p:sp>
        <p:sp>
          <p:nvSpPr>
            <p:cNvPr id="15" name="Line 7"/>
            <p:cNvSpPr>
              <a:spLocks noChangeShapeType="1"/>
            </p:cNvSpPr>
            <p:nvPr/>
          </p:nvSpPr>
          <p:spPr bwMode="auto">
            <a:xfrm flipV="1">
              <a:off x="2109" y="2750"/>
              <a:ext cx="590" cy="58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Line 8"/>
            <p:cNvSpPr>
              <a:spLocks noChangeShapeType="1"/>
            </p:cNvSpPr>
            <p:nvPr/>
          </p:nvSpPr>
          <p:spPr bwMode="auto">
            <a:xfrm flipH="1" flipV="1">
              <a:off x="1565" y="2750"/>
              <a:ext cx="499" cy="58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76;p25"/>
          <p:cNvSpPr txBox="1">
            <a:spLocks/>
          </p:cNvSpPr>
          <p:nvPr/>
        </p:nvSpPr>
        <p:spPr>
          <a:xfrm>
            <a:off x="179512" y="220200"/>
            <a:ext cx="1800200" cy="115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Shadows Into Light"/>
              <a:buNone/>
              <a:defRPr sz="2600" b="0" i="0" u="none" strike="noStrike" cap="none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Shadows Into Light"/>
              <a:buNone/>
              <a:defRPr sz="2600" b="0" i="0" u="none" strike="noStrike" cap="none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Shadows Into Light"/>
              <a:buNone/>
              <a:defRPr sz="2600" b="0" i="0" u="none" strike="noStrike" cap="none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Shadows Into Light"/>
              <a:buNone/>
              <a:defRPr sz="2600" b="0" i="0" u="none" strike="noStrike" cap="none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Shadows Into Light"/>
              <a:buNone/>
              <a:defRPr sz="2600" b="0" i="0" u="none" strike="noStrike" cap="none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Shadows Into Light"/>
              <a:buNone/>
              <a:defRPr sz="2600" b="0" i="0" u="none" strike="noStrike" cap="none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Shadows Into Light"/>
              <a:buNone/>
              <a:defRPr sz="2600" b="0" i="0" u="none" strike="noStrike" cap="none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Shadows Into Light"/>
              <a:buNone/>
              <a:defRPr sz="2600" b="0" i="0" u="none" strike="noStrike" cap="none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Shadows Into Light"/>
              <a:buNone/>
              <a:defRPr sz="2600" b="0" i="0" u="none" strike="noStrike" cap="none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9pPr>
          </a:lstStyle>
          <a:p>
            <a:r>
              <a:rPr lang="en-US" sz="9000" b="1" dirty="0"/>
              <a:t>Key </a:t>
            </a:r>
          </a:p>
        </p:txBody>
      </p:sp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1619250" y="3116412"/>
            <a:ext cx="1800225" cy="2889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id-ID" altLang="id-ID" sz="1800"/>
          </a:p>
        </p:txBody>
      </p:sp>
      <p:sp>
        <p:nvSpPr>
          <p:cNvPr id="12" name="Rectangle 4"/>
          <p:cNvSpPr txBox="1">
            <a:spLocks noChangeArrowheads="1"/>
          </p:cNvSpPr>
          <p:nvPr/>
        </p:nvSpPr>
        <p:spPr>
          <a:xfrm>
            <a:off x="457200" y="987574"/>
            <a:ext cx="82296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Varela Round"/>
              <a:buChar char="▧"/>
              <a:defRPr sz="24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marL="914400" marR="0" lvl="1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○"/>
              <a:defRPr sz="24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■"/>
              <a:defRPr sz="24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marL="1828800" marR="0" lvl="3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●"/>
              <a:defRPr sz="24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marL="2286000" marR="0" lvl="4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○"/>
              <a:defRPr sz="24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marL="2743200" marR="0" lvl="5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■"/>
              <a:defRPr sz="24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6pPr>
            <a:lvl7pPr marL="3200400" marR="0" lvl="6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●"/>
              <a:defRPr sz="24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7pPr>
            <a:lvl8pPr marL="3657600" marR="0" lvl="7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○"/>
              <a:defRPr sz="24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8pPr>
            <a:lvl9pPr marL="4114800" marR="0" lvl="8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■"/>
              <a:defRPr sz="24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9pPr>
          </a:lstStyle>
          <a:p>
            <a:pPr lvl="1"/>
            <a:r>
              <a:rPr lang="en-US" altLang="id-ID" b="1"/>
              <a:t>Composite key</a:t>
            </a:r>
          </a:p>
          <a:p>
            <a:pPr lvl="2"/>
            <a:r>
              <a:rPr lang="en-US" altLang="id-ID"/>
              <a:t>Primary key yang dibentuk dari beberapa field</a:t>
            </a:r>
            <a:endParaRPr lang="en-US" altLang="id-ID" dirty="0"/>
          </a:p>
        </p:txBody>
      </p:sp>
      <p:sp>
        <p:nvSpPr>
          <p:cNvPr id="13" name="Text Box 5"/>
          <p:cNvSpPr txBox="1">
            <a:spLocks noChangeArrowheads="1"/>
          </p:cNvSpPr>
          <p:nvPr/>
        </p:nvSpPr>
        <p:spPr bwMode="auto">
          <a:xfrm>
            <a:off x="1692275" y="2252812"/>
            <a:ext cx="6048375" cy="17494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lvl="1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id-ID" sz="1800" b="1">
              <a:latin typeface="Tahoma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id-ID" sz="1800" b="1">
                <a:latin typeface="Tahoma" pitchFamily="34" charset="0"/>
              </a:rPr>
              <a:t>HARI	  RUANG	MATA KULIAH	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id-ID" sz="1800">
                <a:latin typeface="Tahoma" pitchFamily="34" charset="0"/>
              </a:rPr>
              <a:t>SELASA	  322		LOGIKA MATEMATIKA	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id-ID" sz="1800" b="1">
                <a:latin typeface="Tahoma" pitchFamily="34" charset="0"/>
              </a:rPr>
              <a:t>SELASA   321</a:t>
            </a:r>
            <a:r>
              <a:rPr lang="en-US" altLang="id-ID" sz="1800">
                <a:latin typeface="Tahoma" pitchFamily="34" charset="0"/>
              </a:rPr>
              <a:t>		PANCASILA	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id-ID" sz="1800">
                <a:latin typeface="Tahoma" pitchFamily="34" charset="0"/>
              </a:rPr>
              <a:t>SELASA	  333		KEWARGANEGARAAN</a:t>
            </a:r>
            <a:r>
              <a:rPr lang="en-US" altLang="id-ID" sz="1800" b="1">
                <a:latin typeface="Tahoma" pitchFamily="34" charset="0"/>
              </a:rPr>
              <a:t>	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id-ID" sz="1800" b="1"/>
          </a:p>
        </p:txBody>
      </p:sp>
      <p:sp>
        <p:nvSpPr>
          <p:cNvPr id="14" name="Line 6"/>
          <p:cNvSpPr>
            <a:spLocks noChangeShapeType="1"/>
          </p:cNvSpPr>
          <p:nvPr/>
        </p:nvSpPr>
        <p:spPr bwMode="auto">
          <a:xfrm flipH="1" flipV="1">
            <a:off x="2627313" y="3405337"/>
            <a:ext cx="649287" cy="1079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" name="Text Box 7"/>
          <p:cNvSpPr txBox="1">
            <a:spLocks noChangeArrowheads="1"/>
          </p:cNvSpPr>
          <p:nvPr/>
        </p:nvSpPr>
        <p:spPr bwMode="auto">
          <a:xfrm>
            <a:off x="3348038" y="4197499"/>
            <a:ext cx="2087562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id-ID" sz="1800"/>
              <a:t>Composite key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76;p25"/>
          <p:cNvSpPr txBox="1">
            <a:spLocks/>
          </p:cNvSpPr>
          <p:nvPr/>
        </p:nvSpPr>
        <p:spPr>
          <a:xfrm>
            <a:off x="7596336" y="3175812"/>
            <a:ext cx="1800200" cy="115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Shadows Into Light"/>
              <a:buNone/>
              <a:defRPr sz="2600" b="0" i="0" u="none" strike="noStrike" cap="none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Shadows Into Light"/>
              <a:buNone/>
              <a:defRPr sz="2600" b="0" i="0" u="none" strike="noStrike" cap="none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Shadows Into Light"/>
              <a:buNone/>
              <a:defRPr sz="2600" b="0" i="0" u="none" strike="noStrike" cap="none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Shadows Into Light"/>
              <a:buNone/>
              <a:defRPr sz="2600" b="0" i="0" u="none" strike="noStrike" cap="none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Shadows Into Light"/>
              <a:buNone/>
              <a:defRPr sz="2600" b="0" i="0" u="none" strike="noStrike" cap="none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Shadows Into Light"/>
              <a:buNone/>
              <a:defRPr sz="2600" b="0" i="0" u="none" strike="noStrike" cap="none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Shadows Into Light"/>
              <a:buNone/>
              <a:defRPr sz="2600" b="0" i="0" u="none" strike="noStrike" cap="none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Shadows Into Light"/>
              <a:buNone/>
              <a:defRPr sz="2600" b="0" i="0" u="none" strike="noStrike" cap="none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Shadows Into Light"/>
              <a:buNone/>
              <a:defRPr sz="2600" b="0" i="0" u="none" strike="noStrike" cap="none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9pPr>
          </a:lstStyle>
          <a:p>
            <a:r>
              <a:rPr lang="en-US" sz="90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Key</a:t>
            </a:r>
            <a:r>
              <a:rPr lang="en-US" sz="9000" b="1" dirty="0"/>
              <a:t> </a:t>
            </a:r>
          </a:p>
        </p:txBody>
      </p:sp>
      <p:sp>
        <p:nvSpPr>
          <p:cNvPr id="18" name="Rectangle 3"/>
          <p:cNvSpPr txBox="1">
            <a:spLocks noChangeArrowheads="1"/>
          </p:cNvSpPr>
          <p:nvPr/>
        </p:nvSpPr>
        <p:spPr>
          <a:xfrm>
            <a:off x="457200" y="411510"/>
            <a:ext cx="8435975" cy="4718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Varela Round"/>
              <a:buChar char="▧"/>
              <a:defRPr sz="24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marL="914400" marR="0" lvl="1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○"/>
              <a:defRPr sz="24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■"/>
              <a:defRPr sz="24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marL="1828800" marR="0" lvl="3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●"/>
              <a:defRPr sz="24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marL="2286000" marR="0" lvl="4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○"/>
              <a:defRPr sz="24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marL="2743200" marR="0" lvl="5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■"/>
              <a:defRPr sz="24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6pPr>
            <a:lvl7pPr marL="3200400" marR="0" lvl="6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●"/>
              <a:defRPr sz="24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7pPr>
            <a:lvl8pPr marL="3657600" marR="0" lvl="7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○"/>
              <a:defRPr sz="24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8pPr>
            <a:lvl9pPr marL="4114800" marR="0" lvl="8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■"/>
              <a:defRPr sz="24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9pPr>
          </a:lstStyle>
          <a:p>
            <a:pPr lvl="1"/>
            <a:r>
              <a:rPr lang="en-US" altLang="id-ID" sz="1800" dirty="0"/>
              <a:t>Foreign key</a:t>
            </a:r>
          </a:p>
          <a:p>
            <a:pPr lvl="2"/>
            <a:r>
              <a:rPr lang="en-US" altLang="id-ID" sz="1800" dirty="0"/>
              <a:t>Field yang </a:t>
            </a:r>
            <a:r>
              <a:rPr lang="en-US" altLang="id-ID" sz="1800" dirty="0" err="1"/>
              <a:t>bukan</a:t>
            </a:r>
            <a:r>
              <a:rPr lang="en-US" altLang="id-ID" sz="1800" dirty="0"/>
              <a:t> key, </a:t>
            </a:r>
            <a:r>
              <a:rPr lang="en-US" altLang="id-ID" sz="1800" dirty="0" err="1"/>
              <a:t>tetapi</a:t>
            </a:r>
            <a:r>
              <a:rPr lang="en-US" altLang="id-ID" sz="1800" dirty="0"/>
              <a:t> </a:t>
            </a:r>
            <a:r>
              <a:rPr lang="en-US" altLang="id-ID" sz="1800" dirty="0" err="1"/>
              <a:t>adalah</a:t>
            </a:r>
            <a:r>
              <a:rPr lang="en-US" altLang="id-ID" sz="1800" dirty="0"/>
              <a:t> key </a:t>
            </a:r>
            <a:r>
              <a:rPr lang="en-US" altLang="id-ID" sz="1800" dirty="0" err="1"/>
              <a:t>pada</a:t>
            </a:r>
            <a:r>
              <a:rPr lang="en-US" altLang="id-ID" sz="1800" dirty="0"/>
              <a:t> file yang lain.</a:t>
            </a:r>
          </a:p>
          <a:p>
            <a:pPr lvl="2">
              <a:buFont typeface="Wingdings" pitchFamily="2" charset="2"/>
              <a:buNone/>
            </a:pPr>
            <a:endParaRPr lang="en-US" altLang="id-ID" sz="2000" dirty="0"/>
          </a:p>
        </p:txBody>
      </p:sp>
      <p:sp>
        <p:nvSpPr>
          <p:cNvPr id="19" name="Text Box 4"/>
          <p:cNvSpPr txBox="1">
            <a:spLocks noChangeArrowheads="1"/>
          </p:cNvSpPr>
          <p:nvPr/>
        </p:nvSpPr>
        <p:spPr bwMode="auto">
          <a:xfrm>
            <a:off x="1404937" y="3435052"/>
            <a:ext cx="5975350" cy="1568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lvl="1" eaLnBrk="1" hangingPunct="1">
              <a:spcBef>
                <a:spcPct val="0"/>
              </a:spcBef>
              <a:buClrTx/>
              <a:buSzTx/>
              <a:buFont typeface="Courier New" pitchFamily="49" charset="0"/>
              <a:buNone/>
            </a:pPr>
            <a:endParaRPr lang="en-US" altLang="id-ID" sz="1600" b="1">
              <a:latin typeface="Tahoma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id-ID" sz="1600" b="1">
                <a:latin typeface="Tahoma" pitchFamily="34" charset="0"/>
              </a:rPr>
              <a:t>KD_MK	MATAKULIAH	SKS	KD_DOSEN	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id-ID" sz="1600">
                <a:latin typeface="Tahoma" pitchFamily="34" charset="0"/>
              </a:rPr>
              <a:t>N18	MANAJEMEN	2	D231	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id-ID" sz="1600">
                <a:latin typeface="Tahoma" pitchFamily="34" charset="0"/>
              </a:rPr>
              <a:t>P25	PASCAL		4	D453	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id-ID" sz="1600">
                <a:latin typeface="Tahoma" pitchFamily="34" charset="0"/>
              </a:rPr>
              <a:t>K1A	INTERNET	2	-		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id-ID" sz="1600"/>
          </a:p>
        </p:txBody>
      </p:sp>
      <p:sp>
        <p:nvSpPr>
          <p:cNvPr id="20" name="Text Box 5"/>
          <p:cNvSpPr txBox="1">
            <a:spLocks noChangeArrowheads="1"/>
          </p:cNvSpPr>
          <p:nvPr/>
        </p:nvSpPr>
        <p:spPr bwMode="auto">
          <a:xfrm>
            <a:off x="1476375" y="1131590"/>
            <a:ext cx="5256212" cy="13239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lvl="1" eaLnBrk="1" hangingPunct="1">
              <a:spcBef>
                <a:spcPct val="0"/>
              </a:spcBef>
              <a:buClrTx/>
              <a:buSzTx/>
              <a:buFont typeface="Courier New" pitchFamily="49" charset="0"/>
              <a:buChar char="o"/>
            </a:pPr>
            <a:endParaRPr lang="en-US" altLang="id-ID" sz="1600" b="1">
              <a:latin typeface="Tahoma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id-ID" sz="1600" b="1">
                <a:latin typeface="Tahoma" pitchFamily="34" charset="0"/>
              </a:rPr>
              <a:t>KD_DOSEN	NAMA	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id-ID" sz="1600">
                <a:latin typeface="Tahoma" pitchFamily="34" charset="0"/>
              </a:rPr>
              <a:t>D232		Warsono, Drs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id-ID" sz="1600">
                <a:latin typeface="Tahoma" pitchFamily="34" charset="0"/>
              </a:rPr>
              <a:t>D453		R. Faisal	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id-ID" sz="1600">
                <a:latin typeface="Tahoma" pitchFamily="34" charset="0"/>
              </a:rPr>
              <a:t>D812		Tri Darmadi</a:t>
            </a:r>
            <a:endParaRPr lang="en-US" altLang="id-ID" sz="1600"/>
          </a:p>
        </p:txBody>
      </p:sp>
      <p:sp>
        <p:nvSpPr>
          <p:cNvPr id="21" name="Line 6"/>
          <p:cNvSpPr>
            <a:spLocks noChangeShapeType="1"/>
          </p:cNvSpPr>
          <p:nvPr/>
        </p:nvSpPr>
        <p:spPr bwMode="auto">
          <a:xfrm flipV="1">
            <a:off x="1836737" y="2426990"/>
            <a:ext cx="0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" name="Line 7"/>
          <p:cNvSpPr>
            <a:spLocks noChangeShapeType="1"/>
          </p:cNvSpPr>
          <p:nvPr/>
        </p:nvSpPr>
        <p:spPr bwMode="auto">
          <a:xfrm>
            <a:off x="1836737" y="3219152"/>
            <a:ext cx="0" cy="4333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" name="Text Box 8"/>
          <p:cNvSpPr txBox="1">
            <a:spLocks noChangeArrowheads="1"/>
          </p:cNvSpPr>
          <p:nvPr/>
        </p:nvSpPr>
        <p:spPr bwMode="auto">
          <a:xfrm>
            <a:off x="1404937" y="2834977"/>
            <a:ext cx="1728788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id-ID" sz="1800"/>
              <a:t>Primary key</a:t>
            </a:r>
          </a:p>
        </p:txBody>
      </p:sp>
      <p:sp>
        <p:nvSpPr>
          <p:cNvPr id="24" name="Text Box 9"/>
          <p:cNvSpPr txBox="1">
            <a:spLocks noChangeArrowheads="1"/>
          </p:cNvSpPr>
          <p:nvPr/>
        </p:nvSpPr>
        <p:spPr bwMode="auto">
          <a:xfrm>
            <a:off x="4572000" y="2677815"/>
            <a:ext cx="1441450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id-ID" sz="1800"/>
              <a:t>Foreign key</a:t>
            </a:r>
          </a:p>
        </p:txBody>
      </p:sp>
      <p:sp>
        <p:nvSpPr>
          <p:cNvPr id="25" name="Line 10"/>
          <p:cNvSpPr>
            <a:spLocks noChangeShapeType="1"/>
          </p:cNvSpPr>
          <p:nvPr/>
        </p:nvSpPr>
        <p:spPr bwMode="auto">
          <a:xfrm>
            <a:off x="5292725" y="3076277"/>
            <a:ext cx="0" cy="576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Shape 274">
          <a:extLst>
            <a:ext uri="{FF2B5EF4-FFF2-40B4-BE49-F238E27FC236}">
              <a16:creationId xmlns:a16="http://schemas.microsoft.com/office/drawing/2014/main" id="{3CDB0755-9989-2A3E-8C48-E5082A7379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76;p25">
            <a:extLst>
              <a:ext uri="{FF2B5EF4-FFF2-40B4-BE49-F238E27FC236}">
                <a16:creationId xmlns:a16="http://schemas.microsoft.com/office/drawing/2014/main" id="{EB119729-4492-ACCA-4A13-0576F1D9B765}"/>
              </a:ext>
            </a:extLst>
          </p:cNvPr>
          <p:cNvSpPr txBox="1">
            <a:spLocks/>
          </p:cNvSpPr>
          <p:nvPr/>
        </p:nvSpPr>
        <p:spPr>
          <a:xfrm>
            <a:off x="7596336" y="3175812"/>
            <a:ext cx="1800200" cy="115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Shadows Into Light"/>
              <a:buNone/>
              <a:defRPr sz="2600" b="0" i="0" u="none" strike="noStrike" cap="none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Shadows Into Light"/>
              <a:buNone/>
              <a:defRPr sz="2600" b="0" i="0" u="none" strike="noStrike" cap="none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Shadows Into Light"/>
              <a:buNone/>
              <a:defRPr sz="2600" b="0" i="0" u="none" strike="noStrike" cap="none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Shadows Into Light"/>
              <a:buNone/>
              <a:defRPr sz="2600" b="0" i="0" u="none" strike="noStrike" cap="none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Shadows Into Light"/>
              <a:buNone/>
              <a:defRPr sz="2600" b="0" i="0" u="none" strike="noStrike" cap="none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Shadows Into Light"/>
              <a:buNone/>
              <a:defRPr sz="2600" b="0" i="0" u="none" strike="noStrike" cap="none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Shadows Into Light"/>
              <a:buNone/>
              <a:defRPr sz="2600" b="0" i="0" u="none" strike="noStrike" cap="none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Shadows Into Light"/>
              <a:buNone/>
              <a:defRPr sz="2600" b="0" i="0" u="none" strike="noStrike" cap="none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Shadows Into Light"/>
              <a:buNone/>
              <a:defRPr sz="2600" b="0" i="0" u="none" strike="noStrike" cap="none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9pPr>
          </a:lstStyle>
          <a:p>
            <a:r>
              <a:rPr lang="en-US" sz="90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Key</a:t>
            </a:r>
            <a:r>
              <a:rPr lang="en-US" sz="9000" b="1" dirty="0"/>
              <a:t> </a:t>
            </a:r>
          </a:p>
        </p:txBody>
      </p:sp>
      <p:sp>
        <p:nvSpPr>
          <p:cNvPr id="18" name="Rectangle 3">
            <a:extLst>
              <a:ext uri="{FF2B5EF4-FFF2-40B4-BE49-F238E27FC236}">
                <a16:creationId xmlns:a16="http://schemas.microsoft.com/office/drawing/2014/main" id="{C096B190-6923-9EC1-88C0-1ABC72489C4C}"/>
              </a:ext>
            </a:extLst>
          </p:cNvPr>
          <p:cNvSpPr txBox="1">
            <a:spLocks noChangeArrowheads="1"/>
          </p:cNvSpPr>
          <p:nvPr/>
        </p:nvSpPr>
        <p:spPr>
          <a:xfrm>
            <a:off x="251520" y="627534"/>
            <a:ext cx="8435975" cy="4718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Varela Round"/>
              <a:buChar char="▧"/>
              <a:defRPr sz="24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marL="914400" marR="0" lvl="1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○"/>
              <a:defRPr sz="24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■"/>
              <a:defRPr sz="24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marL="1828800" marR="0" lvl="3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●"/>
              <a:defRPr sz="24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marL="2286000" marR="0" lvl="4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○"/>
              <a:defRPr sz="24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marL="2743200" marR="0" lvl="5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■"/>
              <a:defRPr sz="24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6pPr>
            <a:lvl7pPr marL="3200400" marR="0" lvl="6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●"/>
              <a:defRPr sz="24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7pPr>
            <a:lvl8pPr marL="3657600" marR="0" lvl="7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○"/>
              <a:defRPr sz="24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8pPr>
            <a:lvl9pPr marL="4114800" marR="0" lvl="8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■"/>
              <a:defRPr sz="24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9pPr>
          </a:lstStyle>
          <a:p>
            <a:pPr lvl="1"/>
            <a:r>
              <a:rPr lang="en-US" altLang="id-ID" sz="1800" dirty="0"/>
              <a:t>Alternate key</a:t>
            </a:r>
          </a:p>
          <a:p>
            <a:pPr lvl="2"/>
            <a:r>
              <a:rPr lang="en-ID" sz="1800" dirty="0">
                <a:solidFill>
                  <a:srgbClr val="040C28"/>
                </a:solidFill>
                <a:latin typeface="Google Sans"/>
              </a:rPr>
              <a:t>Key</a:t>
            </a:r>
            <a:r>
              <a:rPr lang="en-ID" sz="1800" b="0" i="0" dirty="0">
                <a:solidFill>
                  <a:srgbClr val="040C28"/>
                </a:solidFill>
                <a:effectLst/>
                <a:latin typeface="Google Sans"/>
              </a:rPr>
              <a:t> yang </a:t>
            </a:r>
            <a:r>
              <a:rPr lang="en-ID" sz="1800" b="0" i="0" dirty="0" err="1">
                <a:solidFill>
                  <a:srgbClr val="040C28"/>
                </a:solidFill>
                <a:effectLst/>
                <a:latin typeface="Google Sans"/>
              </a:rPr>
              <a:t>dimana</a:t>
            </a:r>
            <a:r>
              <a:rPr lang="en-ID" sz="1800" b="0" i="0" dirty="0">
                <a:solidFill>
                  <a:srgbClr val="040C28"/>
                </a:solidFill>
                <a:effectLst/>
                <a:latin typeface="Google Sans"/>
              </a:rPr>
              <a:t> </a:t>
            </a:r>
            <a:r>
              <a:rPr lang="en-ID" sz="1800" b="0" i="0" dirty="0" err="1">
                <a:solidFill>
                  <a:srgbClr val="040C28"/>
                </a:solidFill>
                <a:effectLst/>
                <a:latin typeface="Google Sans"/>
              </a:rPr>
              <a:t>banyak</a:t>
            </a:r>
            <a:r>
              <a:rPr lang="en-ID" sz="1800" b="0" i="0" dirty="0">
                <a:solidFill>
                  <a:srgbClr val="040C28"/>
                </a:solidFill>
                <a:effectLst/>
                <a:latin typeface="Google Sans"/>
              </a:rPr>
              <a:t> yang </a:t>
            </a:r>
            <a:r>
              <a:rPr lang="en-ID" sz="1800" b="0" i="0" dirty="0" err="1">
                <a:solidFill>
                  <a:srgbClr val="040C28"/>
                </a:solidFill>
                <a:effectLst/>
                <a:latin typeface="Google Sans"/>
              </a:rPr>
              <a:t>tidak</a:t>
            </a:r>
            <a:r>
              <a:rPr lang="en-ID" sz="1800" b="0" i="0" dirty="0">
                <a:solidFill>
                  <a:srgbClr val="040C28"/>
                </a:solidFill>
                <a:effectLst/>
                <a:latin typeface="Google Sans"/>
              </a:rPr>
              <a:t> </a:t>
            </a:r>
            <a:r>
              <a:rPr lang="en-ID" sz="1800" b="0" i="0" dirty="0" err="1">
                <a:solidFill>
                  <a:srgbClr val="040C28"/>
                </a:solidFill>
                <a:effectLst/>
                <a:latin typeface="Google Sans"/>
              </a:rPr>
              <a:t>dipilih</a:t>
            </a:r>
            <a:r>
              <a:rPr lang="en-US" altLang="id-ID" sz="1800" dirty="0"/>
              <a:t>.</a:t>
            </a:r>
          </a:p>
          <a:p>
            <a:pPr lvl="2">
              <a:buFont typeface="Wingdings" pitchFamily="2" charset="2"/>
              <a:buNone/>
            </a:pPr>
            <a:endParaRPr lang="en-US" altLang="id-ID" sz="2000" dirty="0"/>
          </a:p>
        </p:txBody>
      </p:sp>
      <p:sp>
        <p:nvSpPr>
          <p:cNvPr id="21" name="Line 6">
            <a:extLst>
              <a:ext uri="{FF2B5EF4-FFF2-40B4-BE49-F238E27FC236}">
                <a16:creationId xmlns:a16="http://schemas.microsoft.com/office/drawing/2014/main" id="{76BBD418-27A8-B44C-F71B-829AFC70608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836737" y="2426990"/>
            <a:ext cx="0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" name="Text Box 8">
            <a:extLst>
              <a:ext uri="{FF2B5EF4-FFF2-40B4-BE49-F238E27FC236}">
                <a16:creationId xmlns:a16="http://schemas.microsoft.com/office/drawing/2014/main" id="{E0DB7FA3-DBC3-E7BB-1CD1-1577D685B4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4937" y="2834977"/>
            <a:ext cx="1728788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id-ID" sz="1800"/>
              <a:t>Primary key</a:t>
            </a:r>
          </a:p>
        </p:txBody>
      </p:sp>
      <p:sp>
        <p:nvSpPr>
          <p:cNvPr id="24" name="Text Box 9">
            <a:extLst>
              <a:ext uri="{FF2B5EF4-FFF2-40B4-BE49-F238E27FC236}">
                <a16:creationId xmlns:a16="http://schemas.microsoft.com/office/drawing/2014/main" id="{9E83DC4C-950E-2DB8-CFE4-EBF3307AA9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5104" y="2801253"/>
            <a:ext cx="1945506" cy="36933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id-ID" sz="1800" dirty="0"/>
              <a:t>alternative key</a:t>
            </a:r>
          </a:p>
        </p:txBody>
      </p:sp>
      <p:sp>
        <p:nvSpPr>
          <p:cNvPr id="25" name="Line 10">
            <a:extLst>
              <a:ext uri="{FF2B5EF4-FFF2-40B4-BE49-F238E27FC236}">
                <a16:creationId xmlns:a16="http://schemas.microsoft.com/office/drawing/2014/main" id="{F4A328A8-377C-D41E-58E4-B687B22B7C2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076057" y="2419054"/>
            <a:ext cx="72007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B80B9A1-5BBC-C6C9-5E7D-CEB800D1F2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7970" y="1562259"/>
            <a:ext cx="5282262" cy="856794"/>
          </a:xfrm>
          <a:prstGeom prst="rect">
            <a:avLst/>
          </a:prstGeom>
        </p:spPr>
      </p:pic>
      <p:sp>
        <p:nvSpPr>
          <p:cNvPr id="4" name="Line 10">
            <a:extLst>
              <a:ext uri="{FF2B5EF4-FFF2-40B4-BE49-F238E27FC236}">
                <a16:creationId xmlns:a16="http://schemas.microsoft.com/office/drawing/2014/main" id="{0A214DE4-0D78-3AEC-DC59-01212A684A34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893097" y="2426990"/>
            <a:ext cx="72007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30038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D966"/>
            </a:gs>
            <a:gs pos="100000">
              <a:srgbClr val="FF990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Shape 1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2" y="1851670"/>
            <a:ext cx="7560841" cy="22318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475656" y="1131590"/>
            <a:ext cx="6928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Soal</a:t>
            </a:r>
            <a:r>
              <a:rPr lang="en-US" dirty="0"/>
              <a:t> : 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27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4236758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3"/>
          <p:cNvSpPr txBox="1">
            <a:spLocks noGrp="1"/>
          </p:cNvSpPr>
          <p:nvPr>
            <p:ph type="subTitle" idx="4294967295"/>
          </p:nvPr>
        </p:nvSpPr>
        <p:spPr>
          <a:xfrm>
            <a:off x="323528" y="195486"/>
            <a:ext cx="5328592" cy="7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4800" dirty="0">
                <a:solidFill>
                  <a:srgbClr val="FF0000"/>
                </a:solidFill>
                <a:latin typeface="Shadows Into Light"/>
                <a:ea typeface="Shadows Into Light"/>
                <a:cs typeface="Shadows Into Light"/>
                <a:sym typeface="Shadows Into Light"/>
              </a:rPr>
              <a:t>Komponen Basis Data</a:t>
            </a:r>
            <a:endParaRPr sz="4800" dirty="0">
              <a:solidFill>
                <a:srgbClr val="FF0000"/>
              </a:solidFill>
              <a:latin typeface="Shadows Into Light"/>
              <a:ea typeface="Shadows Into Light"/>
              <a:cs typeface="Shadows Into Light"/>
              <a:sym typeface="Shadows Into Light"/>
            </a:endParaRPr>
          </a:p>
        </p:txBody>
      </p:sp>
      <p:sp>
        <p:nvSpPr>
          <p:cNvPr id="81" name="Google Shape;81;p13"/>
          <p:cNvSpPr txBox="1">
            <a:spLocks noGrp="1"/>
          </p:cNvSpPr>
          <p:nvPr>
            <p:ph type="sldNum" idx="12"/>
          </p:nvPr>
        </p:nvSpPr>
        <p:spPr>
          <a:xfrm>
            <a:off x="4348076" y="4726751"/>
            <a:ext cx="548700" cy="29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</a:t>
            </a:fld>
            <a:endParaRPr/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>
          <a:xfrm>
            <a:off x="431183" y="1257300"/>
            <a:ext cx="8229600" cy="388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Varela Round"/>
              <a:buChar char="▧"/>
              <a:defRPr sz="24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marL="914400" marR="0" lvl="1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○"/>
              <a:defRPr sz="24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■"/>
              <a:defRPr sz="24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marL="1828800" marR="0" lvl="3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●"/>
              <a:defRPr sz="24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marL="2286000" marR="0" lvl="4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○"/>
              <a:defRPr sz="24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marL="2743200" marR="0" lvl="5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■"/>
              <a:defRPr sz="24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6pPr>
            <a:lvl7pPr marL="3200400" marR="0" lvl="6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●"/>
              <a:defRPr sz="24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7pPr>
            <a:lvl8pPr marL="3657600" marR="0" lvl="7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○"/>
              <a:defRPr sz="24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8pPr>
            <a:lvl9pPr marL="4114800" marR="0" lvl="8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■"/>
              <a:defRPr sz="24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9pPr>
          </a:lstStyle>
          <a:p>
            <a:pPr>
              <a:lnSpc>
                <a:spcPct val="80000"/>
              </a:lnSpc>
            </a:pPr>
            <a:r>
              <a:rPr lang="en-US" altLang="id-ID" sz="2000" i="1" dirty="0"/>
              <a:t>DATA</a:t>
            </a:r>
            <a:endParaRPr lang="en-US" altLang="id-ID" sz="2000" dirty="0"/>
          </a:p>
          <a:p>
            <a:pPr>
              <a:lnSpc>
                <a:spcPct val="80000"/>
              </a:lnSpc>
            </a:pPr>
            <a:r>
              <a:rPr lang="en-US" altLang="id-ID" sz="2000" i="1" dirty="0"/>
              <a:t>HARDWARE</a:t>
            </a:r>
            <a:endParaRPr lang="en-US" altLang="id-ID" sz="2000" dirty="0"/>
          </a:p>
          <a:p>
            <a:pPr>
              <a:lnSpc>
                <a:spcPct val="80000"/>
              </a:lnSpc>
            </a:pPr>
            <a:r>
              <a:rPr lang="en-US" altLang="id-ID" sz="2000" i="1" dirty="0"/>
              <a:t>SOFTWARE</a:t>
            </a:r>
            <a:endParaRPr lang="en-US" altLang="id-ID" sz="2000" dirty="0"/>
          </a:p>
          <a:p>
            <a:pPr>
              <a:lnSpc>
                <a:spcPct val="80000"/>
              </a:lnSpc>
            </a:pPr>
            <a:r>
              <a:rPr lang="en-US" altLang="id-ID" sz="2000" i="1" dirty="0"/>
              <a:t>USER</a:t>
            </a:r>
            <a:endParaRPr lang="en-US" altLang="id-ID" sz="2000" dirty="0"/>
          </a:p>
          <a:p>
            <a:pPr>
              <a:lnSpc>
                <a:spcPct val="80000"/>
              </a:lnSpc>
              <a:spcBef>
                <a:spcPct val="0"/>
              </a:spcBef>
              <a:buClr>
                <a:schemeClr val="bg1"/>
              </a:buClr>
              <a:buFontTx/>
              <a:buNone/>
            </a:pPr>
            <a:endParaRPr lang="en-US" altLang="id-ID" dirty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4"/>
          <p:cNvSpPr txBox="1">
            <a:spLocks noGrp="1"/>
          </p:cNvSpPr>
          <p:nvPr>
            <p:ph type="ctrTitle"/>
          </p:nvPr>
        </p:nvSpPr>
        <p:spPr>
          <a:xfrm>
            <a:off x="611560" y="123478"/>
            <a:ext cx="184143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 dirty="0">
                <a:solidFill>
                  <a:schemeClr val="accent5"/>
                </a:solidFill>
              </a:rPr>
              <a:t>Data</a:t>
            </a:r>
            <a:endParaRPr sz="6000" dirty="0">
              <a:solidFill>
                <a:schemeClr val="accent5"/>
              </a:solidFill>
            </a:endParaRPr>
          </a:p>
        </p:txBody>
      </p:sp>
      <p:sp>
        <p:nvSpPr>
          <p:cNvPr id="88" name="Google Shape;88;p14"/>
          <p:cNvSpPr txBox="1">
            <a:spLocks noGrp="1"/>
          </p:cNvSpPr>
          <p:nvPr>
            <p:ph type="sldNum" idx="12"/>
          </p:nvPr>
        </p:nvSpPr>
        <p:spPr>
          <a:xfrm>
            <a:off x="4348076" y="4726751"/>
            <a:ext cx="548700" cy="29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4</a:t>
            </a:fld>
            <a:endParaRPr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539552" y="1206357"/>
            <a:ext cx="8229600" cy="29063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Varela Round"/>
              <a:buChar char="▧"/>
              <a:defRPr sz="24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marL="914400" marR="0" lvl="1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○"/>
              <a:defRPr sz="24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■"/>
              <a:defRPr sz="24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marL="1828800" marR="0" lvl="3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●"/>
              <a:defRPr sz="24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marL="2286000" marR="0" lvl="4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○"/>
              <a:defRPr sz="24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marL="2743200" marR="0" lvl="5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■"/>
              <a:defRPr sz="24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6pPr>
            <a:lvl7pPr marL="3200400" marR="0" lvl="6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●"/>
              <a:defRPr sz="24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7pPr>
            <a:lvl8pPr marL="3657600" marR="0" lvl="7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○"/>
              <a:defRPr sz="24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8pPr>
            <a:lvl9pPr marL="4114800" marR="0" lvl="8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■"/>
              <a:defRPr sz="24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id-ID" altLang="id-ID" sz="1800" dirty="0"/>
              <a:t>Ciri-ciri data didalam database :</a:t>
            </a:r>
          </a:p>
          <a:p>
            <a:r>
              <a:rPr lang="id-ID" altLang="id-ID" sz="1800" dirty="0"/>
              <a:t>Data disimpan secara terintegrasi (integrated)</a:t>
            </a:r>
          </a:p>
          <a:p>
            <a:pPr lvl="1"/>
            <a:r>
              <a:rPr lang="id-ID" altLang="id-ID" sz="1800" dirty="0"/>
              <a:t>Database merupakan kumpulan dari berbagai macam file dari aplikasi-aplikasi yang berbeda, yang disusun dengan cara menghilangkan bagian-bagian yang rangkap (redundant)</a:t>
            </a:r>
          </a:p>
          <a:p>
            <a:r>
              <a:rPr lang="id-ID" altLang="id-ID" sz="1800" dirty="0"/>
              <a:t>Data dapat dipakai secara bersama-sama (shared)</a:t>
            </a:r>
          </a:p>
          <a:p>
            <a:pPr lvl="1"/>
            <a:r>
              <a:rPr lang="id-ID" altLang="id-ID" sz="1800" dirty="0"/>
              <a:t>Masing-masing bagian dari database dapat diakses oleh pemakai dalam waktu yang bersamaan, untuk aplikasi yang berbeda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6"/>
          <p:cNvSpPr txBox="1">
            <a:spLocks noGrp="1"/>
          </p:cNvSpPr>
          <p:nvPr>
            <p:ph type="sldNum" idx="12"/>
          </p:nvPr>
        </p:nvSpPr>
        <p:spPr>
          <a:xfrm>
            <a:off x="4348076" y="4726751"/>
            <a:ext cx="548700" cy="29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5</a:t>
            </a:fld>
            <a:endParaRPr/>
          </a:p>
        </p:txBody>
      </p:sp>
      <p:sp>
        <p:nvSpPr>
          <p:cNvPr id="6" name="Google Shape;86;p14"/>
          <p:cNvSpPr txBox="1">
            <a:spLocks/>
          </p:cNvSpPr>
          <p:nvPr/>
        </p:nvSpPr>
        <p:spPr>
          <a:xfrm>
            <a:off x="611560" y="123478"/>
            <a:ext cx="2736304" cy="115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79CB8"/>
              </a:buClr>
              <a:buSzPts val="2600"/>
              <a:buFont typeface="Shadows Into Light"/>
              <a:buNone/>
              <a:defRPr sz="2600" b="0" i="0" u="none" strike="noStrike" cap="none">
                <a:solidFill>
                  <a:srgbClr val="979CB8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79CB8"/>
              </a:buClr>
              <a:buSzPts val="2600"/>
              <a:buFont typeface="Shadows Into Light"/>
              <a:buNone/>
              <a:defRPr sz="2600" b="0" i="0" u="none" strike="noStrike" cap="none">
                <a:solidFill>
                  <a:srgbClr val="979CB8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79CB8"/>
              </a:buClr>
              <a:buSzPts val="2600"/>
              <a:buFont typeface="Shadows Into Light"/>
              <a:buNone/>
              <a:defRPr sz="2600" b="0" i="0" u="none" strike="noStrike" cap="none">
                <a:solidFill>
                  <a:srgbClr val="979CB8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79CB8"/>
              </a:buClr>
              <a:buSzPts val="2600"/>
              <a:buFont typeface="Shadows Into Light"/>
              <a:buNone/>
              <a:defRPr sz="2600" b="0" i="0" u="none" strike="noStrike" cap="none">
                <a:solidFill>
                  <a:srgbClr val="979CB8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79CB8"/>
              </a:buClr>
              <a:buSzPts val="2600"/>
              <a:buFont typeface="Shadows Into Light"/>
              <a:buNone/>
              <a:defRPr sz="2600" b="0" i="0" u="none" strike="noStrike" cap="none">
                <a:solidFill>
                  <a:srgbClr val="979CB8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79CB8"/>
              </a:buClr>
              <a:buSzPts val="2600"/>
              <a:buFont typeface="Shadows Into Light"/>
              <a:buNone/>
              <a:defRPr sz="2600" b="0" i="0" u="none" strike="noStrike" cap="none">
                <a:solidFill>
                  <a:srgbClr val="979CB8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79CB8"/>
              </a:buClr>
              <a:buSzPts val="2600"/>
              <a:buFont typeface="Shadows Into Light"/>
              <a:buNone/>
              <a:defRPr sz="2600" b="0" i="0" u="none" strike="noStrike" cap="none">
                <a:solidFill>
                  <a:srgbClr val="979CB8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79CB8"/>
              </a:buClr>
              <a:buSzPts val="2600"/>
              <a:buFont typeface="Shadows Into Light"/>
              <a:buNone/>
              <a:defRPr sz="2600" b="0" i="0" u="none" strike="noStrike" cap="none">
                <a:solidFill>
                  <a:srgbClr val="979CB8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79CB8"/>
              </a:buClr>
              <a:buSzPts val="2600"/>
              <a:buFont typeface="Shadows Into Light"/>
              <a:buNone/>
              <a:defRPr sz="2600" b="0" i="0" u="none" strike="noStrike" cap="none">
                <a:solidFill>
                  <a:srgbClr val="979CB8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9pPr>
          </a:lstStyle>
          <a:p>
            <a:r>
              <a:rPr lang="en-US" sz="60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Hardware</a:t>
            </a:r>
          </a:p>
        </p:txBody>
      </p:sp>
      <p:sp>
        <p:nvSpPr>
          <p:cNvPr id="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5536" y="1203598"/>
            <a:ext cx="8229600" cy="3886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id-ID" altLang="id-ID" sz="2400" dirty="0"/>
              <a:t>Terdiri dari semua peralatan perangkat keras komputer yang digunakan untuk pengelolaan sistem database berupa:</a:t>
            </a:r>
          </a:p>
          <a:p>
            <a:pPr lvl="1" eaLnBrk="1" hangingPunct="1">
              <a:lnSpc>
                <a:spcPct val="90000"/>
              </a:lnSpc>
            </a:pPr>
            <a:r>
              <a:rPr lang="id-ID" altLang="id-ID" sz="2400" dirty="0"/>
              <a:t>Peralatan untuk penyimpanan database, yaitu secondary storage (harddisk, disket, flash disk, CD)</a:t>
            </a:r>
          </a:p>
          <a:p>
            <a:pPr lvl="1" eaLnBrk="1" hangingPunct="1">
              <a:lnSpc>
                <a:spcPct val="90000"/>
              </a:lnSpc>
            </a:pPr>
            <a:r>
              <a:rPr lang="id-ID" altLang="id-ID" sz="2400" dirty="0"/>
              <a:t>Peralatan input (keyboard, scanner, kamera digital) dan output (printer, layar monitor)</a:t>
            </a:r>
          </a:p>
          <a:p>
            <a:pPr lvl="1" eaLnBrk="1" hangingPunct="1">
              <a:lnSpc>
                <a:spcPct val="90000"/>
              </a:lnSpc>
            </a:pPr>
            <a:r>
              <a:rPr lang="id-ID" altLang="id-ID" sz="2400" dirty="0"/>
              <a:t>Peralatan komunikasi data (ethernet card, modem)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7"/>
          <p:cNvSpPr txBox="1">
            <a:spLocks noGrp="1"/>
          </p:cNvSpPr>
          <p:nvPr>
            <p:ph type="ctrTitle" idx="4294967295"/>
          </p:nvPr>
        </p:nvSpPr>
        <p:spPr>
          <a:xfrm>
            <a:off x="467544" y="131507"/>
            <a:ext cx="2590056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 b="1" dirty="0">
                <a:solidFill>
                  <a:schemeClr val="accent6"/>
                </a:solidFill>
              </a:rPr>
              <a:t>Sofware</a:t>
            </a:r>
            <a:endParaRPr sz="6000" b="1" dirty="0">
              <a:solidFill>
                <a:schemeClr val="accent6"/>
              </a:solidFill>
            </a:endParaRPr>
          </a:p>
        </p:txBody>
      </p:sp>
      <p:sp>
        <p:nvSpPr>
          <p:cNvPr id="109" name="Google Shape;109;p17"/>
          <p:cNvSpPr/>
          <p:nvPr/>
        </p:nvSpPr>
        <p:spPr>
          <a:xfrm>
            <a:off x="4309457" y="1266047"/>
            <a:ext cx="670996" cy="677346"/>
          </a:xfrm>
          <a:custGeom>
            <a:avLst/>
            <a:gdLst/>
            <a:ahLst/>
            <a:cxnLst/>
            <a:rect l="l" t="t" r="r" b="b"/>
            <a:pathLst>
              <a:path w="16449" h="16668" extrusionOk="0">
                <a:moveTo>
                  <a:pt x="12288" y="1995"/>
                </a:moveTo>
                <a:lnTo>
                  <a:pt x="12093" y="2117"/>
                </a:lnTo>
                <a:lnTo>
                  <a:pt x="11923" y="2239"/>
                </a:lnTo>
                <a:lnTo>
                  <a:pt x="11655" y="2531"/>
                </a:lnTo>
                <a:lnTo>
                  <a:pt x="11461" y="2433"/>
                </a:lnTo>
                <a:lnTo>
                  <a:pt x="11874" y="2214"/>
                </a:lnTo>
                <a:lnTo>
                  <a:pt x="12288" y="1995"/>
                </a:lnTo>
                <a:close/>
                <a:moveTo>
                  <a:pt x="13261" y="2239"/>
                </a:moveTo>
                <a:lnTo>
                  <a:pt x="13359" y="2263"/>
                </a:lnTo>
                <a:lnTo>
                  <a:pt x="13456" y="2287"/>
                </a:lnTo>
                <a:lnTo>
                  <a:pt x="13529" y="2336"/>
                </a:lnTo>
                <a:lnTo>
                  <a:pt x="13578" y="2433"/>
                </a:lnTo>
                <a:lnTo>
                  <a:pt x="13626" y="2531"/>
                </a:lnTo>
                <a:lnTo>
                  <a:pt x="13675" y="2725"/>
                </a:lnTo>
                <a:lnTo>
                  <a:pt x="13651" y="2896"/>
                </a:lnTo>
                <a:lnTo>
                  <a:pt x="13626" y="3090"/>
                </a:lnTo>
                <a:lnTo>
                  <a:pt x="13578" y="3285"/>
                </a:lnTo>
                <a:lnTo>
                  <a:pt x="13480" y="3480"/>
                </a:lnTo>
                <a:lnTo>
                  <a:pt x="13383" y="3650"/>
                </a:lnTo>
                <a:lnTo>
                  <a:pt x="13188" y="4015"/>
                </a:lnTo>
                <a:lnTo>
                  <a:pt x="12969" y="3674"/>
                </a:lnTo>
                <a:lnTo>
                  <a:pt x="12702" y="3358"/>
                </a:lnTo>
                <a:lnTo>
                  <a:pt x="12410" y="3066"/>
                </a:lnTo>
                <a:lnTo>
                  <a:pt x="12093" y="2823"/>
                </a:lnTo>
                <a:lnTo>
                  <a:pt x="12288" y="2677"/>
                </a:lnTo>
                <a:lnTo>
                  <a:pt x="12483" y="2531"/>
                </a:lnTo>
                <a:lnTo>
                  <a:pt x="12726" y="2385"/>
                </a:lnTo>
                <a:lnTo>
                  <a:pt x="12945" y="2287"/>
                </a:lnTo>
                <a:lnTo>
                  <a:pt x="13164" y="2239"/>
                </a:lnTo>
                <a:close/>
                <a:moveTo>
                  <a:pt x="7981" y="3699"/>
                </a:moveTo>
                <a:lnTo>
                  <a:pt x="7981" y="3723"/>
                </a:lnTo>
                <a:lnTo>
                  <a:pt x="7932" y="3723"/>
                </a:lnTo>
                <a:lnTo>
                  <a:pt x="7908" y="3747"/>
                </a:lnTo>
                <a:lnTo>
                  <a:pt x="7835" y="3796"/>
                </a:lnTo>
                <a:lnTo>
                  <a:pt x="7786" y="3845"/>
                </a:lnTo>
                <a:lnTo>
                  <a:pt x="7738" y="3918"/>
                </a:lnTo>
                <a:lnTo>
                  <a:pt x="7689" y="3991"/>
                </a:lnTo>
                <a:lnTo>
                  <a:pt x="7689" y="4064"/>
                </a:lnTo>
                <a:lnTo>
                  <a:pt x="7689" y="4088"/>
                </a:lnTo>
                <a:lnTo>
                  <a:pt x="7689" y="4112"/>
                </a:lnTo>
                <a:lnTo>
                  <a:pt x="7689" y="4137"/>
                </a:lnTo>
                <a:lnTo>
                  <a:pt x="7689" y="4161"/>
                </a:lnTo>
                <a:lnTo>
                  <a:pt x="7689" y="4307"/>
                </a:lnTo>
                <a:lnTo>
                  <a:pt x="7738" y="4453"/>
                </a:lnTo>
                <a:lnTo>
                  <a:pt x="7786" y="4526"/>
                </a:lnTo>
                <a:lnTo>
                  <a:pt x="7859" y="4574"/>
                </a:lnTo>
                <a:lnTo>
                  <a:pt x="8030" y="4672"/>
                </a:lnTo>
                <a:lnTo>
                  <a:pt x="8176" y="4720"/>
                </a:lnTo>
                <a:lnTo>
                  <a:pt x="8297" y="4720"/>
                </a:lnTo>
                <a:lnTo>
                  <a:pt x="8395" y="4696"/>
                </a:lnTo>
                <a:lnTo>
                  <a:pt x="8492" y="4672"/>
                </a:lnTo>
                <a:lnTo>
                  <a:pt x="8589" y="4599"/>
                </a:lnTo>
                <a:lnTo>
                  <a:pt x="8662" y="4526"/>
                </a:lnTo>
                <a:lnTo>
                  <a:pt x="8711" y="4429"/>
                </a:lnTo>
                <a:lnTo>
                  <a:pt x="8711" y="4307"/>
                </a:lnTo>
                <a:lnTo>
                  <a:pt x="8711" y="4185"/>
                </a:lnTo>
                <a:lnTo>
                  <a:pt x="8662" y="4064"/>
                </a:lnTo>
                <a:lnTo>
                  <a:pt x="8614" y="3942"/>
                </a:lnTo>
                <a:lnTo>
                  <a:pt x="8541" y="3845"/>
                </a:lnTo>
                <a:lnTo>
                  <a:pt x="8468" y="3772"/>
                </a:lnTo>
                <a:lnTo>
                  <a:pt x="8370" y="3723"/>
                </a:lnTo>
                <a:lnTo>
                  <a:pt x="8273" y="3699"/>
                </a:lnTo>
                <a:close/>
                <a:moveTo>
                  <a:pt x="9830" y="3966"/>
                </a:moveTo>
                <a:lnTo>
                  <a:pt x="9709" y="3991"/>
                </a:lnTo>
                <a:lnTo>
                  <a:pt x="9611" y="4064"/>
                </a:lnTo>
                <a:lnTo>
                  <a:pt x="9538" y="4161"/>
                </a:lnTo>
                <a:lnTo>
                  <a:pt x="9514" y="4258"/>
                </a:lnTo>
                <a:lnTo>
                  <a:pt x="9490" y="4356"/>
                </a:lnTo>
                <a:lnTo>
                  <a:pt x="9514" y="4453"/>
                </a:lnTo>
                <a:lnTo>
                  <a:pt x="9563" y="4574"/>
                </a:lnTo>
                <a:lnTo>
                  <a:pt x="9636" y="4647"/>
                </a:lnTo>
                <a:lnTo>
                  <a:pt x="9757" y="4720"/>
                </a:lnTo>
                <a:lnTo>
                  <a:pt x="9879" y="4745"/>
                </a:lnTo>
                <a:lnTo>
                  <a:pt x="10025" y="4696"/>
                </a:lnTo>
                <a:lnTo>
                  <a:pt x="10098" y="4672"/>
                </a:lnTo>
                <a:lnTo>
                  <a:pt x="10147" y="4623"/>
                </a:lnTo>
                <a:lnTo>
                  <a:pt x="10244" y="4502"/>
                </a:lnTo>
                <a:lnTo>
                  <a:pt x="10268" y="4429"/>
                </a:lnTo>
                <a:lnTo>
                  <a:pt x="10268" y="4356"/>
                </a:lnTo>
                <a:lnTo>
                  <a:pt x="10244" y="4234"/>
                </a:lnTo>
                <a:lnTo>
                  <a:pt x="10220" y="4161"/>
                </a:lnTo>
                <a:lnTo>
                  <a:pt x="10147" y="4064"/>
                </a:lnTo>
                <a:lnTo>
                  <a:pt x="10074" y="4015"/>
                </a:lnTo>
                <a:lnTo>
                  <a:pt x="9952" y="3966"/>
                </a:lnTo>
                <a:close/>
                <a:moveTo>
                  <a:pt x="9125" y="5572"/>
                </a:moveTo>
                <a:lnTo>
                  <a:pt x="9003" y="5596"/>
                </a:lnTo>
                <a:lnTo>
                  <a:pt x="8881" y="5669"/>
                </a:lnTo>
                <a:lnTo>
                  <a:pt x="8808" y="5791"/>
                </a:lnTo>
                <a:lnTo>
                  <a:pt x="8784" y="5913"/>
                </a:lnTo>
                <a:lnTo>
                  <a:pt x="8808" y="6034"/>
                </a:lnTo>
                <a:lnTo>
                  <a:pt x="8881" y="6156"/>
                </a:lnTo>
                <a:lnTo>
                  <a:pt x="9003" y="6229"/>
                </a:lnTo>
                <a:lnTo>
                  <a:pt x="9125" y="6253"/>
                </a:lnTo>
                <a:lnTo>
                  <a:pt x="9246" y="6229"/>
                </a:lnTo>
                <a:lnTo>
                  <a:pt x="9368" y="6156"/>
                </a:lnTo>
                <a:lnTo>
                  <a:pt x="9441" y="6034"/>
                </a:lnTo>
                <a:lnTo>
                  <a:pt x="9465" y="5913"/>
                </a:lnTo>
                <a:lnTo>
                  <a:pt x="9441" y="5791"/>
                </a:lnTo>
                <a:lnTo>
                  <a:pt x="9368" y="5669"/>
                </a:lnTo>
                <a:lnTo>
                  <a:pt x="9246" y="5596"/>
                </a:lnTo>
                <a:lnTo>
                  <a:pt x="9125" y="5572"/>
                </a:lnTo>
                <a:close/>
                <a:moveTo>
                  <a:pt x="5013" y="9441"/>
                </a:moveTo>
                <a:lnTo>
                  <a:pt x="4842" y="9538"/>
                </a:lnTo>
                <a:lnTo>
                  <a:pt x="4672" y="9684"/>
                </a:lnTo>
                <a:lnTo>
                  <a:pt x="4502" y="9855"/>
                </a:lnTo>
                <a:lnTo>
                  <a:pt x="4356" y="10025"/>
                </a:lnTo>
                <a:lnTo>
                  <a:pt x="4112" y="10414"/>
                </a:lnTo>
                <a:lnTo>
                  <a:pt x="3918" y="10779"/>
                </a:lnTo>
                <a:lnTo>
                  <a:pt x="3723" y="11144"/>
                </a:lnTo>
                <a:lnTo>
                  <a:pt x="3650" y="11363"/>
                </a:lnTo>
                <a:lnTo>
                  <a:pt x="3553" y="11582"/>
                </a:lnTo>
                <a:lnTo>
                  <a:pt x="3504" y="11826"/>
                </a:lnTo>
                <a:lnTo>
                  <a:pt x="3480" y="12045"/>
                </a:lnTo>
                <a:lnTo>
                  <a:pt x="3480" y="12239"/>
                </a:lnTo>
                <a:lnTo>
                  <a:pt x="3528" y="12337"/>
                </a:lnTo>
                <a:lnTo>
                  <a:pt x="3577" y="12410"/>
                </a:lnTo>
                <a:lnTo>
                  <a:pt x="3601" y="12434"/>
                </a:lnTo>
                <a:lnTo>
                  <a:pt x="3626" y="12458"/>
                </a:lnTo>
                <a:lnTo>
                  <a:pt x="3650" y="12434"/>
                </a:lnTo>
                <a:lnTo>
                  <a:pt x="3674" y="12410"/>
                </a:lnTo>
                <a:lnTo>
                  <a:pt x="3747" y="12288"/>
                </a:lnTo>
                <a:lnTo>
                  <a:pt x="3772" y="12166"/>
                </a:lnTo>
                <a:lnTo>
                  <a:pt x="3820" y="11874"/>
                </a:lnTo>
                <a:lnTo>
                  <a:pt x="3869" y="11631"/>
                </a:lnTo>
                <a:lnTo>
                  <a:pt x="3966" y="11388"/>
                </a:lnTo>
                <a:lnTo>
                  <a:pt x="4137" y="10925"/>
                </a:lnTo>
                <a:lnTo>
                  <a:pt x="4331" y="10536"/>
                </a:lnTo>
                <a:lnTo>
                  <a:pt x="4575" y="10171"/>
                </a:lnTo>
                <a:lnTo>
                  <a:pt x="4818" y="9830"/>
                </a:lnTo>
                <a:lnTo>
                  <a:pt x="5061" y="9490"/>
                </a:lnTo>
                <a:lnTo>
                  <a:pt x="5061" y="9465"/>
                </a:lnTo>
                <a:lnTo>
                  <a:pt x="5061" y="9441"/>
                </a:lnTo>
                <a:close/>
                <a:moveTo>
                  <a:pt x="9003" y="2287"/>
                </a:moveTo>
                <a:lnTo>
                  <a:pt x="9319" y="2312"/>
                </a:lnTo>
                <a:lnTo>
                  <a:pt x="9611" y="2360"/>
                </a:lnTo>
                <a:lnTo>
                  <a:pt x="9928" y="2409"/>
                </a:lnTo>
                <a:lnTo>
                  <a:pt x="10220" y="2482"/>
                </a:lnTo>
                <a:lnTo>
                  <a:pt x="10512" y="2579"/>
                </a:lnTo>
                <a:lnTo>
                  <a:pt x="10804" y="2677"/>
                </a:lnTo>
                <a:lnTo>
                  <a:pt x="11071" y="2798"/>
                </a:lnTo>
                <a:lnTo>
                  <a:pt x="11339" y="2944"/>
                </a:lnTo>
                <a:lnTo>
                  <a:pt x="11582" y="3066"/>
                </a:lnTo>
                <a:lnTo>
                  <a:pt x="11826" y="3236"/>
                </a:lnTo>
                <a:lnTo>
                  <a:pt x="12020" y="3382"/>
                </a:lnTo>
                <a:lnTo>
                  <a:pt x="12215" y="3577"/>
                </a:lnTo>
                <a:lnTo>
                  <a:pt x="12580" y="3966"/>
                </a:lnTo>
                <a:lnTo>
                  <a:pt x="12921" y="4380"/>
                </a:lnTo>
                <a:lnTo>
                  <a:pt x="12410" y="5012"/>
                </a:lnTo>
                <a:lnTo>
                  <a:pt x="11874" y="5596"/>
                </a:lnTo>
                <a:lnTo>
                  <a:pt x="11339" y="6180"/>
                </a:lnTo>
                <a:lnTo>
                  <a:pt x="10804" y="6764"/>
                </a:lnTo>
                <a:lnTo>
                  <a:pt x="9684" y="7908"/>
                </a:lnTo>
                <a:lnTo>
                  <a:pt x="9149" y="8492"/>
                </a:lnTo>
                <a:lnTo>
                  <a:pt x="8614" y="9076"/>
                </a:lnTo>
                <a:lnTo>
                  <a:pt x="6667" y="11217"/>
                </a:lnTo>
                <a:lnTo>
                  <a:pt x="6302" y="11631"/>
                </a:lnTo>
                <a:lnTo>
                  <a:pt x="5889" y="12045"/>
                </a:lnTo>
                <a:lnTo>
                  <a:pt x="5499" y="12410"/>
                </a:lnTo>
                <a:lnTo>
                  <a:pt x="5061" y="12774"/>
                </a:lnTo>
                <a:lnTo>
                  <a:pt x="5061" y="12774"/>
                </a:lnTo>
                <a:lnTo>
                  <a:pt x="5110" y="12677"/>
                </a:lnTo>
                <a:lnTo>
                  <a:pt x="5329" y="12166"/>
                </a:lnTo>
                <a:lnTo>
                  <a:pt x="5572" y="11631"/>
                </a:lnTo>
                <a:lnTo>
                  <a:pt x="5597" y="11582"/>
                </a:lnTo>
                <a:lnTo>
                  <a:pt x="5548" y="11558"/>
                </a:lnTo>
                <a:lnTo>
                  <a:pt x="5499" y="11534"/>
                </a:lnTo>
                <a:lnTo>
                  <a:pt x="5475" y="11582"/>
                </a:lnTo>
                <a:lnTo>
                  <a:pt x="5183" y="11996"/>
                </a:lnTo>
                <a:lnTo>
                  <a:pt x="4915" y="12434"/>
                </a:lnTo>
                <a:lnTo>
                  <a:pt x="4745" y="12750"/>
                </a:lnTo>
                <a:lnTo>
                  <a:pt x="4648" y="12920"/>
                </a:lnTo>
                <a:lnTo>
                  <a:pt x="4599" y="13091"/>
                </a:lnTo>
                <a:lnTo>
                  <a:pt x="4477" y="13188"/>
                </a:lnTo>
                <a:lnTo>
                  <a:pt x="4404" y="13115"/>
                </a:lnTo>
                <a:lnTo>
                  <a:pt x="4258" y="13042"/>
                </a:lnTo>
                <a:lnTo>
                  <a:pt x="4331" y="12750"/>
                </a:lnTo>
                <a:lnTo>
                  <a:pt x="4404" y="12507"/>
                </a:lnTo>
                <a:lnTo>
                  <a:pt x="4526" y="12264"/>
                </a:lnTo>
                <a:lnTo>
                  <a:pt x="4769" y="11801"/>
                </a:lnTo>
                <a:lnTo>
                  <a:pt x="5232" y="11071"/>
                </a:lnTo>
                <a:lnTo>
                  <a:pt x="5694" y="10366"/>
                </a:lnTo>
                <a:lnTo>
                  <a:pt x="5718" y="10341"/>
                </a:lnTo>
                <a:lnTo>
                  <a:pt x="5694" y="10317"/>
                </a:lnTo>
                <a:lnTo>
                  <a:pt x="5670" y="10293"/>
                </a:lnTo>
                <a:lnTo>
                  <a:pt x="5645" y="10317"/>
                </a:lnTo>
                <a:lnTo>
                  <a:pt x="5037" y="11047"/>
                </a:lnTo>
                <a:lnTo>
                  <a:pt x="4745" y="11412"/>
                </a:lnTo>
                <a:lnTo>
                  <a:pt x="4477" y="11801"/>
                </a:lnTo>
                <a:lnTo>
                  <a:pt x="4331" y="12020"/>
                </a:lnTo>
                <a:lnTo>
                  <a:pt x="4185" y="12288"/>
                </a:lnTo>
                <a:lnTo>
                  <a:pt x="4064" y="12556"/>
                </a:lnTo>
                <a:lnTo>
                  <a:pt x="3966" y="12847"/>
                </a:lnTo>
                <a:lnTo>
                  <a:pt x="3674" y="12604"/>
                </a:lnTo>
                <a:lnTo>
                  <a:pt x="3407" y="12312"/>
                </a:lnTo>
                <a:lnTo>
                  <a:pt x="3188" y="11996"/>
                </a:lnTo>
                <a:lnTo>
                  <a:pt x="2969" y="11655"/>
                </a:lnTo>
                <a:lnTo>
                  <a:pt x="3066" y="11436"/>
                </a:lnTo>
                <a:lnTo>
                  <a:pt x="3139" y="11193"/>
                </a:lnTo>
                <a:lnTo>
                  <a:pt x="3236" y="10950"/>
                </a:lnTo>
                <a:lnTo>
                  <a:pt x="3358" y="10706"/>
                </a:lnTo>
                <a:lnTo>
                  <a:pt x="3626" y="10220"/>
                </a:lnTo>
                <a:lnTo>
                  <a:pt x="3869" y="9782"/>
                </a:lnTo>
                <a:lnTo>
                  <a:pt x="4161" y="9368"/>
                </a:lnTo>
                <a:lnTo>
                  <a:pt x="4453" y="8954"/>
                </a:lnTo>
                <a:lnTo>
                  <a:pt x="4769" y="8565"/>
                </a:lnTo>
                <a:lnTo>
                  <a:pt x="4794" y="8541"/>
                </a:lnTo>
                <a:lnTo>
                  <a:pt x="4769" y="8516"/>
                </a:lnTo>
                <a:lnTo>
                  <a:pt x="4745" y="8492"/>
                </a:lnTo>
                <a:lnTo>
                  <a:pt x="4721" y="8492"/>
                </a:lnTo>
                <a:lnTo>
                  <a:pt x="4331" y="8808"/>
                </a:lnTo>
                <a:lnTo>
                  <a:pt x="3991" y="9149"/>
                </a:lnTo>
                <a:lnTo>
                  <a:pt x="3699" y="9514"/>
                </a:lnTo>
                <a:lnTo>
                  <a:pt x="3407" y="9928"/>
                </a:lnTo>
                <a:lnTo>
                  <a:pt x="3236" y="10195"/>
                </a:lnTo>
                <a:lnTo>
                  <a:pt x="3042" y="10512"/>
                </a:lnTo>
                <a:lnTo>
                  <a:pt x="2871" y="10852"/>
                </a:lnTo>
                <a:lnTo>
                  <a:pt x="2798" y="11047"/>
                </a:lnTo>
                <a:lnTo>
                  <a:pt x="2750" y="11217"/>
                </a:lnTo>
                <a:lnTo>
                  <a:pt x="2579" y="10852"/>
                </a:lnTo>
                <a:lnTo>
                  <a:pt x="2458" y="10487"/>
                </a:lnTo>
                <a:lnTo>
                  <a:pt x="2579" y="10341"/>
                </a:lnTo>
                <a:lnTo>
                  <a:pt x="2652" y="10195"/>
                </a:lnTo>
                <a:lnTo>
                  <a:pt x="2798" y="9830"/>
                </a:lnTo>
                <a:lnTo>
                  <a:pt x="3236" y="8954"/>
                </a:lnTo>
                <a:lnTo>
                  <a:pt x="3455" y="8565"/>
                </a:lnTo>
                <a:lnTo>
                  <a:pt x="3699" y="8200"/>
                </a:lnTo>
                <a:lnTo>
                  <a:pt x="3966" y="7835"/>
                </a:lnTo>
                <a:lnTo>
                  <a:pt x="4185" y="7446"/>
                </a:lnTo>
                <a:lnTo>
                  <a:pt x="4210" y="7421"/>
                </a:lnTo>
                <a:lnTo>
                  <a:pt x="4185" y="7397"/>
                </a:lnTo>
                <a:lnTo>
                  <a:pt x="4161" y="7373"/>
                </a:lnTo>
                <a:lnTo>
                  <a:pt x="4137" y="7397"/>
                </a:lnTo>
                <a:lnTo>
                  <a:pt x="3966" y="7494"/>
                </a:lnTo>
                <a:lnTo>
                  <a:pt x="3820" y="7640"/>
                </a:lnTo>
                <a:lnTo>
                  <a:pt x="3674" y="7786"/>
                </a:lnTo>
                <a:lnTo>
                  <a:pt x="3528" y="7957"/>
                </a:lnTo>
                <a:lnTo>
                  <a:pt x="3285" y="8346"/>
                </a:lnTo>
                <a:lnTo>
                  <a:pt x="3066" y="8687"/>
                </a:lnTo>
                <a:lnTo>
                  <a:pt x="2798" y="9198"/>
                </a:lnTo>
                <a:lnTo>
                  <a:pt x="2555" y="9709"/>
                </a:lnTo>
                <a:lnTo>
                  <a:pt x="2458" y="9928"/>
                </a:lnTo>
                <a:lnTo>
                  <a:pt x="2360" y="10171"/>
                </a:lnTo>
                <a:lnTo>
                  <a:pt x="2239" y="9757"/>
                </a:lnTo>
                <a:lnTo>
                  <a:pt x="2166" y="9368"/>
                </a:lnTo>
                <a:lnTo>
                  <a:pt x="2239" y="9173"/>
                </a:lnTo>
                <a:lnTo>
                  <a:pt x="2385" y="8833"/>
                </a:lnTo>
                <a:lnTo>
                  <a:pt x="2555" y="8492"/>
                </a:lnTo>
                <a:lnTo>
                  <a:pt x="2725" y="8176"/>
                </a:lnTo>
                <a:lnTo>
                  <a:pt x="2920" y="7859"/>
                </a:lnTo>
                <a:lnTo>
                  <a:pt x="3309" y="7300"/>
                </a:lnTo>
                <a:lnTo>
                  <a:pt x="3528" y="7056"/>
                </a:lnTo>
                <a:lnTo>
                  <a:pt x="3747" y="6789"/>
                </a:lnTo>
                <a:lnTo>
                  <a:pt x="3893" y="6667"/>
                </a:lnTo>
                <a:lnTo>
                  <a:pt x="4088" y="6545"/>
                </a:lnTo>
                <a:lnTo>
                  <a:pt x="4234" y="6399"/>
                </a:lnTo>
                <a:lnTo>
                  <a:pt x="4380" y="6253"/>
                </a:lnTo>
                <a:lnTo>
                  <a:pt x="4356" y="6229"/>
                </a:lnTo>
                <a:lnTo>
                  <a:pt x="4283" y="6205"/>
                </a:lnTo>
                <a:lnTo>
                  <a:pt x="4185" y="6180"/>
                </a:lnTo>
                <a:lnTo>
                  <a:pt x="4064" y="6229"/>
                </a:lnTo>
                <a:lnTo>
                  <a:pt x="3942" y="6278"/>
                </a:lnTo>
                <a:lnTo>
                  <a:pt x="3820" y="6375"/>
                </a:lnTo>
                <a:lnTo>
                  <a:pt x="3699" y="6472"/>
                </a:lnTo>
                <a:lnTo>
                  <a:pt x="3455" y="6716"/>
                </a:lnTo>
                <a:lnTo>
                  <a:pt x="3236" y="6983"/>
                </a:lnTo>
                <a:lnTo>
                  <a:pt x="3017" y="7251"/>
                </a:lnTo>
                <a:lnTo>
                  <a:pt x="2750" y="7640"/>
                </a:lnTo>
                <a:lnTo>
                  <a:pt x="2579" y="7908"/>
                </a:lnTo>
                <a:lnTo>
                  <a:pt x="2409" y="8176"/>
                </a:lnTo>
                <a:lnTo>
                  <a:pt x="2239" y="8468"/>
                </a:lnTo>
                <a:lnTo>
                  <a:pt x="2093" y="8784"/>
                </a:lnTo>
                <a:lnTo>
                  <a:pt x="2093" y="8565"/>
                </a:lnTo>
                <a:lnTo>
                  <a:pt x="2093" y="8224"/>
                </a:lnTo>
                <a:lnTo>
                  <a:pt x="2239" y="7835"/>
                </a:lnTo>
                <a:lnTo>
                  <a:pt x="2385" y="7567"/>
                </a:lnTo>
                <a:lnTo>
                  <a:pt x="2506" y="7324"/>
                </a:lnTo>
                <a:lnTo>
                  <a:pt x="2823" y="6837"/>
                </a:lnTo>
                <a:lnTo>
                  <a:pt x="3139" y="6375"/>
                </a:lnTo>
                <a:lnTo>
                  <a:pt x="3309" y="6156"/>
                </a:lnTo>
                <a:lnTo>
                  <a:pt x="3504" y="5961"/>
                </a:lnTo>
                <a:lnTo>
                  <a:pt x="3723" y="5742"/>
                </a:lnTo>
                <a:lnTo>
                  <a:pt x="3942" y="5572"/>
                </a:lnTo>
                <a:lnTo>
                  <a:pt x="4161" y="5402"/>
                </a:lnTo>
                <a:lnTo>
                  <a:pt x="4404" y="5256"/>
                </a:lnTo>
                <a:lnTo>
                  <a:pt x="4429" y="5207"/>
                </a:lnTo>
                <a:lnTo>
                  <a:pt x="4429" y="5158"/>
                </a:lnTo>
                <a:lnTo>
                  <a:pt x="4380" y="5110"/>
                </a:lnTo>
                <a:lnTo>
                  <a:pt x="4331" y="5110"/>
                </a:lnTo>
                <a:lnTo>
                  <a:pt x="4088" y="5207"/>
                </a:lnTo>
                <a:lnTo>
                  <a:pt x="3845" y="5353"/>
                </a:lnTo>
                <a:lnTo>
                  <a:pt x="3626" y="5499"/>
                </a:lnTo>
                <a:lnTo>
                  <a:pt x="3431" y="5645"/>
                </a:lnTo>
                <a:lnTo>
                  <a:pt x="3236" y="5840"/>
                </a:lnTo>
                <a:lnTo>
                  <a:pt x="3042" y="6034"/>
                </a:lnTo>
                <a:lnTo>
                  <a:pt x="2701" y="6424"/>
                </a:lnTo>
                <a:lnTo>
                  <a:pt x="2409" y="6837"/>
                </a:lnTo>
                <a:lnTo>
                  <a:pt x="2166" y="7251"/>
                </a:lnTo>
                <a:lnTo>
                  <a:pt x="2239" y="6910"/>
                </a:lnTo>
                <a:lnTo>
                  <a:pt x="2312" y="6570"/>
                </a:lnTo>
                <a:lnTo>
                  <a:pt x="2409" y="6229"/>
                </a:lnTo>
                <a:lnTo>
                  <a:pt x="2531" y="5888"/>
                </a:lnTo>
                <a:lnTo>
                  <a:pt x="2774" y="5621"/>
                </a:lnTo>
                <a:lnTo>
                  <a:pt x="3042" y="5402"/>
                </a:lnTo>
                <a:lnTo>
                  <a:pt x="3626" y="4964"/>
                </a:lnTo>
                <a:lnTo>
                  <a:pt x="3650" y="4915"/>
                </a:lnTo>
                <a:lnTo>
                  <a:pt x="3650" y="4866"/>
                </a:lnTo>
                <a:lnTo>
                  <a:pt x="3626" y="4818"/>
                </a:lnTo>
                <a:lnTo>
                  <a:pt x="3407" y="4818"/>
                </a:lnTo>
                <a:lnTo>
                  <a:pt x="3261" y="4866"/>
                </a:lnTo>
                <a:lnTo>
                  <a:pt x="3090" y="4939"/>
                </a:lnTo>
                <a:lnTo>
                  <a:pt x="2944" y="5012"/>
                </a:lnTo>
                <a:lnTo>
                  <a:pt x="3236" y="4574"/>
                </a:lnTo>
                <a:lnTo>
                  <a:pt x="3577" y="4161"/>
                </a:lnTo>
                <a:lnTo>
                  <a:pt x="3747" y="3966"/>
                </a:lnTo>
                <a:lnTo>
                  <a:pt x="3942" y="3796"/>
                </a:lnTo>
                <a:lnTo>
                  <a:pt x="4137" y="3626"/>
                </a:lnTo>
                <a:lnTo>
                  <a:pt x="4356" y="3480"/>
                </a:lnTo>
                <a:lnTo>
                  <a:pt x="4623" y="3309"/>
                </a:lnTo>
                <a:lnTo>
                  <a:pt x="4867" y="3163"/>
                </a:lnTo>
                <a:lnTo>
                  <a:pt x="5426" y="2896"/>
                </a:lnTo>
                <a:lnTo>
                  <a:pt x="5986" y="2677"/>
                </a:lnTo>
                <a:lnTo>
                  <a:pt x="6594" y="2506"/>
                </a:lnTo>
                <a:lnTo>
                  <a:pt x="7178" y="2385"/>
                </a:lnTo>
                <a:lnTo>
                  <a:pt x="7786" y="2312"/>
                </a:lnTo>
                <a:lnTo>
                  <a:pt x="8419" y="2287"/>
                </a:lnTo>
                <a:close/>
                <a:moveTo>
                  <a:pt x="2506" y="11947"/>
                </a:moveTo>
                <a:lnTo>
                  <a:pt x="2798" y="12410"/>
                </a:lnTo>
                <a:lnTo>
                  <a:pt x="2969" y="12628"/>
                </a:lnTo>
                <a:lnTo>
                  <a:pt x="3139" y="12823"/>
                </a:lnTo>
                <a:lnTo>
                  <a:pt x="3334" y="12993"/>
                </a:lnTo>
                <a:lnTo>
                  <a:pt x="3528" y="13188"/>
                </a:lnTo>
                <a:lnTo>
                  <a:pt x="3723" y="13334"/>
                </a:lnTo>
                <a:lnTo>
                  <a:pt x="3918" y="13480"/>
                </a:lnTo>
                <a:lnTo>
                  <a:pt x="3528" y="13675"/>
                </a:lnTo>
                <a:lnTo>
                  <a:pt x="3309" y="13748"/>
                </a:lnTo>
                <a:lnTo>
                  <a:pt x="3090" y="13821"/>
                </a:lnTo>
                <a:lnTo>
                  <a:pt x="2871" y="13845"/>
                </a:lnTo>
                <a:lnTo>
                  <a:pt x="2677" y="13845"/>
                </a:lnTo>
                <a:lnTo>
                  <a:pt x="2506" y="13796"/>
                </a:lnTo>
                <a:lnTo>
                  <a:pt x="2409" y="13772"/>
                </a:lnTo>
                <a:lnTo>
                  <a:pt x="2336" y="13723"/>
                </a:lnTo>
                <a:lnTo>
                  <a:pt x="2239" y="13626"/>
                </a:lnTo>
                <a:lnTo>
                  <a:pt x="2190" y="13553"/>
                </a:lnTo>
                <a:lnTo>
                  <a:pt x="2141" y="13456"/>
                </a:lnTo>
                <a:lnTo>
                  <a:pt x="2117" y="13358"/>
                </a:lnTo>
                <a:lnTo>
                  <a:pt x="2117" y="13139"/>
                </a:lnTo>
                <a:lnTo>
                  <a:pt x="2166" y="12896"/>
                </a:lnTo>
                <a:lnTo>
                  <a:pt x="2239" y="12653"/>
                </a:lnTo>
                <a:lnTo>
                  <a:pt x="2336" y="12410"/>
                </a:lnTo>
                <a:lnTo>
                  <a:pt x="2506" y="11947"/>
                </a:lnTo>
                <a:close/>
                <a:moveTo>
                  <a:pt x="14064" y="6570"/>
                </a:moveTo>
                <a:lnTo>
                  <a:pt x="14113" y="6740"/>
                </a:lnTo>
                <a:lnTo>
                  <a:pt x="14162" y="6910"/>
                </a:lnTo>
                <a:lnTo>
                  <a:pt x="14210" y="7105"/>
                </a:lnTo>
                <a:lnTo>
                  <a:pt x="14235" y="7324"/>
                </a:lnTo>
                <a:lnTo>
                  <a:pt x="14235" y="7713"/>
                </a:lnTo>
                <a:lnTo>
                  <a:pt x="14235" y="8078"/>
                </a:lnTo>
                <a:lnTo>
                  <a:pt x="14235" y="8541"/>
                </a:lnTo>
                <a:lnTo>
                  <a:pt x="14210" y="9003"/>
                </a:lnTo>
                <a:lnTo>
                  <a:pt x="14162" y="9465"/>
                </a:lnTo>
                <a:lnTo>
                  <a:pt x="14064" y="9928"/>
                </a:lnTo>
                <a:lnTo>
                  <a:pt x="13943" y="10341"/>
                </a:lnTo>
                <a:lnTo>
                  <a:pt x="13797" y="10731"/>
                </a:lnTo>
                <a:lnTo>
                  <a:pt x="13602" y="11120"/>
                </a:lnTo>
                <a:lnTo>
                  <a:pt x="13383" y="11485"/>
                </a:lnTo>
                <a:lnTo>
                  <a:pt x="13140" y="11850"/>
                </a:lnTo>
                <a:lnTo>
                  <a:pt x="12848" y="12166"/>
                </a:lnTo>
                <a:lnTo>
                  <a:pt x="12556" y="12483"/>
                </a:lnTo>
                <a:lnTo>
                  <a:pt x="12239" y="12799"/>
                </a:lnTo>
                <a:lnTo>
                  <a:pt x="12191" y="12726"/>
                </a:lnTo>
                <a:lnTo>
                  <a:pt x="12142" y="12701"/>
                </a:lnTo>
                <a:lnTo>
                  <a:pt x="12020" y="12628"/>
                </a:lnTo>
                <a:lnTo>
                  <a:pt x="11972" y="12628"/>
                </a:lnTo>
                <a:lnTo>
                  <a:pt x="11947" y="12653"/>
                </a:lnTo>
                <a:lnTo>
                  <a:pt x="11947" y="12677"/>
                </a:lnTo>
                <a:lnTo>
                  <a:pt x="11947" y="12726"/>
                </a:lnTo>
                <a:lnTo>
                  <a:pt x="11996" y="12774"/>
                </a:lnTo>
                <a:lnTo>
                  <a:pt x="12020" y="12823"/>
                </a:lnTo>
                <a:lnTo>
                  <a:pt x="12045" y="12969"/>
                </a:lnTo>
                <a:lnTo>
                  <a:pt x="11680" y="13237"/>
                </a:lnTo>
                <a:lnTo>
                  <a:pt x="11582" y="13018"/>
                </a:lnTo>
                <a:lnTo>
                  <a:pt x="11558" y="12896"/>
                </a:lnTo>
                <a:lnTo>
                  <a:pt x="11534" y="12774"/>
                </a:lnTo>
                <a:lnTo>
                  <a:pt x="11509" y="12726"/>
                </a:lnTo>
                <a:lnTo>
                  <a:pt x="11461" y="12701"/>
                </a:lnTo>
                <a:lnTo>
                  <a:pt x="11412" y="12726"/>
                </a:lnTo>
                <a:lnTo>
                  <a:pt x="11388" y="12774"/>
                </a:lnTo>
                <a:lnTo>
                  <a:pt x="11363" y="13115"/>
                </a:lnTo>
                <a:lnTo>
                  <a:pt x="11363" y="13285"/>
                </a:lnTo>
                <a:lnTo>
                  <a:pt x="11388" y="13431"/>
                </a:lnTo>
                <a:lnTo>
                  <a:pt x="11266" y="13529"/>
                </a:lnTo>
                <a:lnTo>
                  <a:pt x="11096" y="13626"/>
                </a:lnTo>
                <a:lnTo>
                  <a:pt x="11023" y="13310"/>
                </a:lnTo>
                <a:lnTo>
                  <a:pt x="10925" y="12993"/>
                </a:lnTo>
                <a:lnTo>
                  <a:pt x="10877" y="12969"/>
                </a:lnTo>
                <a:lnTo>
                  <a:pt x="10828" y="12993"/>
                </a:lnTo>
                <a:lnTo>
                  <a:pt x="10779" y="13188"/>
                </a:lnTo>
                <a:lnTo>
                  <a:pt x="10779" y="13383"/>
                </a:lnTo>
                <a:lnTo>
                  <a:pt x="10804" y="13577"/>
                </a:lnTo>
                <a:lnTo>
                  <a:pt x="10852" y="13772"/>
                </a:lnTo>
                <a:lnTo>
                  <a:pt x="10487" y="13918"/>
                </a:lnTo>
                <a:lnTo>
                  <a:pt x="10487" y="13821"/>
                </a:lnTo>
                <a:lnTo>
                  <a:pt x="10463" y="13480"/>
                </a:lnTo>
                <a:lnTo>
                  <a:pt x="10439" y="13310"/>
                </a:lnTo>
                <a:lnTo>
                  <a:pt x="10414" y="13139"/>
                </a:lnTo>
                <a:lnTo>
                  <a:pt x="10390" y="13091"/>
                </a:lnTo>
                <a:lnTo>
                  <a:pt x="10293" y="13091"/>
                </a:lnTo>
                <a:lnTo>
                  <a:pt x="10268" y="13139"/>
                </a:lnTo>
                <a:lnTo>
                  <a:pt x="10195" y="13480"/>
                </a:lnTo>
                <a:lnTo>
                  <a:pt x="10195" y="13821"/>
                </a:lnTo>
                <a:lnTo>
                  <a:pt x="10171" y="14040"/>
                </a:lnTo>
                <a:lnTo>
                  <a:pt x="9782" y="14186"/>
                </a:lnTo>
                <a:lnTo>
                  <a:pt x="9806" y="13845"/>
                </a:lnTo>
                <a:lnTo>
                  <a:pt x="9879" y="13504"/>
                </a:lnTo>
                <a:lnTo>
                  <a:pt x="9928" y="13164"/>
                </a:lnTo>
                <a:lnTo>
                  <a:pt x="9952" y="12823"/>
                </a:lnTo>
                <a:lnTo>
                  <a:pt x="9952" y="12774"/>
                </a:lnTo>
                <a:lnTo>
                  <a:pt x="9928" y="12750"/>
                </a:lnTo>
                <a:lnTo>
                  <a:pt x="9879" y="12726"/>
                </a:lnTo>
                <a:lnTo>
                  <a:pt x="9806" y="12750"/>
                </a:lnTo>
                <a:lnTo>
                  <a:pt x="9757" y="12799"/>
                </a:lnTo>
                <a:lnTo>
                  <a:pt x="9636" y="13139"/>
                </a:lnTo>
                <a:lnTo>
                  <a:pt x="9490" y="13504"/>
                </a:lnTo>
                <a:lnTo>
                  <a:pt x="9417" y="13894"/>
                </a:lnTo>
                <a:lnTo>
                  <a:pt x="9392" y="14088"/>
                </a:lnTo>
                <a:lnTo>
                  <a:pt x="9368" y="14283"/>
                </a:lnTo>
                <a:lnTo>
                  <a:pt x="9125" y="14332"/>
                </a:lnTo>
                <a:lnTo>
                  <a:pt x="9125" y="14064"/>
                </a:lnTo>
                <a:lnTo>
                  <a:pt x="9149" y="13821"/>
                </a:lnTo>
                <a:lnTo>
                  <a:pt x="9173" y="13431"/>
                </a:lnTo>
                <a:lnTo>
                  <a:pt x="9222" y="13237"/>
                </a:lnTo>
                <a:lnTo>
                  <a:pt x="9246" y="13139"/>
                </a:lnTo>
                <a:lnTo>
                  <a:pt x="9295" y="13091"/>
                </a:lnTo>
                <a:lnTo>
                  <a:pt x="9295" y="13066"/>
                </a:lnTo>
                <a:lnTo>
                  <a:pt x="9295" y="13042"/>
                </a:lnTo>
                <a:lnTo>
                  <a:pt x="9246" y="13042"/>
                </a:lnTo>
                <a:lnTo>
                  <a:pt x="9173" y="13091"/>
                </a:lnTo>
                <a:lnTo>
                  <a:pt x="9125" y="13139"/>
                </a:lnTo>
                <a:lnTo>
                  <a:pt x="9027" y="13310"/>
                </a:lnTo>
                <a:lnTo>
                  <a:pt x="8954" y="13480"/>
                </a:lnTo>
                <a:lnTo>
                  <a:pt x="8906" y="13650"/>
                </a:lnTo>
                <a:lnTo>
                  <a:pt x="8808" y="13991"/>
                </a:lnTo>
                <a:lnTo>
                  <a:pt x="8784" y="14210"/>
                </a:lnTo>
                <a:lnTo>
                  <a:pt x="8784" y="14405"/>
                </a:lnTo>
                <a:lnTo>
                  <a:pt x="8443" y="14453"/>
                </a:lnTo>
                <a:lnTo>
                  <a:pt x="8443" y="14332"/>
                </a:lnTo>
                <a:lnTo>
                  <a:pt x="8492" y="13894"/>
                </a:lnTo>
                <a:lnTo>
                  <a:pt x="8589" y="13456"/>
                </a:lnTo>
                <a:lnTo>
                  <a:pt x="8735" y="13042"/>
                </a:lnTo>
                <a:lnTo>
                  <a:pt x="8833" y="12847"/>
                </a:lnTo>
                <a:lnTo>
                  <a:pt x="8930" y="12653"/>
                </a:lnTo>
                <a:lnTo>
                  <a:pt x="8930" y="12628"/>
                </a:lnTo>
                <a:lnTo>
                  <a:pt x="8906" y="12580"/>
                </a:lnTo>
                <a:lnTo>
                  <a:pt x="8881" y="12580"/>
                </a:lnTo>
                <a:lnTo>
                  <a:pt x="8857" y="12604"/>
                </a:lnTo>
                <a:lnTo>
                  <a:pt x="8687" y="12799"/>
                </a:lnTo>
                <a:lnTo>
                  <a:pt x="8516" y="12993"/>
                </a:lnTo>
                <a:lnTo>
                  <a:pt x="8395" y="13237"/>
                </a:lnTo>
                <a:lnTo>
                  <a:pt x="8297" y="13456"/>
                </a:lnTo>
                <a:lnTo>
                  <a:pt x="8200" y="13723"/>
                </a:lnTo>
                <a:lnTo>
                  <a:pt x="8127" y="13967"/>
                </a:lnTo>
                <a:lnTo>
                  <a:pt x="8103" y="14234"/>
                </a:lnTo>
                <a:lnTo>
                  <a:pt x="8078" y="14478"/>
                </a:lnTo>
                <a:lnTo>
                  <a:pt x="7762" y="14502"/>
                </a:lnTo>
                <a:lnTo>
                  <a:pt x="7811" y="14259"/>
                </a:lnTo>
                <a:lnTo>
                  <a:pt x="7859" y="14113"/>
                </a:lnTo>
                <a:lnTo>
                  <a:pt x="7908" y="13967"/>
                </a:lnTo>
                <a:lnTo>
                  <a:pt x="7957" y="13796"/>
                </a:lnTo>
                <a:lnTo>
                  <a:pt x="7981" y="13650"/>
                </a:lnTo>
                <a:lnTo>
                  <a:pt x="7957" y="13602"/>
                </a:lnTo>
                <a:lnTo>
                  <a:pt x="7932" y="13577"/>
                </a:lnTo>
                <a:lnTo>
                  <a:pt x="7884" y="13577"/>
                </a:lnTo>
                <a:lnTo>
                  <a:pt x="7811" y="13626"/>
                </a:lnTo>
                <a:lnTo>
                  <a:pt x="7738" y="13699"/>
                </a:lnTo>
                <a:lnTo>
                  <a:pt x="7689" y="13772"/>
                </a:lnTo>
                <a:lnTo>
                  <a:pt x="7640" y="13869"/>
                </a:lnTo>
                <a:lnTo>
                  <a:pt x="7567" y="14064"/>
                </a:lnTo>
                <a:lnTo>
                  <a:pt x="7519" y="14259"/>
                </a:lnTo>
                <a:lnTo>
                  <a:pt x="7446" y="14526"/>
                </a:lnTo>
                <a:lnTo>
                  <a:pt x="7105" y="14526"/>
                </a:lnTo>
                <a:lnTo>
                  <a:pt x="7129" y="14380"/>
                </a:lnTo>
                <a:lnTo>
                  <a:pt x="7178" y="14210"/>
                </a:lnTo>
                <a:lnTo>
                  <a:pt x="7300" y="13894"/>
                </a:lnTo>
                <a:lnTo>
                  <a:pt x="7421" y="13577"/>
                </a:lnTo>
                <a:lnTo>
                  <a:pt x="7421" y="13529"/>
                </a:lnTo>
                <a:lnTo>
                  <a:pt x="7397" y="13504"/>
                </a:lnTo>
                <a:lnTo>
                  <a:pt x="7324" y="13504"/>
                </a:lnTo>
                <a:lnTo>
                  <a:pt x="7154" y="13650"/>
                </a:lnTo>
                <a:lnTo>
                  <a:pt x="7008" y="13821"/>
                </a:lnTo>
                <a:lnTo>
                  <a:pt x="6886" y="13991"/>
                </a:lnTo>
                <a:lnTo>
                  <a:pt x="6789" y="14210"/>
                </a:lnTo>
                <a:lnTo>
                  <a:pt x="6740" y="14332"/>
                </a:lnTo>
                <a:lnTo>
                  <a:pt x="6716" y="14502"/>
                </a:lnTo>
                <a:lnTo>
                  <a:pt x="6497" y="14453"/>
                </a:lnTo>
                <a:lnTo>
                  <a:pt x="6302" y="14380"/>
                </a:lnTo>
                <a:lnTo>
                  <a:pt x="5889" y="14210"/>
                </a:lnTo>
                <a:lnTo>
                  <a:pt x="7008" y="13358"/>
                </a:lnTo>
                <a:lnTo>
                  <a:pt x="8078" y="12458"/>
                </a:lnTo>
                <a:lnTo>
                  <a:pt x="8881" y="11777"/>
                </a:lnTo>
                <a:lnTo>
                  <a:pt x="9271" y="11436"/>
                </a:lnTo>
                <a:lnTo>
                  <a:pt x="9684" y="11120"/>
                </a:lnTo>
                <a:lnTo>
                  <a:pt x="10463" y="10512"/>
                </a:lnTo>
                <a:lnTo>
                  <a:pt x="10828" y="10195"/>
                </a:lnTo>
                <a:lnTo>
                  <a:pt x="11193" y="9855"/>
                </a:lnTo>
                <a:lnTo>
                  <a:pt x="11388" y="9636"/>
                </a:lnTo>
                <a:lnTo>
                  <a:pt x="11582" y="9417"/>
                </a:lnTo>
                <a:lnTo>
                  <a:pt x="11923" y="8930"/>
                </a:lnTo>
                <a:lnTo>
                  <a:pt x="12264" y="8443"/>
                </a:lnTo>
                <a:lnTo>
                  <a:pt x="12434" y="8200"/>
                </a:lnTo>
                <a:lnTo>
                  <a:pt x="12629" y="7981"/>
                </a:lnTo>
                <a:lnTo>
                  <a:pt x="12969" y="7616"/>
                </a:lnTo>
                <a:lnTo>
                  <a:pt x="13334" y="7251"/>
                </a:lnTo>
                <a:lnTo>
                  <a:pt x="13699" y="6910"/>
                </a:lnTo>
                <a:lnTo>
                  <a:pt x="14064" y="6570"/>
                </a:lnTo>
                <a:close/>
                <a:moveTo>
                  <a:pt x="14356" y="1460"/>
                </a:moveTo>
                <a:lnTo>
                  <a:pt x="14575" y="1509"/>
                </a:lnTo>
                <a:lnTo>
                  <a:pt x="14721" y="1582"/>
                </a:lnTo>
                <a:lnTo>
                  <a:pt x="14843" y="1679"/>
                </a:lnTo>
                <a:lnTo>
                  <a:pt x="14916" y="1825"/>
                </a:lnTo>
                <a:lnTo>
                  <a:pt x="14964" y="1971"/>
                </a:lnTo>
                <a:lnTo>
                  <a:pt x="14989" y="2141"/>
                </a:lnTo>
                <a:lnTo>
                  <a:pt x="14964" y="2312"/>
                </a:lnTo>
                <a:lnTo>
                  <a:pt x="14940" y="2506"/>
                </a:lnTo>
                <a:lnTo>
                  <a:pt x="14867" y="2701"/>
                </a:lnTo>
                <a:lnTo>
                  <a:pt x="14721" y="3090"/>
                </a:lnTo>
                <a:lnTo>
                  <a:pt x="14551" y="3455"/>
                </a:lnTo>
                <a:lnTo>
                  <a:pt x="14381" y="3747"/>
                </a:lnTo>
                <a:lnTo>
                  <a:pt x="14162" y="4112"/>
                </a:lnTo>
                <a:lnTo>
                  <a:pt x="13918" y="4477"/>
                </a:lnTo>
                <a:lnTo>
                  <a:pt x="13432" y="5183"/>
                </a:lnTo>
                <a:lnTo>
                  <a:pt x="12385" y="6545"/>
                </a:lnTo>
                <a:lnTo>
                  <a:pt x="12045" y="7008"/>
                </a:lnTo>
                <a:lnTo>
                  <a:pt x="11704" y="7421"/>
                </a:lnTo>
                <a:lnTo>
                  <a:pt x="11339" y="7835"/>
                </a:lnTo>
                <a:lnTo>
                  <a:pt x="10950" y="8224"/>
                </a:lnTo>
                <a:lnTo>
                  <a:pt x="10560" y="8614"/>
                </a:lnTo>
                <a:lnTo>
                  <a:pt x="10171" y="9003"/>
                </a:lnTo>
                <a:lnTo>
                  <a:pt x="9319" y="9733"/>
                </a:lnTo>
                <a:lnTo>
                  <a:pt x="8565" y="10341"/>
                </a:lnTo>
                <a:lnTo>
                  <a:pt x="7835" y="10974"/>
                </a:lnTo>
                <a:lnTo>
                  <a:pt x="7129" y="11607"/>
                </a:lnTo>
                <a:lnTo>
                  <a:pt x="6789" y="11947"/>
                </a:lnTo>
                <a:lnTo>
                  <a:pt x="6448" y="12288"/>
                </a:lnTo>
                <a:lnTo>
                  <a:pt x="5791" y="12945"/>
                </a:lnTo>
                <a:lnTo>
                  <a:pt x="5134" y="13602"/>
                </a:lnTo>
                <a:lnTo>
                  <a:pt x="4794" y="13918"/>
                </a:lnTo>
                <a:lnTo>
                  <a:pt x="4429" y="14210"/>
                </a:lnTo>
                <a:lnTo>
                  <a:pt x="4064" y="14478"/>
                </a:lnTo>
                <a:lnTo>
                  <a:pt x="3674" y="14745"/>
                </a:lnTo>
                <a:lnTo>
                  <a:pt x="3431" y="14891"/>
                </a:lnTo>
                <a:lnTo>
                  <a:pt x="3115" y="15037"/>
                </a:lnTo>
                <a:lnTo>
                  <a:pt x="2750" y="15208"/>
                </a:lnTo>
                <a:lnTo>
                  <a:pt x="2360" y="15305"/>
                </a:lnTo>
                <a:lnTo>
                  <a:pt x="2166" y="15354"/>
                </a:lnTo>
                <a:lnTo>
                  <a:pt x="1971" y="15378"/>
                </a:lnTo>
                <a:lnTo>
                  <a:pt x="1776" y="15402"/>
                </a:lnTo>
                <a:lnTo>
                  <a:pt x="1606" y="15378"/>
                </a:lnTo>
                <a:lnTo>
                  <a:pt x="1460" y="15329"/>
                </a:lnTo>
                <a:lnTo>
                  <a:pt x="1314" y="15256"/>
                </a:lnTo>
                <a:lnTo>
                  <a:pt x="1192" y="15159"/>
                </a:lnTo>
                <a:lnTo>
                  <a:pt x="1095" y="15037"/>
                </a:lnTo>
                <a:lnTo>
                  <a:pt x="1022" y="14867"/>
                </a:lnTo>
                <a:lnTo>
                  <a:pt x="973" y="14672"/>
                </a:lnTo>
                <a:lnTo>
                  <a:pt x="973" y="14478"/>
                </a:lnTo>
                <a:lnTo>
                  <a:pt x="973" y="14283"/>
                </a:lnTo>
                <a:lnTo>
                  <a:pt x="998" y="14064"/>
                </a:lnTo>
                <a:lnTo>
                  <a:pt x="1046" y="13869"/>
                </a:lnTo>
                <a:lnTo>
                  <a:pt x="1168" y="13456"/>
                </a:lnTo>
                <a:lnTo>
                  <a:pt x="1752" y="12288"/>
                </a:lnTo>
                <a:lnTo>
                  <a:pt x="2020" y="11753"/>
                </a:lnTo>
                <a:lnTo>
                  <a:pt x="2141" y="11558"/>
                </a:lnTo>
                <a:lnTo>
                  <a:pt x="2190" y="11485"/>
                </a:lnTo>
                <a:lnTo>
                  <a:pt x="2239" y="11436"/>
                </a:lnTo>
                <a:lnTo>
                  <a:pt x="2287" y="11534"/>
                </a:lnTo>
                <a:lnTo>
                  <a:pt x="2263" y="11558"/>
                </a:lnTo>
                <a:lnTo>
                  <a:pt x="1995" y="12118"/>
                </a:lnTo>
                <a:lnTo>
                  <a:pt x="1874" y="12410"/>
                </a:lnTo>
                <a:lnTo>
                  <a:pt x="1776" y="12701"/>
                </a:lnTo>
                <a:lnTo>
                  <a:pt x="1703" y="12993"/>
                </a:lnTo>
                <a:lnTo>
                  <a:pt x="1703" y="13139"/>
                </a:lnTo>
                <a:lnTo>
                  <a:pt x="1703" y="13285"/>
                </a:lnTo>
                <a:lnTo>
                  <a:pt x="1703" y="13431"/>
                </a:lnTo>
                <a:lnTo>
                  <a:pt x="1728" y="13577"/>
                </a:lnTo>
                <a:lnTo>
                  <a:pt x="1776" y="13723"/>
                </a:lnTo>
                <a:lnTo>
                  <a:pt x="1849" y="13869"/>
                </a:lnTo>
                <a:lnTo>
                  <a:pt x="1922" y="13967"/>
                </a:lnTo>
                <a:lnTo>
                  <a:pt x="2020" y="14064"/>
                </a:lnTo>
                <a:lnTo>
                  <a:pt x="2117" y="14137"/>
                </a:lnTo>
                <a:lnTo>
                  <a:pt x="2214" y="14210"/>
                </a:lnTo>
                <a:lnTo>
                  <a:pt x="2336" y="14234"/>
                </a:lnTo>
                <a:lnTo>
                  <a:pt x="2458" y="14283"/>
                </a:lnTo>
                <a:lnTo>
                  <a:pt x="2701" y="14283"/>
                </a:lnTo>
                <a:lnTo>
                  <a:pt x="2969" y="14259"/>
                </a:lnTo>
                <a:lnTo>
                  <a:pt x="3236" y="14210"/>
                </a:lnTo>
                <a:lnTo>
                  <a:pt x="3480" y="14137"/>
                </a:lnTo>
                <a:lnTo>
                  <a:pt x="3674" y="14040"/>
                </a:lnTo>
                <a:lnTo>
                  <a:pt x="4064" y="13869"/>
                </a:lnTo>
                <a:lnTo>
                  <a:pt x="4404" y="13650"/>
                </a:lnTo>
                <a:lnTo>
                  <a:pt x="4745" y="13407"/>
                </a:lnTo>
                <a:lnTo>
                  <a:pt x="5086" y="13139"/>
                </a:lnTo>
                <a:lnTo>
                  <a:pt x="5718" y="12580"/>
                </a:lnTo>
                <a:lnTo>
                  <a:pt x="6351" y="12020"/>
                </a:lnTo>
                <a:lnTo>
                  <a:pt x="7056" y="11315"/>
                </a:lnTo>
                <a:lnTo>
                  <a:pt x="7762" y="10585"/>
                </a:lnTo>
                <a:lnTo>
                  <a:pt x="8443" y="9855"/>
                </a:lnTo>
                <a:lnTo>
                  <a:pt x="9149" y="9125"/>
                </a:lnTo>
                <a:lnTo>
                  <a:pt x="10585" y="7665"/>
                </a:lnTo>
                <a:lnTo>
                  <a:pt x="11315" y="6910"/>
                </a:lnTo>
                <a:lnTo>
                  <a:pt x="12045" y="6180"/>
                </a:lnTo>
                <a:lnTo>
                  <a:pt x="12580" y="5596"/>
                </a:lnTo>
                <a:lnTo>
                  <a:pt x="13091" y="4988"/>
                </a:lnTo>
                <a:lnTo>
                  <a:pt x="13334" y="4672"/>
                </a:lnTo>
                <a:lnTo>
                  <a:pt x="13553" y="4356"/>
                </a:lnTo>
                <a:lnTo>
                  <a:pt x="13772" y="4015"/>
                </a:lnTo>
                <a:lnTo>
                  <a:pt x="13943" y="3674"/>
                </a:lnTo>
                <a:lnTo>
                  <a:pt x="14040" y="3407"/>
                </a:lnTo>
                <a:lnTo>
                  <a:pt x="14113" y="3163"/>
                </a:lnTo>
                <a:lnTo>
                  <a:pt x="14162" y="2896"/>
                </a:lnTo>
                <a:lnTo>
                  <a:pt x="14186" y="2628"/>
                </a:lnTo>
                <a:lnTo>
                  <a:pt x="14137" y="2385"/>
                </a:lnTo>
                <a:lnTo>
                  <a:pt x="14089" y="2263"/>
                </a:lnTo>
                <a:lnTo>
                  <a:pt x="14040" y="2141"/>
                </a:lnTo>
                <a:lnTo>
                  <a:pt x="13967" y="2044"/>
                </a:lnTo>
                <a:lnTo>
                  <a:pt x="13894" y="1947"/>
                </a:lnTo>
                <a:lnTo>
                  <a:pt x="13772" y="1849"/>
                </a:lnTo>
                <a:lnTo>
                  <a:pt x="13651" y="1776"/>
                </a:lnTo>
                <a:lnTo>
                  <a:pt x="13480" y="1703"/>
                </a:lnTo>
                <a:lnTo>
                  <a:pt x="13334" y="1679"/>
                </a:lnTo>
                <a:lnTo>
                  <a:pt x="12994" y="1679"/>
                </a:lnTo>
                <a:lnTo>
                  <a:pt x="13261" y="1606"/>
                </a:lnTo>
                <a:lnTo>
                  <a:pt x="13529" y="1533"/>
                </a:lnTo>
                <a:lnTo>
                  <a:pt x="13821" y="1484"/>
                </a:lnTo>
                <a:lnTo>
                  <a:pt x="14113" y="1460"/>
                </a:lnTo>
                <a:close/>
                <a:moveTo>
                  <a:pt x="15573" y="535"/>
                </a:moveTo>
                <a:lnTo>
                  <a:pt x="15694" y="584"/>
                </a:lnTo>
                <a:lnTo>
                  <a:pt x="15767" y="633"/>
                </a:lnTo>
                <a:lnTo>
                  <a:pt x="15816" y="681"/>
                </a:lnTo>
                <a:lnTo>
                  <a:pt x="15840" y="754"/>
                </a:lnTo>
                <a:lnTo>
                  <a:pt x="15889" y="852"/>
                </a:lnTo>
                <a:lnTo>
                  <a:pt x="15938" y="1119"/>
                </a:lnTo>
                <a:lnTo>
                  <a:pt x="15938" y="1387"/>
                </a:lnTo>
                <a:lnTo>
                  <a:pt x="15913" y="1679"/>
                </a:lnTo>
                <a:lnTo>
                  <a:pt x="15865" y="1971"/>
                </a:lnTo>
                <a:lnTo>
                  <a:pt x="15719" y="2531"/>
                </a:lnTo>
                <a:lnTo>
                  <a:pt x="15548" y="3066"/>
                </a:lnTo>
                <a:lnTo>
                  <a:pt x="15378" y="3577"/>
                </a:lnTo>
                <a:lnTo>
                  <a:pt x="15159" y="4088"/>
                </a:lnTo>
                <a:lnTo>
                  <a:pt x="14916" y="4574"/>
                </a:lnTo>
                <a:lnTo>
                  <a:pt x="14624" y="5061"/>
                </a:lnTo>
                <a:lnTo>
                  <a:pt x="14332" y="5499"/>
                </a:lnTo>
                <a:lnTo>
                  <a:pt x="13991" y="5937"/>
                </a:lnTo>
                <a:lnTo>
                  <a:pt x="13626" y="6351"/>
                </a:lnTo>
                <a:lnTo>
                  <a:pt x="13261" y="6740"/>
                </a:lnTo>
                <a:lnTo>
                  <a:pt x="12604" y="7397"/>
                </a:lnTo>
                <a:lnTo>
                  <a:pt x="12288" y="7738"/>
                </a:lnTo>
                <a:lnTo>
                  <a:pt x="11996" y="8103"/>
                </a:lnTo>
                <a:lnTo>
                  <a:pt x="11363" y="8979"/>
                </a:lnTo>
                <a:lnTo>
                  <a:pt x="11047" y="9392"/>
                </a:lnTo>
                <a:lnTo>
                  <a:pt x="10877" y="9611"/>
                </a:lnTo>
                <a:lnTo>
                  <a:pt x="10682" y="9806"/>
                </a:lnTo>
                <a:lnTo>
                  <a:pt x="10293" y="10122"/>
                </a:lnTo>
                <a:lnTo>
                  <a:pt x="9903" y="10439"/>
                </a:lnTo>
                <a:lnTo>
                  <a:pt x="9100" y="11047"/>
                </a:lnTo>
                <a:lnTo>
                  <a:pt x="8687" y="11388"/>
                </a:lnTo>
                <a:lnTo>
                  <a:pt x="8297" y="11728"/>
                </a:lnTo>
                <a:lnTo>
                  <a:pt x="7519" y="12410"/>
                </a:lnTo>
                <a:lnTo>
                  <a:pt x="6837" y="12969"/>
                </a:lnTo>
                <a:lnTo>
                  <a:pt x="6156" y="13529"/>
                </a:lnTo>
                <a:lnTo>
                  <a:pt x="5475" y="14064"/>
                </a:lnTo>
                <a:lnTo>
                  <a:pt x="4769" y="14575"/>
                </a:lnTo>
                <a:lnTo>
                  <a:pt x="4283" y="14916"/>
                </a:lnTo>
                <a:lnTo>
                  <a:pt x="3796" y="15208"/>
                </a:lnTo>
                <a:lnTo>
                  <a:pt x="3285" y="15500"/>
                </a:lnTo>
                <a:lnTo>
                  <a:pt x="2750" y="15767"/>
                </a:lnTo>
                <a:lnTo>
                  <a:pt x="2287" y="15962"/>
                </a:lnTo>
                <a:lnTo>
                  <a:pt x="2020" y="16059"/>
                </a:lnTo>
                <a:lnTo>
                  <a:pt x="1752" y="16132"/>
                </a:lnTo>
                <a:lnTo>
                  <a:pt x="1484" y="16205"/>
                </a:lnTo>
                <a:lnTo>
                  <a:pt x="1217" y="16230"/>
                </a:lnTo>
                <a:lnTo>
                  <a:pt x="949" y="16205"/>
                </a:lnTo>
                <a:lnTo>
                  <a:pt x="827" y="16181"/>
                </a:lnTo>
                <a:lnTo>
                  <a:pt x="730" y="16132"/>
                </a:lnTo>
                <a:lnTo>
                  <a:pt x="633" y="16084"/>
                </a:lnTo>
                <a:lnTo>
                  <a:pt x="560" y="16011"/>
                </a:lnTo>
                <a:lnTo>
                  <a:pt x="511" y="15938"/>
                </a:lnTo>
                <a:lnTo>
                  <a:pt x="462" y="15840"/>
                </a:lnTo>
                <a:lnTo>
                  <a:pt x="438" y="15646"/>
                </a:lnTo>
                <a:lnTo>
                  <a:pt x="438" y="15402"/>
                </a:lnTo>
                <a:lnTo>
                  <a:pt x="487" y="15159"/>
                </a:lnTo>
                <a:lnTo>
                  <a:pt x="560" y="14891"/>
                </a:lnTo>
                <a:lnTo>
                  <a:pt x="754" y="14405"/>
                </a:lnTo>
                <a:lnTo>
                  <a:pt x="754" y="14599"/>
                </a:lnTo>
                <a:lnTo>
                  <a:pt x="754" y="14794"/>
                </a:lnTo>
                <a:lnTo>
                  <a:pt x="803" y="14964"/>
                </a:lnTo>
                <a:lnTo>
                  <a:pt x="827" y="15110"/>
                </a:lnTo>
                <a:lnTo>
                  <a:pt x="900" y="15232"/>
                </a:lnTo>
                <a:lnTo>
                  <a:pt x="973" y="15354"/>
                </a:lnTo>
                <a:lnTo>
                  <a:pt x="1046" y="15427"/>
                </a:lnTo>
                <a:lnTo>
                  <a:pt x="1144" y="15500"/>
                </a:lnTo>
                <a:lnTo>
                  <a:pt x="1241" y="15573"/>
                </a:lnTo>
                <a:lnTo>
                  <a:pt x="1338" y="15597"/>
                </a:lnTo>
                <a:lnTo>
                  <a:pt x="1460" y="15646"/>
                </a:lnTo>
                <a:lnTo>
                  <a:pt x="1849" y="15646"/>
                </a:lnTo>
                <a:lnTo>
                  <a:pt x="2141" y="15597"/>
                </a:lnTo>
                <a:lnTo>
                  <a:pt x="2433" y="15500"/>
                </a:lnTo>
                <a:lnTo>
                  <a:pt x="2750" y="15402"/>
                </a:lnTo>
                <a:lnTo>
                  <a:pt x="3042" y="15256"/>
                </a:lnTo>
                <a:lnTo>
                  <a:pt x="3626" y="14964"/>
                </a:lnTo>
                <a:lnTo>
                  <a:pt x="4112" y="14648"/>
                </a:lnTo>
                <a:lnTo>
                  <a:pt x="4453" y="14405"/>
                </a:lnTo>
                <a:lnTo>
                  <a:pt x="4794" y="14137"/>
                </a:lnTo>
                <a:lnTo>
                  <a:pt x="5134" y="13845"/>
                </a:lnTo>
                <a:lnTo>
                  <a:pt x="5767" y="13261"/>
                </a:lnTo>
                <a:lnTo>
                  <a:pt x="6375" y="12653"/>
                </a:lnTo>
                <a:lnTo>
                  <a:pt x="6983" y="12045"/>
                </a:lnTo>
                <a:lnTo>
                  <a:pt x="7738" y="11363"/>
                </a:lnTo>
                <a:lnTo>
                  <a:pt x="8492" y="10731"/>
                </a:lnTo>
                <a:lnTo>
                  <a:pt x="9271" y="10098"/>
                </a:lnTo>
                <a:lnTo>
                  <a:pt x="10049" y="9465"/>
                </a:lnTo>
                <a:lnTo>
                  <a:pt x="10439" y="9125"/>
                </a:lnTo>
                <a:lnTo>
                  <a:pt x="10828" y="8760"/>
                </a:lnTo>
                <a:lnTo>
                  <a:pt x="11193" y="8395"/>
                </a:lnTo>
                <a:lnTo>
                  <a:pt x="11558" y="8030"/>
                </a:lnTo>
                <a:lnTo>
                  <a:pt x="11899" y="7665"/>
                </a:lnTo>
                <a:lnTo>
                  <a:pt x="12239" y="7275"/>
                </a:lnTo>
                <a:lnTo>
                  <a:pt x="12896" y="6448"/>
                </a:lnTo>
                <a:lnTo>
                  <a:pt x="13894" y="5110"/>
                </a:lnTo>
                <a:lnTo>
                  <a:pt x="14381" y="4429"/>
                </a:lnTo>
                <a:lnTo>
                  <a:pt x="14599" y="4064"/>
                </a:lnTo>
                <a:lnTo>
                  <a:pt x="14818" y="3723"/>
                </a:lnTo>
                <a:lnTo>
                  <a:pt x="14989" y="3382"/>
                </a:lnTo>
                <a:lnTo>
                  <a:pt x="15159" y="2993"/>
                </a:lnTo>
                <a:lnTo>
                  <a:pt x="15281" y="2604"/>
                </a:lnTo>
                <a:lnTo>
                  <a:pt x="15329" y="2409"/>
                </a:lnTo>
                <a:lnTo>
                  <a:pt x="15378" y="2214"/>
                </a:lnTo>
                <a:lnTo>
                  <a:pt x="15378" y="2020"/>
                </a:lnTo>
                <a:lnTo>
                  <a:pt x="15354" y="1849"/>
                </a:lnTo>
                <a:lnTo>
                  <a:pt x="15305" y="1655"/>
                </a:lnTo>
                <a:lnTo>
                  <a:pt x="15232" y="1509"/>
                </a:lnTo>
                <a:lnTo>
                  <a:pt x="15135" y="1363"/>
                </a:lnTo>
                <a:lnTo>
                  <a:pt x="14989" y="1241"/>
                </a:lnTo>
                <a:lnTo>
                  <a:pt x="14794" y="1144"/>
                </a:lnTo>
                <a:lnTo>
                  <a:pt x="14575" y="1046"/>
                </a:lnTo>
                <a:lnTo>
                  <a:pt x="14332" y="998"/>
                </a:lnTo>
                <a:lnTo>
                  <a:pt x="14089" y="973"/>
                </a:lnTo>
                <a:lnTo>
                  <a:pt x="14818" y="730"/>
                </a:lnTo>
                <a:lnTo>
                  <a:pt x="15110" y="608"/>
                </a:lnTo>
                <a:lnTo>
                  <a:pt x="15281" y="560"/>
                </a:lnTo>
                <a:lnTo>
                  <a:pt x="15427" y="535"/>
                </a:lnTo>
                <a:close/>
                <a:moveTo>
                  <a:pt x="15451" y="0"/>
                </a:moveTo>
                <a:lnTo>
                  <a:pt x="15305" y="24"/>
                </a:lnTo>
                <a:lnTo>
                  <a:pt x="15013" y="97"/>
                </a:lnTo>
                <a:lnTo>
                  <a:pt x="13845" y="462"/>
                </a:lnTo>
                <a:lnTo>
                  <a:pt x="13261" y="657"/>
                </a:lnTo>
                <a:lnTo>
                  <a:pt x="12702" y="876"/>
                </a:lnTo>
                <a:lnTo>
                  <a:pt x="12118" y="1119"/>
                </a:lnTo>
                <a:lnTo>
                  <a:pt x="11582" y="1411"/>
                </a:lnTo>
                <a:lnTo>
                  <a:pt x="11047" y="1703"/>
                </a:lnTo>
                <a:lnTo>
                  <a:pt x="10536" y="2020"/>
                </a:lnTo>
                <a:lnTo>
                  <a:pt x="10512" y="2068"/>
                </a:lnTo>
                <a:lnTo>
                  <a:pt x="10195" y="1971"/>
                </a:lnTo>
                <a:lnTo>
                  <a:pt x="9879" y="1898"/>
                </a:lnTo>
                <a:lnTo>
                  <a:pt x="9246" y="1801"/>
                </a:lnTo>
                <a:lnTo>
                  <a:pt x="8906" y="1776"/>
                </a:lnTo>
                <a:lnTo>
                  <a:pt x="8565" y="1752"/>
                </a:lnTo>
                <a:lnTo>
                  <a:pt x="8224" y="1752"/>
                </a:lnTo>
                <a:lnTo>
                  <a:pt x="7884" y="1776"/>
                </a:lnTo>
                <a:lnTo>
                  <a:pt x="7543" y="1801"/>
                </a:lnTo>
                <a:lnTo>
                  <a:pt x="7178" y="1849"/>
                </a:lnTo>
                <a:lnTo>
                  <a:pt x="6837" y="1898"/>
                </a:lnTo>
                <a:lnTo>
                  <a:pt x="6497" y="1971"/>
                </a:lnTo>
                <a:lnTo>
                  <a:pt x="6181" y="2068"/>
                </a:lnTo>
                <a:lnTo>
                  <a:pt x="5840" y="2166"/>
                </a:lnTo>
                <a:lnTo>
                  <a:pt x="5524" y="2287"/>
                </a:lnTo>
                <a:lnTo>
                  <a:pt x="5207" y="2409"/>
                </a:lnTo>
                <a:lnTo>
                  <a:pt x="4891" y="2555"/>
                </a:lnTo>
                <a:lnTo>
                  <a:pt x="4575" y="2725"/>
                </a:lnTo>
                <a:lnTo>
                  <a:pt x="4283" y="2896"/>
                </a:lnTo>
                <a:lnTo>
                  <a:pt x="3991" y="3090"/>
                </a:lnTo>
                <a:lnTo>
                  <a:pt x="3626" y="3358"/>
                </a:lnTo>
                <a:lnTo>
                  <a:pt x="3285" y="3699"/>
                </a:lnTo>
                <a:lnTo>
                  <a:pt x="2969" y="4039"/>
                </a:lnTo>
                <a:lnTo>
                  <a:pt x="2677" y="4429"/>
                </a:lnTo>
                <a:lnTo>
                  <a:pt x="2433" y="4842"/>
                </a:lnTo>
                <a:lnTo>
                  <a:pt x="2214" y="5256"/>
                </a:lnTo>
                <a:lnTo>
                  <a:pt x="2044" y="5718"/>
                </a:lnTo>
                <a:lnTo>
                  <a:pt x="1874" y="6156"/>
                </a:lnTo>
                <a:lnTo>
                  <a:pt x="1776" y="6351"/>
                </a:lnTo>
                <a:lnTo>
                  <a:pt x="1679" y="6521"/>
                </a:lnTo>
                <a:lnTo>
                  <a:pt x="1630" y="6691"/>
                </a:lnTo>
                <a:lnTo>
                  <a:pt x="1630" y="6862"/>
                </a:lnTo>
                <a:lnTo>
                  <a:pt x="1655" y="6910"/>
                </a:lnTo>
                <a:lnTo>
                  <a:pt x="1703" y="6935"/>
                </a:lnTo>
                <a:lnTo>
                  <a:pt x="1630" y="7348"/>
                </a:lnTo>
                <a:lnTo>
                  <a:pt x="1582" y="7762"/>
                </a:lnTo>
                <a:lnTo>
                  <a:pt x="1557" y="8151"/>
                </a:lnTo>
                <a:lnTo>
                  <a:pt x="1557" y="8565"/>
                </a:lnTo>
                <a:lnTo>
                  <a:pt x="1557" y="8881"/>
                </a:lnTo>
                <a:lnTo>
                  <a:pt x="1606" y="9198"/>
                </a:lnTo>
                <a:lnTo>
                  <a:pt x="1655" y="9514"/>
                </a:lnTo>
                <a:lnTo>
                  <a:pt x="1703" y="9830"/>
                </a:lnTo>
                <a:lnTo>
                  <a:pt x="1776" y="10171"/>
                </a:lnTo>
                <a:lnTo>
                  <a:pt x="1874" y="10487"/>
                </a:lnTo>
                <a:lnTo>
                  <a:pt x="1995" y="10828"/>
                </a:lnTo>
                <a:lnTo>
                  <a:pt x="2117" y="11144"/>
                </a:lnTo>
                <a:lnTo>
                  <a:pt x="2020" y="11193"/>
                </a:lnTo>
                <a:lnTo>
                  <a:pt x="1898" y="11290"/>
                </a:lnTo>
                <a:lnTo>
                  <a:pt x="1776" y="11412"/>
                </a:lnTo>
                <a:lnTo>
                  <a:pt x="1655" y="11607"/>
                </a:lnTo>
                <a:lnTo>
                  <a:pt x="1387" y="12045"/>
                </a:lnTo>
                <a:lnTo>
                  <a:pt x="1119" y="12556"/>
                </a:lnTo>
                <a:lnTo>
                  <a:pt x="876" y="13091"/>
                </a:lnTo>
                <a:lnTo>
                  <a:pt x="657" y="13553"/>
                </a:lnTo>
                <a:lnTo>
                  <a:pt x="414" y="14113"/>
                </a:lnTo>
                <a:lnTo>
                  <a:pt x="243" y="14551"/>
                </a:lnTo>
                <a:lnTo>
                  <a:pt x="97" y="14989"/>
                </a:lnTo>
                <a:lnTo>
                  <a:pt x="49" y="15208"/>
                </a:lnTo>
                <a:lnTo>
                  <a:pt x="0" y="15427"/>
                </a:lnTo>
                <a:lnTo>
                  <a:pt x="0" y="15670"/>
                </a:lnTo>
                <a:lnTo>
                  <a:pt x="49" y="15889"/>
                </a:lnTo>
                <a:lnTo>
                  <a:pt x="97" y="16084"/>
                </a:lnTo>
                <a:lnTo>
                  <a:pt x="195" y="16254"/>
                </a:lnTo>
                <a:lnTo>
                  <a:pt x="316" y="16400"/>
                </a:lnTo>
                <a:lnTo>
                  <a:pt x="487" y="16497"/>
                </a:lnTo>
                <a:lnTo>
                  <a:pt x="657" y="16595"/>
                </a:lnTo>
                <a:lnTo>
                  <a:pt x="827" y="16643"/>
                </a:lnTo>
                <a:lnTo>
                  <a:pt x="1046" y="16668"/>
                </a:lnTo>
                <a:lnTo>
                  <a:pt x="1241" y="16668"/>
                </a:lnTo>
                <a:lnTo>
                  <a:pt x="1509" y="16643"/>
                </a:lnTo>
                <a:lnTo>
                  <a:pt x="1776" y="16570"/>
                </a:lnTo>
                <a:lnTo>
                  <a:pt x="2044" y="16497"/>
                </a:lnTo>
                <a:lnTo>
                  <a:pt x="2312" y="16400"/>
                </a:lnTo>
                <a:lnTo>
                  <a:pt x="2823" y="16157"/>
                </a:lnTo>
                <a:lnTo>
                  <a:pt x="3309" y="15913"/>
                </a:lnTo>
                <a:lnTo>
                  <a:pt x="3796" y="15646"/>
                </a:lnTo>
                <a:lnTo>
                  <a:pt x="4258" y="15378"/>
                </a:lnTo>
                <a:lnTo>
                  <a:pt x="4721" y="15062"/>
                </a:lnTo>
                <a:lnTo>
                  <a:pt x="5183" y="14745"/>
                </a:lnTo>
                <a:lnTo>
                  <a:pt x="5791" y="14307"/>
                </a:lnTo>
                <a:lnTo>
                  <a:pt x="5767" y="14405"/>
                </a:lnTo>
                <a:lnTo>
                  <a:pt x="5767" y="14502"/>
                </a:lnTo>
                <a:lnTo>
                  <a:pt x="5791" y="14599"/>
                </a:lnTo>
                <a:lnTo>
                  <a:pt x="5864" y="14672"/>
                </a:lnTo>
                <a:lnTo>
                  <a:pt x="5937" y="14745"/>
                </a:lnTo>
                <a:lnTo>
                  <a:pt x="6035" y="14794"/>
                </a:lnTo>
                <a:lnTo>
                  <a:pt x="6302" y="14867"/>
                </a:lnTo>
                <a:lnTo>
                  <a:pt x="6594" y="14940"/>
                </a:lnTo>
                <a:lnTo>
                  <a:pt x="6910" y="14964"/>
                </a:lnTo>
                <a:lnTo>
                  <a:pt x="7227" y="14989"/>
                </a:lnTo>
                <a:lnTo>
                  <a:pt x="7543" y="14989"/>
                </a:lnTo>
                <a:lnTo>
                  <a:pt x="7567" y="15037"/>
                </a:lnTo>
                <a:lnTo>
                  <a:pt x="7640" y="15062"/>
                </a:lnTo>
                <a:lnTo>
                  <a:pt x="7689" y="15062"/>
                </a:lnTo>
                <a:lnTo>
                  <a:pt x="7713" y="15037"/>
                </a:lnTo>
                <a:lnTo>
                  <a:pt x="7738" y="14964"/>
                </a:lnTo>
                <a:lnTo>
                  <a:pt x="8127" y="14940"/>
                </a:lnTo>
                <a:lnTo>
                  <a:pt x="8224" y="14940"/>
                </a:lnTo>
                <a:lnTo>
                  <a:pt x="8322" y="14964"/>
                </a:lnTo>
                <a:lnTo>
                  <a:pt x="8395" y="14916"/>
                </a:lnTo>
                <a:lnTo>
                  <a:pt x="8808" y="14867"/>
                </a:lnTo>
                <a:lnTo>
                  <a:pt x="9198" y="14794"/>
                </a:lnTo>
                <a:lnTo>
                  <a:pt x="9611" y="14697"/>
                </a:lnTo>
                <a:lnTo>
                  <a:pt x="10001" y="14599"/>
                </a:lnTo>
                <a:lnTo>
                  <a:pt x="10390" y="14453"/>
                </a:lnTo>
                <a:lnTo>
                  <a:pt x="10779" y="14307"/>
                </a:lnTo>
                <a:lnTo>
                  <a:pt x="11144" y="14137"/>
                </a:lnTo>
                <a:lnTo>
                  <a:pt x="11509" y="13918"/>
                </a:lnTo>
                <a:lnTo>
                  <a:pt x="12020" y="13577"/>
                </a:lnTo>
                <a:lnTo>
                  <a:pt x="12507" y="13164"/>
                </a:lnTo>
                <a:lnTo>
                  <a:pt x="12969" y="12726"/>
                </a:lnTo>
                <a:lnTo>
                  <a:pt x="13359" y="12264"/>
                </a:lnTo>
                <a:lnTo>
                  <a:pt x="13553" y="11996"/>
                </a:lnTo>
                <a:lnTo>
                  <a:pt x="13724" y="11753"/>
                </a:lnTo>
                <a:lnTo>
                  <a:pt x="13894" y="11485"/>
                </a:lnTo>
                <a:lnTo>
                  <a:pt x="14040" y="11193"/>
                </a:lnTo>
                <a:lnTo>
                  <a:pt x="14186" y="10925"/>
                </a:lnTo>
                <a:lnTo>
                  <a:pt x="14308" y="10633"/>
                </a:lnTo>
                <a:lnTo>
                  <a:pt x="14405" y="10341"/>
                </a:lnTo>
                <a:lnTo>
                  <a:pt x="14478" y="10049"/>
                </a:lnTo>
                <a:lnTo>
                  <a:pt x="14599" y="9538"/>
                </a:lnTo>
                <a:lnTo>
                  <a:pt x="14648" y="9003"/>
                </a:lnTo>
                <a:lnTo>
                  <a:pt x="14672" y="8468"/>
                </a:lnTo>
                <a:lnTo>
                  <a:pt x="14697" y="7957"/>
                </a:lnTo>
                <a:lnTo>
                  <a:pt x="14697" y="7519"/>
                </a:lnTo>
                <a:lnTo>
                  <a:pt x="14672" y="7032"/>
                </a:lnTo>
                <a:lnTo>
                  <a:pt x="14624" y="6813"/>
                </a:lnTo>
                <a:lnTo>
                  <a:pt x="14575" y="6594"/>
                </a:lnTo>
                <a:lnTo>
                  <a:pt x="14502" y="6375"/>
                </a:lnTo>
                <a:lnTo>
                  <a:pt x="14381" y="6180"/>
                </a:lnTo>
                <a:lnTo>
                  <a:pt x="14745" y="5718"/>
                </a:lnTo>
                <a:lnTo>
                  <a:pt x="15086" y="5207"/>
                </a:lnTo>
                <a:lnTo>
                  <a:pt x="15378" y="4696"/>
                </a:lnTo>
                <a:lnTo>
                  <a:pt x="15646" y="4185"/>
                </a:lnTo>
                <a:lnTo>
                  <a:pt x="15889" y="3650"/>
                </a:lnTo>
                <a:lnTo>
                  <a:pt x="16084" y="3090"/>
                </a:lnTo>
                <a:lnTo>
                  <a:pt x="16254" y="2506"/>
                </a:lnTo>
                <a:lnTo>
                  <a:pt x="16376" y="1922"/>
                </a:lnTo>
                <a:lnTo>
                  <a:pt x="16449" y="1509"/>
                </a:lnTo>
                <a:lnTo>
                  <a:pt x="16449" y="1290"/>
                </a:lnTo>
                <a:lnTo>
                  <a:pt x="16449" y="1046"/>
                </a:lnTo>
                <a:lnTo>
                  <a:pt x="16424" y="803"/>
                </a:lnTo>
                <a:lnTo>
                  <a:pt x="16376" y="584"/>
                </a:lnTo>
                <a:lnTo>
                  <a:pt x="16303" y="389"/>
                </a:lnTo>
                <a:lnTo>
                  <a:pt x="16230" y="316"/>
                </a:lnTo>
                <a:lnTo>
                  <a:pt x="16157" y="243"/>
                </a:lnTo>
                <a:lnTo>
                  <a:pt x="16035" y="122"/>
                </a:lnTo>
                <a:lnTo>
                  <a:pt x="15889" y="49"/>
                </a:lnTo>
                <a:lnTo>
                  <a:pt x="15767" y="24"/>
                </a:lnTo>
                <a:lnTo>
                  <a:pt x="1562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p17"/>
          <p:cNvSpPr txBox="1">
            <a:spLocks noGrp="1"/>
          </p:cNvSpPr>
          <p:nvPr>
            <p:ph type="sldNum" idx="12"/>
          </p:nvPr>
        </p:nvSpPr>
        <p:spPr>
          <a:xfrm>
            <a:off x="4348076" y="4726751"/>
            <a:ext cx="548700" cy="29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6</a:t>
            </a:fld>
            <a:endParaRPr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530155" y="1131590"/>
            <a:ext cx="8229600" cy="388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Varela Round"/>
              <a:buChar char="▧"/>
              <a:defRPr sz="24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marL="914400" marR="0" lvl="1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○"/>
              <a:defRPr sz="24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■"/>
              <a:defRPr sz="24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marL="1828800" marR="0" lvl="3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●"/>
              <a:defRPr sz="24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marL="2286000" marR="0" lvl="4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○"/>
              <a:defRPr sz="24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marL="2743200" marR="0" lvl="5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■"/>
              <a:defRPr sz="24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6pPr>
            <a:lvl7pPr marL="3200400" marR="0" lvl="6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●"/>
              <a:defRPr sz="24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7pPr>
            <a:lvl8pPr marL="3657600" marR="0" lvl="7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○"/>
              <a:defRPr sz="24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8pPr>
            <a:lvl9pPr marL="4114800" marR="0" lvl="8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arela Round"/>
              <a:buChar char="■"/>
              <a:defRPr sz="2400" b="0" i="0" u="none" strike="noStrike" cap="none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9pPr>
          </a:lstStyle>
          <a:p>
            <a:r>
              <a:rPr lang="id-ID" altLang="id-ID" sz="1800" dirty="0"/>
              <a:t>Berfungsi sebagai perantara (interface) antara pemakai dengan data physik pada database.</a:t>
            </a:r>
          </a:p>
          <a:p>
            <a:r>
              <a:rPr lang="id-ID" altLang="id-ID" sz="1800" dirty="0"/>
              <a:t>Software pada sistem database dapat berupa:</a:t>
            </a:r>
          </a:p>
          <a:p>
            <a:pPr lvl="1"/>
            <a:r>
              <a:rPr lang="id-ID" altLang="id-ID" sz="1800" dirty="0"/>
              <a:t>Database Management System (DBMS), yang menangani akses terhadap database, sehingga pemakai tidak perlu memikirkan proses penyimpanan dan pengelolaan data secara detail</a:t>
            </a:r>
          </a:p>
          <a:p>
            <a:pPr lvl="1"/>
            <a:r>
              <a:rPr lang="id-ID" altLang="id-ID" sz="1800" dirty="0"/>
              <a:t>Program-program aplikasi dan prosedur-prosedur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8"/>
          <p:cNvSpPr txBox="1">
            <a:spLocks noGrp="1"/>
          </p:cNvSpPr>
          <p:nvPr>
            <p:ph type="sldNum" idx="12"/>
          </p:nvPr>
        </p:nvSpPr>
        <p:spPr>
          <a:xfrm>
            <a:off x="4348076" y="4726751"/>
            <a:ext cx="548700" cy="29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7</a:t>
            </a:fld>
            <a:endParaRPr/>
          </a:p>
        </p:txBody>
      </p:sp>
      <p:sp>
        <p:nvSpPr>
          <p:cNvPr id="7" name="Google Shape;106;p17"/>
          <p:cNvSpPr txBox="1">
            <a:spLocks/>
          </p:cNvSpPr>
          <p:nvPr/>
        </p:nvSpPr>
        <p:spPr>
          <a:xfrm>
            <a:off x="467544" y="131507"/>
            <a:ext cx="2590056" cy="115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Shadows Into Light"/>
              <a:buNone/>
              <a:defRPr sz="2600" b="0" i="0" u="none" strike="noStrike" cap="none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Shadows Into Light"/>
              <a:buNone/>
              <a:defRPr sz="2600" b="0" i="0" u="none" strike="noStrike" cap="none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Shadows Into Light"/>
              <a:buNone/>
              <a:defRPr sz="2600" b="0" i="0" u="none" strike="noStrike" cap="none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Shadows Into Light"/>
              <a:buNone/>
              <a:defRPr sz="2600" b="0" i="0" u="none" strike="noStrike" cap="none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Shadows Into Light"/>
              <a:buNone/>
              <a:defRPr sz="2600" b="0" i="0" u="none" strike="noStrike" cap="none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Shadows Into Light"/>
              <a:buNone/>
              <a:defRPr sz="2600" b="0" i="0" u="none" strike="noStrike" cap="none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Shadows Into Light"/>
              <a:buNone/>
              <a:defRPr sz="2600" b="0" i="0" u="none" strike="noStrike" cap="none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Shadows Into Light"/>
              <a:buNone/>
              <a:defRPr sz="2600" b="0" i="0" u="none" strike="noStrike" cap="none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Shadows Into Light"/>
              <a:buNone/>
              <a:defRPr sz="2600" b="0" i="0" u="none" strike="noStrike" cap="none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9pPr>
          </a:lstStyle>
          <a:p>
            <a:r>
              <a:rPr lang="en-US" sz="6000" b="1" dirty="0">
                <a:solidFill>
                  <a:schemeClr val="accent6"/>
                </a:solidFill>
              </a:rPr>
              <a:t>User</a:t>
            </a:r>
          </a:p>
        </p:txBody>
      </p:sp>
      <p:sp>
        <p:nvSpPr>
          <p:cNvPr id="1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295400"/>
            <a:ext cx="8229600" cy="3364582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</a:pPr>
            <a:r>
              <a:rPr lang="id-ID" altLang="id-ID" sz="1600" dirty="0"/>
              <a:t>Pemakai database dibagi atas 3 klasifikasi, yaitu:</a:t>
            </a:r>
          </a:p>
          <a:p>
            <a:pPr marL="990600" lvl="1" indent="-533400" eaLnBrk="1" hangingPunct="1">
              <a:lnSpc>
                <a:spcPct val="90000"/>
              </a:lnSpc>
              <a:buFontTx/>
              <a:buAutoNum type="arabicPeriod"/>
            </a:pPr>
            <a:r>
              <a:rPr lang="id-ID" altLang="id-ID" sz="1600" dirty="0"/>
              <a:t>Database Administrator (DBA), yaitu:</a:t>
            </a:r>
          </a:p>
          <a:p>
            <a:pPr marL="1371600" lvl="2" indent="-457200" eaLnBrk="1" hangingPunct="1">
              <a:lnSpc>
                <a:spcPct val="90000"/>
              </a:lnSpc>
            </a:pPr>
            <a:r>
              <a:rPr lang="id-ID" altLang="id-ID" sz="1600" dirty="0"/>
              <a:t>Orang/team yang bertugas mengelola sistem database secara keseluruhan</a:t>
            </a:r>
          </a:p>
          <a:p>
            <a:pPr marL="990600" lvl="1" indent="-533400" eaLnBrk="1" hangingPunct="1">
              <a:lnSpc>
                <a:spcPct val="90000"/>
              </a:lnSpc>
              <a:buFontTx/>
              <a:buAutoNum type="arabicPeriod"/>
            </a:pPr>
            <a:r>
              <a:rPr lang="id-ID" altLang="id-ID" sz="1600" dirty="0"/>
              <a:t>Programmer, yaitu:</a:t>
            </a:r>
          </a:p>
          <a:p>
            <a:pPr marL="1371600" lvl="2" indent="-457200" eaLnBrk="1" hangingPunct="1">
              <a:lnSpc>
                <a:spcPct val="90000"/>
              </a:lnSpc>
            </a:pPr>
            <a:r>
              <a:rPr lang="id-ID" altLang="id-ID" sz="1600" dirty="0"/>
              <a:t>Orang/team yang bertugas membuat program aplikasi yang mengakses database, dengan menggunakan bahasa pemrograman, seperti Clipper, VB, Oracle baik secara batch maupun online untuk berinteraksi dengan komputer </a:t>
            </a:r>
          </a:p>
          <a:p>
            <a:pPr marL="990600" lvl="1" indent="-533400" eaLnBrk="1" hangingPunct="1">
              <a:lnSpc>
                <a:spcPct val="90000"/>
              </a:lnSpc>
              <a:buFontTx/>
              <a:buAutoNum type="arabicPeriod"/>
            </a:pPr>
            <a:r>
              <a:rPr lang="id-ID" altLang="id-ID" sz="1600" dirty="0"/>
              <a:t>End-user, yaitu:</a:t>
            </a:r>
          </a:p>
          <a:p>
            <a:pPr marL="1371600" lvl="2" indent="-457200" eaLnBrk="1" hangingPunct="1">
              <a:lnSpc>
                <a:spcPct val="90000"/>
              </a:lnSpc>
            </a:pPr>
            <a:r>
              <a:rPr lang="id-ID" altLang="id-ID" sz="1600" dirty="0"/>
              <a:t>Orang yang mengakses database melalui terminal, dengan menggunakan query-language atau program aplikasi yang dibuatkan oleh programmer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7" name="Google Shape;487;p44"/>
          <p:cNvGrpSpPr/>
          <p:nvPr/>
        </p:nvGrpSpPr>
        <p:grpSpPr>
          <a:xfrm>
            <a:off x="1112859" y="688166"/>
            <a:ext cx="7084122" cy="3789698"/>
            <a:chOff x="638138" y="467100"/>
            <a:chExt cx="7867750" cy="4194000"/>
          </a:xfrm>
        </p:grpSpPr>
        <p:cxnSp>
          <p:nvCxnSpPr>
            <p:cNvPr id="488" name="Google Shape;488;p44"/>
            <p:cNvCxnSpPr/>
            <p:nvPr/>
          </p:nvCxnSpPr>
          <p:spPr>
            <a:xfrm>
              <a:off x="638138" y="467100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rgbClr val="D9D9D9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89" name="Google Shape;489;p44"/>
            <p:cNvCxnSpPr/>
            <p:nvPr/>
          </p:nvCxnSpPr>
          <p:spPr>
            <a:xfrm>
              <a:off x="809175" y="467100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rgbClr val="D9D9D9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90" name="Google Shape;490;p44"/>
            <p:cNvCxnSpPr/>
            <p:nvPr/>
          </p:nvCxnSpPr>
          <p:spPr>
            <a:xfrm>
              <a:off x="980213" y="467100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rgbClr val="D9D9D9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91" name="Google Shape;491;p44"/>
            <p:cNvCxnSpPr/>
            <p:nvPr/>
          </p:nvCxnSpPr>
          <p:spPr>
            <a:xfrm>
              <a:off x="1151250" y="467100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rgbClr val="D9D9D9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92" name="Google Shape;492;p44"/>
            <p:cNvCxnSpPr/>
            <p:nvPr/>
          </p:nvCxnSpPr>
          <p:spPr>
            <a:xfrm>
              <a:off x="1322288" y="467100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rgbClr val="D9D9D9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93" name="Google Shape;493;p44"/>
            <p:cNvCxnSpPr/>
            <p:nvPr/>
          </p:nvCxnSpPr>
          <p:spPr>
            <a:xfrm>
              <a:off x="1493325" y="467100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rgbClr val="D9D9D9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94" name="Google Shape;494;p44"/>
            <p:cNvCxnSpPr/>
            <p:nvPr/>
          </p:nvCxnSpPr>
          <p:spPr>
            <a:xfrm>
              <a:off x="1664363" y="467100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rgbClr val="D9D9D9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95" name="Google Shape;495;p44"/>
            <p:cNvCxnSpPr/>
            <p:nvPr/>
          </p:nvCxnSpPr>
          <p:spPr>
            <a:xfrm>
              <a:off x="1835400" y="467100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rgbClr val="D9D9D9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96" name="Google Shape;496;p44"/>
            <p:cNvCxnSpPr/>
            <p:nvPr/>
          </p:nvCxnSpPr>
          <p:spPr>
            <a:xfrm>
              <a:off x="2006438" y="467100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rgbClr val="D9D9D9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97" name="Google Shape;497;p44"/>
            <p:cNvCxnSpPr/>
            <p:nvPr/>
          </p:nvCxnSpPr>
          <p:spPr>
            <a:xfrm>
              <a:off x="2177475" y="467100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rgbClr val="D9D9D9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98" name="Google Shape;498;p44"/>
            <p:cNvCxnSpPr/>
            <p:nvPr/>
          </p:nvCxnSpPr>
          <p:spPr>
            <a:xfrm>
              <a:off x="2348513" y="467100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rgbClr val="D9D9D9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99" name="Google Shape;499;p44"/>
            <p:cNvCxnSpPr/>
            <p:nvPr/>
          </p:nvCxnSpPr>
          <p:spPr>
            <a:xfrm>
              <a:off x="2519550" y="467100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rgbClr val="D9D9D9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00" name="Google Shape;500;p44"/>
            <p:cNvCxnSpPr/>
            <p:nvPr/>
          </p:nvCxnSpPr>
          <p:spPr>
            <a:xfrm>
              <a:off x="2690588" y="467100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rgbClr val="D9D9D9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01" name="Google Shape;501;p44"/>
            <p:cNvCxnSpPr/>
            <p:nvPr/>
          </p:nvCxnSpPr>
          <p:spPr>
            <a:xfrm>
              <a:off x="2861625" y="467100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rgbClr val="D9D9D9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02" name="Google Shape;502;p44"/>
            <p:cNvCxnSpPr/>
            <p:nvPr/>
          </p:nvCxnSpPr>
          <p:spPr>
            <a:xfrm>
              <a:off x="3032663" y="467100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rgbClr val="D9D9D9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03" name="Google Shape;503;p44"/>
            <p:cNvCxnSpPr/>
            <p:nvPr/>
          </p:nvCxnSpPr>
          <p:spPr>
            <a:xfrm>
              <a:off x="3203700" y="467100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rgbClr val="D9D9D9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04" name="Google Shape;504;p44"/>
            <p:cNvCxnSpPr/>
            <p:nvPr/>
          </p:nvCxnSpPr>
          <p:spPr>
            <a:xfrm>
              <a:off x="3374738" y="467100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rgbClr val="D9D9D9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05" name="Google Shape;505;p44"/>
            <p:cNvCxnSpPr/>
            <p:nvPr/>
          </p:nvCxnSpPr>
          <p:spPr>
            <a:xfrm>
              <a:off x="3545775" y="467100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rgbClr val="D9D9D9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06" name="Google Shape;506;p44"/>
            <p:cNvCxnSpPr/>
            <p:nvPr/>
          </p:nvCxnSpPr>
          <p:spPr>
            <a:xfrm>
              <a:off x="3716813" y="467100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rgbClr val="D9D9D9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07" name="Google Shape;507;p44"/>
            <p:cNvCxnSpPr/>
            <p:nvPr/>
          </p:nvCxnSpPr>
          <p:spPr>
            <a:xfrm>
              <a:off x="3887850" y="467100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rgbClr val="D9D9D9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08" name="Google Shape;508;p44"/>
            <p:cNvCxnSpPr/>
            <p:nvPr/>
          </p:nvCxnSpPr>
          <p:spPr>
            <a:xfrm>
              <a:off x="4058888" y="467100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rgbClr val="D9D9D9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09" name="Google Shape;509;p44"/>
            <p:cNvCxnSpPr/>
            <p:nvPr/>
          </p:nvCxnSpPr>
          <p:spPr>
            <a:xfrm>
              <a:off x="4229925" y="467100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rgbClr val="D9D9D9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10" name="Google Shape;510;p44"/>
            <p:cNvCxnSpPr/>
            <p:nvPr/>
          </p:nvCxnSpPr>
          <p:spPr>
            <a:xfrm>
              <a:off x="4400963" y="467100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rgbClr val="D9D9D9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11" name="Google Shape;511;p44"/>
            <p:cNvCxnSpPr/>
            <p:nvPr/>
          </p:nvCxnSpPr>
          <p:spPr>
            <a:xfrm>
              <a:off x="4743063" y="467100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rgbClr val="D9D9D9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12" name="Google Shape;512;p44"/>
            <p:cNvCxnSpPr/>
            <p:nvPr/>
          </p:nvCxnSpPr>
          <p:spPr>
            <a:xfrm>
              <a:off x="4914100" y="467100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rgbClr val="D9D9D9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13" name="Google Shape;513;p44"/>
            <p:cNvCxnSpPr/>
            <p:nvPr/>
          </p:nvCxnSpPr>
          <p:spPr>
            <a:xfrm>
              <a:off x="5085138" y="467100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rgbClr val="D9D9D9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14" name="Google Shape;514;p44"/>
            <p:cNvCxnSpPr/>
            <p:nvPr/>
          </p:nvCxnSpPr>
          <p:spPr>
            <a:xfrm>
              <a:off x="5256175" y="467100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rgbClr val="D9D9D9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15" name="Google Shape;515;p44"/>
            <p:cNvCxnSpPr/>
            <p:nvPr/>
          </p:nvCxnSpPr>
          <p:spPr>
            <a:xfrm>
              <a:off x="5427213" y="467100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rgbClr val="D9D9D9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16" name="Google Shape;516;p44"/>
            <p:cNvCxnSpPr/>
            <p:nvPr/>
          </p:nvCxnSpPr>
          <p:spPr>
            <a:xfrm>
              <a:off x="5598250" y="467100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rgbClr val="D9D9D9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17" name="Google Shape;517;p44"/>
            <p:cNvCxnSpPr/>
            <p:nvPr/>
          </p:nvCxnSpPr>
          <p:spPr>
            <a:xfrm>
              <a:off x="5769288" y="467100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rgbClr val="D9D9D9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18" name="Google Shape;518;p44"/>
            <p:cNvCxnSpPr/>
            <p:nvPr/>
          </p:nvCxnSpPr>
          <p:spPr>
            <a:xfrm>
              <a:off x="5940325" y="467100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rgbClr val="D9D9D9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19" name="Google Shape;519;p44"/>
            <p:cNvCxnSpPr/>
            <p:nvPr/>
          </p:nvCxnSpPr>
          <p:spPr>
            <a:xfrm>
              <a:off x="6111363" y="467100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rgbClr val="D9D9D9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20" name="Google Shape;520;p44"/>
            <p:cNvCxnSpPr/>
            <p:nvPr/>
          </p:nvCxnSpPr>
          <p:spPr>
            <a:xfrm>
              <a:off x="6282400" y="467100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rgbClr val="D9D9D9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21" name="Google Shape;521;p44"/>
            <p:cNvCxnSpPr/>
            <p:nvPr/>
          </p:nvCxnSpPr>
          <p:spPr>
            <a:xfrm>
              <a:off x="6453438" y="467100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rgbClr val="D9D9D9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22" name="Google Shape;522;p44"/>
            <p:cNvCxnSpPr/>
            <p:nvPr/>
          </p:nvCxnSpPr>
          <p:spPr>
            <a:xfrm>
              <a:off x="6624475" y="467100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rgbClr val="D9D9D9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23" name="Google Shape;523;p44"/>
            <p:cNvCxnSpPr/>
            <p:nvPr/>
          </p:nvCxnSpPr>
          <p:spPr>
            <a:xfrm>
              <a:off x="6795513" y="467100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rgbClr val="D9D9D9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24" name="Google Shape;524;p44"/>
            <p:cNvCxnSpPr/>
            <p:nvPr/>
          </p:nvCxnSpPr>
          <p:spPr>
            <a:xfrm>
              <a:off x="6966550" y="467100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rgbClr val="D9D9D9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25" name="Google Shape;525;p44"/>
            <p:cNvCxnSpPr/>
            <p:nvPr/>
          </p:nvCxnSpPr>
          <p:spPr>
            <a:xfrm>
              <a:off x="7137588" y="467100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rgbClr val="D9D9D9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26" name="Google Shape;526;p44"/>
            <p:cNvCxnSpPr/>
            <p:nvPr/>
          </p:nvCxnSpPr>
          <p:spPr>
            <a:xfrm>
              <a:off x="7308625" y="467100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rgbClr val="D9D9D9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27" name="Google Shape;527;p44"/>
            <p:cNvCxnSpPr/>
            <p:nvPr/>
          </p:nvCxnSpPr>
          <p:spPr>
            <a:xfrm>
              <a:off x="7479663" y="467100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rgbClr val="D9D9D9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28" name="Google Shape;528;p44"/>
            <p:cNvCxnSpPr/>
            <p:nvPr/>
          </p:nvCxnSpPr>
          <p:spPr>
            <a:xfrm>
              <a:off x="7650700" y="467100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rgbClr val="D9D9D9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29" name="Google Shape;529;p44"/>
            <p:cNvCxnSpPr/>
            <p:nvPr/>
          </p:nvCxnSpPr>
          <p:spPr>
            <a:xfrm>
              <a:off x="7821738" y="467100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rgbClr val="D9D9D9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30" name="Google Shape;530;p44"/>
            <p:cNvCxnSpPr/>
            <p:nvPr/>
          </p:nvCxnSpPr>
          <p:spPr>
            <a:xfrm>
              <a:off x="7992775" y="467100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rgbClr val="D9D9D9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31" name="Google Shape;531;p44"/>
            <p:cNvCxnSpPr/>
            <p:nvPr/>
          </p:nvCxnSpPr>
          <p:spPr>
            <a:xfrm>
              <a:off x="8163813" y="467100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rgbClr val="D9D9D9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32" name="Google Shape;532;p44"/>
            <p:cNvCxnSpPr/>
            <p:nvPr/>
          </p:nvCxnSpPr>
          <p:spPr>
            <a:xfrm>
              <a:off x="8334850" y="467100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rgbClr val="D9D9D9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33" name="Google Shape;533;p44"/>
            <p:cNvCxnSpPr/>
            <p:nvPr/>
          </p:nvCxnSpPr>
          <p:spPr>
            <a:xfrm>
              <a:off x="8505888" y="467100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rgbClr val="D9D9D9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534" name="Google Shape;534;p44"/>
          <p:cNvSpPr txBox="1">
            <a:spLocks noGrp="1"/>
          </p:cNvSpPr>
          <p:nvPr>
            <p:ph type="sldNum" idx="12"/>
          </p:nvPr>
        </p:nvSpPr>
        <p:spPr>
          <a:xfrm>
            <a:off x="4348076" y="4726751"/>
            <a:ext cx="548700" cy="29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8</a:t>
            </a:fld>
            <a:endParaRPr/>
          </a:p>
        </p:txBody>
      </p:sp>
      <p:grpSp>
        <p:nvGrpSpPr>
          <p:cNvPr id="535" name="Google Shape;535;p44"/>
          <p:cNvGrpSpPr/>
          <p:nvPr/>
        </p:nvGrpSpPr>
        <p:grpSpPr>
          <a:xfrm>
            <a:off x="958857" y="846081"/>
            <a:ext cx="7391925" cy="3473958"/>
            <a:chOff x="467088" y="642474"/>
            <a:chExt cx="4194000" cy="3858239"/>
          </a:xfrm>
        </p:grpSpPr>
        <p:cxnSp>
          <p:nvCxnSpPr>
            <p:cNvPr id="536" name="Google Shape;536;p44"/>
            <p:cNvCxnSpPr/>
            <p:nvPr/>
          </p:nvCxnSpPr>
          <p:spPr>
            <a:xfrm>
              <a:off x="2564088" y="-1454526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rgbClr val="D9D9D9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37" name="Google Shape;537;p44"/>
            <p:cNvCxnSpPr/>
            <p:nvPr/>
          </p:nvCxnSpPr>
          <p:spPr>
            <a:xfrm>
              <a:off x="2564088" y="-1279151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rgbClr val="D9D9D9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38" name="Google Shape;538;p44"/>
            <p:cNvCxnSpPr/>
            <p:nvPr/>
          </p:nvCxnSpPr>
          <p:spPr>
            <a:xfrm>
              <a:off x="2564088" y="-1103777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rgbClr val="D9D9D9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39" name="Google Shape;539;p44"/>
            <p:cNvCxnSpPr/>
            <p:nvPr/>
          </p:nvCxnSpPr>
          <p:spPr>
            <a:xfrm>
              <a:off x="2564088" y="-928402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rgbClr val="D9D9D9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40" name="Google Shape;540;p44"/>
            <p:cNvCxnSpPr/>
            <p:nvPr/>
          </p:nvCxnSpPr>
          <p:spPr>
            <a:xfrm>
              <a:off x="2564088" y="-753028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rgbClr val="D9D9D9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41" name="Google Shape;541;p44"/>
            <p:cNvCxnSpPr/>
            <p:nvPr/>
          </p:nvCxnSpPr>
          <p:spPr>
            <a:xfrm>
              <a:off x="2564088" y="-577653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rgbClr val="D9D9D9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42" name="Google Shape;542;p44"/>
            <p:cNvCxnSpPr/>
            <p:nvPr/>
          </p:nvCxnSpPr>
          <p:spPr>
            <a:xfrm>
              <a:off x="2564088" y="-402279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rgbClr val="D9D9D9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43" name="Google Shape;543;p44"/>
            <p:cNvCxnSpPr/>
            <p:nvPr/>
          </p:nvCxnSpPr>
          <p:spPr>
            <a:xfrm>
              <a:off x="2564088" y="-226904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rgbClr val="D9D9D9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44" name="Google Shape;544;p44"/>
            <p:cNvCxnSpPr/>
            <p:nvPr/>
          </p:nvCxnSpPr>
          <p:spPr>
            <a:xfrm>
              <a:off x="2564088" y="-51530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rgbClr val="D9D9D9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45" name="Google Shape;545;p44"/>
            <p:cNvCxnSpPr/>
            <p:nvPr/>
          </p:nvCxnSpPr>
          <p:spPr>
            <a:xfrm>
              <a:off x="2564088" y="123845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rgbClr val="D9D9D9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46" name="Google Shape;546;p44"/>
            <p:cNvCxnSpPr/>
            <p:nvPr/>
          </p:nvCxnSpPr>
          <p:spPr>
            <a:xfrm>
              <a:off x="2564088" y="299219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rgbClr val="D9D9D9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47" name="Google Shape;547;p44"/>
            <p:cNvCxnSpPr/>
            <p:nvPr/>
          </p:nvCxnSpPr>
          <p:spPr>
            <a:xfrm>
              <a:off x="2564088" y="649968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rgbClr val="D9D9D9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48" name="Google Shape;548;p44"/>
            <p:cNvCxnSpPr/>
            <p:nvPr/>
          </p:nvCxnSpPr>
          <p:spPr>
            <a:xfrm>
              <a:off x="2564088" y="825343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rgbClr val="D9D9D9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49" name="Google Shape;549;p44"/>
            <p:cNvCxnSpPr/>
            <p:nvPr/>
          </p:nvCxnSpPr>
          <p:spPr>
            <a:xfrm>
              <a:off x="2564088" y="1000717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rgbClr val="D9D9D9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50" name="Google Shape;550;p44"/>
            <p:cNvCxnSpPr/>
            <p:nvPr/>
          </p:nvCxnSpPr>
          <p:spPr>
            <a:xfrm>
              <a:off x="2564088" y="1176092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rgbClr val="D9D9D9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51" name="Google Shape;551;p44"/>
            <p:cNvCxnSpPr/>
            <p:nvPr/>
          </p:nvCxnSpPr>
          <p:spPr>
            <a:xfrm>
              <a:off x="2564088" y="1351466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rgbClr val="D9D9D9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52" name="Google Shape;552;p44"/>
            <p:cNvCxnSpPr/>
            <p:nvPr/>
          </p:nvCxnSpPr>
          <p:spPr>
            <a:xfrm>
              <a:off x="2564088" y="1526841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rgbClr val="D9D9D9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53" name="Google Shape;553;p44"/>
            <p:cNvCxnSpPr/>
            <p:nvPr/>
          </p:nvCxnSpPr>
          <p:spPr>
            <a:xfrm>
              <a:off x="2564088" y="1702215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rgbClr val="D9D9D9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54" name="Google Shape;554;p44"/>
            <p:cNvCxnSpPr/>
            <p:nvPr/>
          </p:nvCxnSpPr>
          <p:spPr>
            <a:xfrm>
              <a:off x="2564088" y="1877590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rgbClr val="D9D9D9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55" name="Google Shape;555;p44"/>
            <p:cNvCxnSpPr/>
            <p:nvPr/>
          </p:nvCxnSpPr>
          <p:spPr>
            <a:xfrm>
              <a:off x="2564088" y="2052964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rgbClr val="D9D9D9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56" name="Google Shape;556;p44"/>
            <p:cNvCxnSpPr/>
            <p:nvPr/>
          </p:nvCxnSpPr>
          <p:spPr>
            <a:xfrm>
              <a:off x="2564088" y="2228339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rgbClr val="D9D9D9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57" name="Google Shape;557;p44"/>
            <p:cNvCxnSpPr/>
            <p:nvPr/>
          </p:nvCxnSpPr>
          <p:spPr>
            <a:xfrm>
              <a:off x="2564088" y="2403713"/>
              <a:ext cx="0" cy="4194000"/>
            </a:xfrm>
            <a:prstGeom prst="straightConnector1">
              <a:avLst/>
            </a:prstGeom>
            <a:noFill/>
            <a:ln w="9525" cap="flat" cmpd="sng">
              <a:solidFill>
                <a:srgbClr val="D9D9D9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cxnSp>
        <p:nvCxnSpPr>
          <p:cNvPr id="558" name="Google Shape;558;p44"/>
          <p:cNvCxnSpPr/>
          <p:nvPr/>
        </p:nvCxnSpPr>
        <p:spPr>
          <a:xfrm>
            <a:off x="4654689" y="688154"/>
            <a:ext cx="0" cy="37896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triangle" w="sm" len="sm"/>
            <a:tailEnd type="triangle" w="sm" len="sm"/>
          </a:ln>
        </p:spPr>
      </p:cxnSp>
      <p:sp>
        <p:nvSpPr>
          <p:cNvPr id="87" name="Google Shape;106;p17"/>
          <p:cNvSpPr txBox="1">
            <a:spLocks/>
          </p:cNvSpPr>
          <p:nvPr/>
        </p:nvSpPr>
        <p:spPr>
          <a:xfrm>
            <a:off x="457560" y="2128277"/>
            <a:ext cx="3466627" cy="115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Shadows Into Light"/>
              <a:buNone/>
              <a:defRPr sz="2600" b="0" i="0" u="none" strike="noStrike" cap="none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Shadows Into Light"/>
              <a:buNone/>
              <a:defRPr sz="2600" b="0" i="0" u="none" strike="noStrike" cap="none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Shadows Into Light"/>
              <a:buNone/>
              <a:defRPr sz="2600" b="0" i="0" u="none" strike="noStrike" cap="none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Shadows Into Light"/>
              <a:buNone/>
              <a:defRPr sz="2600" b="0" i="0" u="none" strike="noStrike" cap="none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Shadows Into Light"/>
              <a:buNone/>
              <a:defRPr sz="2600" b="0" i="0" u="none" strike="noStrike" cap="none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Shadows Into Light"/>
              <a:buNone/>
              <a:defRPr sz="2600" b="0" i="0" u="none" strike="noStrike" cap="none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Shadows Into Light"/>
              <a:buNone/>
              <a:defRPr sz="2600" b="0" i="0" u="none" strike="noStrike" cap="none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Shadows Into Light"/>
              <a:buNone/>
              <a:defRPr sz="2600" b="0" i="0" u="none" strike="noStrike" cap="none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Shadows Into Light"/>
              <a:buNone/>
              <a:defRPr sz="2600" b="0" i="0" u="none" strike="noStrike" cap="none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9pPr>
          </a:lstStyle>
          <a:p>
            <a:r>
              <a:rPr lang="en-US" sz="6000" b="1" dirty="0">
                <a:solidFill>
                  <a:schemeClr val="accent6"/>
                </a:solidFill>
              </a:rPr>
              <a:t>File </a:t>
            </a:r>
            <a:r>
              <a:rPr lang="en-US" sz="6000" b="1" dirty="0" err="1">
                <a:solidFill>
                  <a:schemeClr val="accent6"/>
                </a:solidFill>
              </a:rPr>
              <a:t>Manajemen</a:t>
            </a:r>
            <a:r>
              <a:rPr lang="en-US" sz="6000" b="1" dirty="0">
                <a:solidFill>
                  <a:schemeClr val="accent6"/>
                </a:solidFill>
              </a:rPr>
              <a:t> </a:t>
            </a:r>
            <a:r>
              <a:rPr lang="en-US" sz="6000" b="1" dirty="0" err="1">
                <a:solidFill>
                  <a:schemeClr val="accent6"/>
                </a:solidFill>
              </a:rPr>
              <a:t>SIstem</a:t>
            </a:r>
            <a:endParaRPr lang="en-US" sz="6000" b="1" dirty="0">
              <a:solidFill>
                <a:schemeClr val="accent6"/>
              </a:solidFill>
            </a:endParaRPr>
          </a:p>
        </p:txBody>
      </p:sp>
      <p:sp>
        <p:nvSpPr>
          <p:cNvPr id="89" name="Google Shape;106;p17"/>
          <p:cNvSpPr txBox="1">
            <a:spLocks/>
          </p:cNvSpPr>
          <p:nvPr/>
        </p:nvSpPr>
        <p:spPr>
          <a:xfrm>
            <a:off x="4769643" y="2273994"/>
            <a:ext cx="3466627" cy="115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Shadows Into Light"/>
              <a:buNone/>
              <a:defRPr sz="2600" b="0" i="0" u="none" strike="noStrike" cap="none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Shadows Into Light"/>
              <a:buNone/>
              <a:defRPr sz="2600" b="0" i="0" u="none" strike="noStrike" cap="none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Shadows Into Light"/>
              <a:buNone/>
              <a:defRPr sz="2600" b="0" i="0" u="none" strike="noStrike" cap="none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Shadows Into Light"/>
              <a:buNone/>
              <a:defRPr sz="2600" b="0" i="0" u="none" strike="noStrike" cap="none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Shadows Into Light"/>
              <a:buNone/>
              <a:defRPr sz="2600" b="0" i="0" u="none" strike="noStrike" cap="none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Shadows Into Light"/>
              <a:buNone/>
              <a:defRPr sz="2600" b="0" i="0" u="none" strike="noStrike" cap="none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Shadows Into Light"/>
              <a:buNone/>
              <a:defRPr sz="2600" b="0" i="0" u="none" strike="noStrike" cap="none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Shadows Into Light"/>
              <a:buNone/>
              <a:defRPr sz="2600" b="0" i="0" u="none" strike="noStrike" cap="none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Shadows Into Light"/>
              <a:buNone/>
              <a:defRPr sz="2600" b="0" i="0" u="none" strike="noStrike" cap="none">
                <a:solidFill>
                  <a:schemeClr val="dk2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9pPr>
          </a:lstStyle>
          <a:p>
            <a:r>
              <a:rPr lang="en-US" sz="6000" b="1" dirty="0">
                <a:solidFill>
                  <a:schemeClr val="accent6"/>
                </a:solidFill>
              </a:rPr>
              <a:t>Database </a:t>
            </a:r>
            <a:r>
              <a:rPr lang="en-US" sz="6000" b="1" dirty="0" err="1">
                <a:solidFill>
                  <a:schemeClr val="accent6"/>
                </a:solidFill>
              </a:rPr>
              <a:t>Manajemen</a:t>
            </a:r>
            <a:r>
              <a:rPr lang="en-US" sz="6000" b="1" dirty="0">
                <a:solidFill>
                  <a:schemeClr val="accent6"/>
                </a:solidFill>
              </a:rPr>
              <a:t> </a:t>
            </a:r>
            <a:r>
              <a:rPr lang="en-US" sz="6000" b="1" dirty="0" err="1">
                <a:solidFill>
                  <a:schemeClr val="accent6"/>
                </a:solidFill>
              </a:rPr>
              <a:t>Sistem</a:t>
            </a:r>
            <a:endParaRPr lang="en-US" sz="6000" b="1" dirty="0">
              <a:solidFill>
                <a:schemeClr val="accent6"/>
              </a:solidFill>
            </a:endParaRPr>
          </a:p>
        </p:txBody>
      </p:sp>
      <p:sp>
        <p:nvSpPr>
          <p:cNvPr id="90" name="Text Box 3"/>
          <p:cNvSpPr txBox="1">
            <a:spLocks noChangeArrowheads="1"/>
          </p:cNvSpPr>
          <p:nvPr/>
        </p:nvSpPr>
        <p:spPr bwMode="auto">
          <a:xfrm>
            <a:off x="666515" y="3150487"/>
            <a:ext cx="3372385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285750" indent="-285750">
              <a:spcBef>
                <a:spcPct val="0"/>
              </a:spcBef>
              <a:buClrTx/>
              <a:buSzTx/>
              <a:buFont typeface="Wingdings" panose="05000000000000000000" pitchFamily="2" charset="2"/>
              <a:buChar char="q"/>
            </a:pPr>
            <a:r>
              <a:rPr lang="en-US" altLang="id-ID" sz="1400" dirty="0">
                <a:latin typeface="Tahoma" pitchFamily="34" charset="0"/>
              </a:rPr>
              <a:t>PROGRAM ORIENTED</a:t>
            </a:r>
          </a:p>
          <a:p>
            <a:pPr marL="285750" indent="-285750">
              <a:spcBef>
                <a:spcPct val="0"/>
              </a:spcBef>
              <a:buClrTx/>
              <a:buSzTx/>
              <a:buFont typeface="Wingdings" panose="05000000000000000000" pitchFamily="2" charset="2"/>
              <a:buChar char="q"/>
            </a:pPr>
            <a:r>
              <a:rPr lang="en-US" altLang="id-ID" sz="1400" dirty="0">
                <a:latin typeface="Tahoma" pitchFamily="34" charset="0"/>
              </a:rPr>
              <a:t>KAKU</a:t>
            </a:r>
          </a:p>
          <a:p>
            <a:pPr marL="285750" indent="-285750">
              <a:spcBef>
                <a:spcPct val="0"/>
              </a:spcBef>
              <a:buClrTx/>
              <a:buSzTx/>
              <a:buFont typeface="Wingdings" panose="05000000000000000000" pitchFamily="2" charset="2"/>
              <a:buChar char="q"/>
            </a:pPr>
            <a:r>
              <a:rPr lang="en-US" altLang="id-ID" sz="1400" dirty="0">
                <a:latin typeface="Tahoma" pitchFamily="34" charset="0"/>
              </a:rPr>
              <a:t>REDUNDANCY DAN INCONSISTENCY</a:t>
            </a:r>
            <a:endParaRPr lang="en-US" altLang="id-ID" sz="1400" dirty="0">
              <a:latin typeface="Times New Roman" pitchFamily="18" charset="0"/>
            </a:endParaRPr>
          </a:p>
        </p:txBody>
      </p:sp>
      <p:sp>
        <p:nvSpPr>
          <p:cNvPr id="91" name="Text Box 5"/>
          <p:cNvSpPr txBox="1">
            <a:spLocks noChangeArrowheads="1"/>
          </p:cNvSpPr>
          <p:nvPr/>
        </p:nvSpPr>
        <p:spPr bwMode="auto">
          <a:xfrm>
            <a:off x="4713377" y="3301435"/>
            <a:ext cx="3740126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>
              <a:spcBef>
                <a:spcPct val="0"/>
              </a:spcBef>
              <a:buClrTx/>
              <a:buSzTx/>
              <a:buFont typeface="Wingdings" panose="05000000000000000000" pitchFamily="2" charset="2"/>
              <a:buChar char="q"/>
            </a:pPr>
            <a:r>
              <a:rPr lang="en-US" altLang="id-ID" sz="1600" dirty="0">
                <a:latin typeface="Tahoma" pitchFamily="34" charset="0"/>
              </a:rPr>
              <a:t>DATA ORIENTED</a:t>
            </a:r>
          </a:p>
          <a:p>
            <a:pPr marL="342900" indent="-342900">
              <a:spcBef>
                <a:spcPct val="0"/>
              </a:spcBef>
              <a:buClrTx/>
              <a:buSzTx/>
              <a:buFont typeface="Wingdings" panose="05000000000000000000" pitchFamily="2" charset="2"/>
              <a:buChar char="q"/>
            </a:pPr>
            <a:r>
              <a:rPr lang="en-US" altLang="id-ID" sz="1600" dirty="0">
                <a:latin typeface="Tahoma" pitchFamily="34" charset="0"/>
              </a:rPr>
              <a:t>LUWES/FLEKSIBEL</a:t>
            </a:r>
          </a:p>
          <a:p>
            <a:pPr marL="342900" indent="-342900">
              <a:spcBef>
                <a:spcPct val="0"/>
              </a:spcBef>
              <a:buClrTx/>
              <a:buSzTx/>
              <a:buFont typeface="Wingdings" panose="05000000000000000000" pitchFamily="2" charset="2"/>
              <a:buChar char="q"/>
            </a:pPr>
            <a:r>
              <a:rPr lang="en-US" altLang="id-ID" sz="1600" dirty="0">
                <a:latin typeface="Tahoma" pitchFamily="34" charset="0"/>
              </a:rPr>
              <a:t>KESELARASAN DATA TERKONTROL</a:t>
            </a:r>
          </a:p>
        </p:txBody>
      </p:sp>
    </p:spTree>
    <p:extLst>
      <p:ext uri="{BB962C8B-B14F-4D97-AF65-F5344CB8AC3E}">
        <p14:creationId xmlns:p14="http://schemas.microsoft.com/office/powerpoint/2010/main" val="39093307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19"/>
          <p:cNvSpPr txBox="1">
            <a:spLocks noGrp="1"/>
          </p:cNvSpPr>
          <p:nvPr>
            <p:ph type="sldNum" idx="12"/>
          </p:nvPr>
        </p:nvSpPr>
        <p:spPr>
          <a:xfrm>
            <a:off x="4348076" y="4726751"/>
            <a:ext cx="548700" cy="29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9</a:t>
            </a:fld>
            <a:endParaRPr/>
          </a:p>
        </p:txBody>
      </p:sp>
      <p:sp>
        <p:nvSpPr>
          <p:cNvPr id="12" name="Google Shape;68;p12"/>
          <p:cNvSpPr txBox="1">
            <a:spLocks noGrp="1"/>
          </p:cNvSpPr>
          <p:nvPr>
            <p:ph type="title"/>
          </p:nvPr>
        </p:nvSpPr>
        <p:spPr>
          <a:xfrm>
            <a:off x="1027950" y="517331"/>
            <a:ext cx="7088100" cy="68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Tujuan Sistem Basis Data </a:t>
            </a:r>
            <a:endParaRPr dirty="0"/>
          </a:p>
        </p:txBody>
      </p:sp>
      <p:sp>
        <p:nvSpPr>
          <p:cNvPr id="13" name="Text Box 3"/>
          <p:cNvSpPr txBox="1">
            <a:spLocks noChangeArrowheads="1"/>
          </p:cNvSpPr>
          <p:nvPr/>
        </p:nvSpPr>
        <p:spPr bwMode="auto">
          <a:xfrm>
            <a:off x="554972" y="1347614"/>
            <a:ext cx="6152646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285750" indent="-285750">
              <a:spcBef>
                <a:spcPct val="0"/>
              </a:spcBef>
              <a:buClrTx/>
              <a:buSzTx/>
              <a:buFont typeface="Wingdings" panose="05000000000000000000" pitchFamily="2" charset="2"/>
              <a:buChar char="q"/>
            </a:pPr>
            <a:r>
              <a:rPr lang="en-US" altLang="id-ID" sz="1600" dirty="0">
                <a:latin typeface="Tahoma" pitchFamily="34" charset="0"/>
              </a:rPr>
              <a:t>MENCEGAH DATA REDUDANCY DAN INCONSISTENCY</a:t>
            </a:r>
          </a:p>
          <a:p>
            <a:pPr marL="285750" indent="-285750">
              <a:spcBef>
                <a:spcPct val="0"/>
              </a:spcBef>
              <a:buClrTx/>
              <a:buSzTx/>
              <a:buFont typeface="Wingdings" panose="05000000000000000000" pitchFamily="2" charset="2"/>
              <a:buChar char="q"/>
            </a:pPr>
            <a:r>
              <a:rPr lang="en-US" altLang="id-ID" sz="1600" dirty="0">
                <a:latin typeface="Tahoma" pitchFamily="34" charset="0"/>
              </a:rPr>
              <a:t>MEMPERMUDAH DALAM MELAKUKAN AKSES TERHADAP DATA</a:t>
            </a:r>
          </a:p>
          <a:p>
            <a:pPr marL="285750" indent="-285750">
              <a:spcBef>
                <a:spcPct val="0"/>
              </a:spcBef>
              <a:buClrTx/>
              <a:buSzTx/>
              <a:buFont typeface="Wingdings" panose="05000000000000000000" pitchFamily="2" charset="2"/>
              <a:buChar char="q"/>
            </a:pPr>
            <a:r>
              <a:rPr lang="en-US" altLang="id-ID" sz="1600" dirty="0">
                <a:latin typeface="Tahoma" pitchFamily="34" charset="0"/>
              </a:rPr>
              <a:t>MEMPERTIMBANGKAN DATA ISOLATION</a:t>
            </a:r>
          </a:p>
          <a:p>
            <a:pPr marL="285750" indent="-285750">
              <a:spcBef>
                <a:spcPct val="0"/>
              </a:spcBef>
              <a:buClrTx/>
              <a:buSzTx/>
              <a:buFont typeface="Wingdings" panose="05000000000000000000" pitchFamily="2" charset="2"/>
              <a:buChar char="q"/>
            </a:pPr>
            <a:r>
              <a:rPr lang="en-US" altLang="id-ID" sz="1600" dirty="0">
                <a:latin typeface="Tahoma" pitchFamily="34" charset="0"/>
              </a:rPr>
              <a:t>MENCEGAH CONCURENT ACCESS ANOMALY</a:t>
            </a:r>
          </a:p>
          <a:p>
            <a:pPr marL="285750" indent="-285750">
              <a:spcBef>
                <a:spcPct val="0"/>
              </a:spcBef>
              <a:buClrTx/>
              <a:buSzTx/>
              <a:buFont typeface="Wingdings" panose="05000000000000000000" pitchFamily="2" charset="2"/>
              <a:buChar char="q"/>
            </a:pPr>
            <a:r>
              <a:rPr lang="en-US" altLang="id-ID" sz="1600" dirty="0">
                <a:latin typeface="Tahoma" pitchFamily="34" charset="0"/>
              </a:rPr>
              <a:t>MEMPERTIMBANGKAN MASALAH KE-AMANAN DATA</a:t>
            </a:r>
          </a:p>
          <a:p>
            <a:pPr marL="285750" indent="-285750">
              <a:spcBef>
                <a:spcPct val="0"/>
              </a:spcBef>
              <a:buClrTx/>
              <a:buSzTx/>
              <a:buFont typeface="Wingdings" panose="05000000000000000000" pitchFamily="2" charset="2"/>
              <a:buChar char="q"/>
            </a:pPr>
            <a:r>
              <a:rPr lang="en-US" altLang="id-ID" sz="1600" dirty="0">
                <a:latin typeface="Tahoma" pitchFamily="34" charset="0"/>
              </a:rPr>
              <a:t>MEMPERTIMBANGKAN MASALAH INTEGRITAS</a:t>
            </a:r>
            <a:endParaRPr lang="en-US" altLang="id-ID" sz="1600" dirty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rinculo template">
  <a:themeElements>
    <a:clrScheme name="Custom 347">
      <a:dk1>
        <a:srgbClr val="505670"/>
      </a:dk1>
      <a:lt1>
        <a:srgbClr val="FFFFFF"/>
      </a:lt1>
      <a:dk2>
        <a:srgbClr val="979CB8"/>
      </a:dk2>
      <a:lt2>
        <a:srgbClr val="EFF0F4"/>
      </a:lt2>
      <a:accent1>
        <a:srgbClr val="F9AC08"/>
      </a:accent1>
      <a:accent2>
        <a:srgbClr val="C48706"/>
      </a:accent2>
      <a:accent3>
        <a:srgbClr val="01ABCF"/>
      </a:accent3>
      <a:accent4>
        <a:srgbClr val="00839F"/>
      </a:accent4>
      <a:accent5>
        <a:srgbClr val="AACF20"/>
      </a:accent5>
      <a:accent6>
        <a:srgbClr val="EA3A68"/>
      </a:accent6>
      <a:hlink>
        <a:srgbClr val="505670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2558</TotalTime>
  <Words>1020</Words>
  <Application>Microsoft Office PowerPoint</Application>
  <PresentationFormat>On-screen Show (16:9)</PresentationFormat>
  <Paragraphs>266</Paragraphs>
  <Slides>27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9" baseType="lpstr">
      <vt:lpstr>Google Sans</vt:lpstr>
      <vt:lpstr>Shadows Into Light</vt:lpstr>
      <vt:lpstr>Tahoma</vt:lpstr>
      <vt:lpstr>Arial</vt:lpstr>
      <vt:lpstr>Bradley Hand ITC</vt:lpstr>
      <vt:lpstr>Times New Roman</vt:lpstr>
      <vt:lpstr>Wingdings</vt:lpstr>
      <vt:lpstr>Garamond</vt:lpstr>
      <vt:lpstr>Varela Round</vt:lpstr>
      <vt:lpstr>Courier New</vt:lpstr>
      <vt:lpstr>Symbol</vt:lpstr>
      <vt:lpstr>Trinculo template</vt:lpstr>
      <vt:lpstr>Desain &amp; Pemograman Database SQL</vt:lpstr>
      <vt:lpstr>Basis Data </vt:lpstr>
      <vt:lpstr>PowerPoint Presentation</vt:lpstr>
      <vt:lpstr>Data</vt:lpstr>
      <vt:lpstr>PowerPoint Presentation</vt:lpstr>
      <vt:lpstr>Sofware</vt:lpstr>
      <vt:lpstr>PowerPoint Presentation</vt:lpstr>
      <vt:lpstr>PowerPoint Presentation</vt:lpstr>
      <vt:lpstr>Tujuan Sistem Basis Data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Konsep Dasar </vt:lpstr>
      <vt:lpstr>Konsep Dasar</vt:lpstr>
      <vt:lpstr>Konsep Dasar </vt:lpstr>
      <vt:lpstr>Konsep Dasar</vt:lpstr>
      <vt:lpstr>Konsep Dasar</vt:lpstr>
      <vt:lpstr>Key </vt:lpstr>
      <vt:lpstr>Key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Desain &amp; Pemograman Database SQL</dc:title>
  <dc:creator>User</dc:creator>
  <cp:lastModifiedBy>liza safitri</cp:lastModifiedBy>
  <cp:revision>17</cp:revision>
  <dcterms:modified xsi:type="dcterms:W3CDTF">2024-02-21T02:21:02Z</dcterms:modified>
</cp:coreProperties>
</file>