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262" r:id="rId10"/>
  </p:sldIdLst>
  <p:sldSz cx="9144000" cy="5143500" type="screen16x9"/>
  <p:notesSz cx="6858000" cy="9144000"/>
  <p:embeddedFontLst>
    <p:embeddedFont>
      <p:font typeface="Shadows Into Light" panose="020B0604020202020204" charset="0"/>
      <p:regular r:id="rId12"/>
    </p:embeddedFont>
    <p:embeddedFont>
      <p:font typeface="Varela Round" panose="00000500000000000000" pitchFamily="2" charset="-79"/>
      <p:regular r:id="rId13"/>
    </p:embeddedFont>
    <p:embeddedFont>
      <p:font typeface="Verdana" panose="020B060403050404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C69EA5-5FDD-477E-9FE3-2EE3F51E9FB1}">
  <a:tblStyle styleId="{B8C69EA5-5FDD-477E-9FE3-2EE3F51E9F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4AE8494-852A-4482-8052-CBB3C136AD8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5" autoAdjust="0"/>
    <p:restoredTop sz="94660"/>
  </p:normalViewPr>
  <p:slideViewPr>
    <p:cSldViewPr>
      <p:cViewPr varScale="1">
        <p:scale>
          <a:sx n="86" d="100"/>
          <a:sy n="86" d="100"/>
        </p:scale>
        <p:origin x="88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3366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yellow" type="title">
  <p:cSld name="TITLE">
    <p:bg>
      <p:bgPr>
        <a:solidFill>
          <a:schemeClr val="accen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4683919"/>
            <a:ext cx="19812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401F-78F6-4798-8D77-CB6FF1C70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1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120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14450"/>
            <a:ext cx="3924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14450"/>
            <a:ext cx="3924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4683919"/>
            <a:ext cx="19812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59E2F-3DBC-4C97-BE51-A697C2644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5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24550" y="593531"/>
            <a:ext cx="75477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  <p:sldLayoutId id="2147483658" r:id="rId3"/>
    <p:sldLayoutId id="2147483659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Bahasa Basis Data</a:t>
            </a:r>
            <a:endParaRPr dirty="0"/>
          </a:p>
        </p:txBody>
      </p:sp>
      <p:sp>
        <p:nvSpPr>
          <p:cNvPr id="59" name="Google Shape;59;p11"/>
          <p:cNvSpPr/>
          <p:nvPr/>
        </p:nvSpPr>
        <p:spPr>
          <a:xfrm rot="-3774511">
            <a:off x="2588275" y="1038066"/>
            <a:ext cx="316447" cy="1133981"/>
          </a:xfrm>
          <a:custGeom>
            <a:avLst/>
            <a:gdLst/>
            <a:ahLst/>
            <a:cxnLst/>
            <a:rect l="l" t="t" r="r" b="b"/>
            <a:pathLst>
              <a:path w="30959" h="89819" extrusionOk="0">
                <a:moveTo>
                  <a:pt x="0" y="0"/>
                </a:moveTo>
                <a:cubicBezTo>
                  <a:pt x="5134" y="6918"/>
                  <a:pt x="29561" y="26535"/>
                  <a:pt x="30804" y="41505"/>
                </a:cubicBezTo>
                <a:cubicBezTo>
                  <a:pt x="32047" y="56475"/>
                  <a:pt x="11349" y="81767"/>
                  <a:pt x="7458" y="89819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dash"/>
            <a:round/>
            <a:headEnd type="none" w="med" len="med"/>
            <a:tailEnd type="stealth" w="med" len="med"/>
          </a:ln>
        </p:spPr>
      </p:sp>
      <p:sp>
        <p:nvSpPr>
          <p:cNvPr id="60" name="Google Shape;60;p11"/>
          <p:cNvSpPr/>
          <p:nvPr/>
        </p:nvSpPr>
        <p:spPr>
          <a:xfrm>
            <a:off x="2496775" y="3413119"/>
            <a:ext cx="3153375" cy="25875"/>
          </a:xfrm>
          <a:custGeom>
            <a:avLst/>
            <a:gdLst/>
            <a:ahLst/>
            <a:cxnLst/>
            <a:rect l="l" t="t" r="r" b="b"/>
            <a:pathLst>
              <a:path w="126135" h="1380" extrusionOk="0">
                <a:moveTo>
                  <a:pt x="0" y="973"/>
                </a:moveTo>
                <a:cubicBezTo>
                  <a:pt x="29075" y="973"/>
                  <a:pt x="58158" y="273"/>
                  <a:pt x="87224" y="973"/>
                </a:cubicBezTo>
                <a:cubicBezTo>
                  <a:pt x="100195" y="1285"/>
                  <a:pt x="113312" y="1974"/>
                  <a:pt x="126135" y="0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Google Shape;61;p11"/>
          <p:cNvSpPr/>
          <p:nvPr/>
        </p:nvSpPr>
        <p:spPr>
          <a:xfrm>
            <a:off x="2423800" y="3448933"/>
            <a:ext cx="3177700" cy="31069"/>
          </a:xfrm>
          <a:custGeom>
            <a:avLst/>
            <a:gdLst/>
            <a:ahLst/>
            <a:cxnLst/>
            <a:rect l="l" t="t" r="r" b="b"/>
            <a:pathLst>
              <a:path w="127108" h="1657" extrusionOk="0">
                <a:moveTo>
                  <a:pt x="0" y="1657"/>
                </a:moveTo>
                <a:cubicBezTo>
                  <a:pt x="42250" y="-1532"/>
                  <a:pt x="84738" y="1008"/>
                  <a:pt x="127108" y="1008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62" name="Google Shape;62;p11"/>
          <p:cNvCxnSpPr/>
          <p:nvPr/>
        </p:nvCxnSpPr>
        <p:spPr>
          <a:xfrm rot="10800000" flipH="1">
            <a:off x="3927513" y="1508700"/>
            <a:ext cx="291900" cy="4071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"/>
            <a:round/>
            <a:headEnd type="stealth" w="med" len="med"/>
            <a:tailEnd type="none" w="med" len="med"/>
          </a:ln>
        </p:spPr>
      </p:cxnSp>
      <p:sp>
        <p:nvSpPr>
          <p:cNvPr id="63" name="Google Shape;63;p11"/>
          <p:cNvSpPr/>
          <p:nvPr/>
        </p:nvSpPr>
        <p:spPr>
          <a:xfrm>
            <a:off x="5064449" y="1836150"/>
            <a:ext cx="1233817" cy="768825"/>
          </a:xfrm>
          <a:custGeom>
            <a:avLst/>
            <a:gdLst/>
            <a:ahLst/>
            <a:cxnLst/>
            <a:rect l="l" t="t" r="r" b="b"/>
            <a:pathLst>
              <a:path w="53808" h="41004" extrusionOk="0">
                <a:moveTo>
                  <a:pt x="33350" y="2267"/>
                </a:moveTo>
                <a:cubicBezTo>
                  <a:pt x="29864" y="1271"/>
                  <a:pt x="26130" y="-694"/>
                  <a:pt x="22650" y="321"/>
                </a:cubicBezTo>
                <a:cubicBezTo>
                  <a:pt x="10877" y="3755"/>
                  <a:pt x="-4823" y="20013"/>
                  <a:pt x="1573" y="30477"/>
                </a:cubicBezTo>
                <a:cubicBezTo>
                  <a:pt x="7822" y="40701"/>
                  <a:pt x="25332" y="42678"/>
                  <a:pt x="36593" y="38583"/>
                </a:cubicBezTo>
                <a:cubicBezTo>
                  <a:pt x="46488" y="34985"/>
                  <a:pt x="56460" y="21659"/>
                  <a:pt x="53130" y="11670"/>
                </a:cubicBezTo>
                <a:cubicBezTo>
                  <a:pt x="49952" y="2137"/>
                  <a:pt x="34186" y="-1056"/>
                  <a:pt x="24595" y="1943"/>
                </a:cubicBezTo>
                <a:cubicBezTo>
                  <a:pt x="14087" y="5228"/>
                  <a:pt x="2158" y="13742"/>
                  <a:pt x="600" y="24641"/>
                </a:cubicBezTo>
                <a:cubicBezTo>
                  <a:pt x="-77" y="29379"/>
                  <a:pt x="2605" y="35237"/>
                  <a:pt x="6761" y="37611"/>
                </a:cubicBezTo>
                <a:cubicBezTo>
                  <a:pt x="15326" y="42505"/>
                  <a:pt x="29293" y="42316"/>
                  <a:pt x="36268" y="35341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dirty="0"/>
              <a:t>Bahasa </a:t>
            </a:r>
            <a:r>
              <a:rPr lang="en-US" altLang="en-US" sz="3400" dirty="0" err="1"/>
              <a:t>Basisdata</a:t>
            </a:r>
            <a:endParaRPr lang="en-US" altLang="en-US" sz="3400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423987"/>
            <a:ext cx="8001000" cy="3200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Sebuah bahasa basisdata (database languange) dapat dipilah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ke dalam 2 bentuk, yaitu 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b="1"/>
              <a:t>1. Data Definition Language (DDL)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Dengan bahasa inilah kita dapat membuat tabel baru,membuat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indexs, mengubah tabel, menentukan struktur penyimpanan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tabel, dll. Hasil kompilasi perintah DDL adalah kumpulan tabel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yang disimpan dalam file khusus yang disebut Kamus Data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(Data Dictionary). </a:t>
            </a:r>
            <a:r>
              <a:rPr lang="en-US" altLang="en-US" sz="1800" b="1"/>
              <a:t>Kamus Data </a:t>
            </a:r>
            <a:r>
              <a:rPr lang="en-US" altLang="en-US" sz="1800"/>
              <a:t>merupakan suatu metadata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yaitu data yang mendeskripsikan data sesungguhnya. Kamus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Data ini selalu diakses ke suatu operasi basis data sebelum file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/>
              <a:t>data yang sesungguhnya diakses.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85756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SQL</a:t>
            </a:r>
          </a:p>
        </p:txBody>
      </p:sp>
      <p:sp>
        <p:nvSpPr>
          <p:cNvPr id="11267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1268" name="AutoShape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73101" y="1422798"/>
            <a:ext cx="7820025" cy="301704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/>
              <a:t>DDL (Data Definition Language):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CREATE DATABASE </a:t>
            </a:r>
            <a:r>
              <a:rPr lang="en-US" altLang="en-US" sz="2400" b="1" i="1"/>
              <a:t>data</a:t>
            </a:r>
            <a:r>
              <a:rPr lang="en-US" altLang="en-US" sz="2400" b="1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CREATE TABLE </a:t>
            </a:r>
            <a:r>
              <a:rPr lang="en-US" altLang="en-US" sz="2400" b="1" i="1"/>
              <a:t>nama_tabel</a:t>
            </a:r>
            <a:r>
              <a:rPr lang="en-US" altLang="en-US" sz="2400" b="1"/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SHOW TABLES;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ALTER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/>
              <a:t>DROP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b="1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600"/>
          </a:p>
        </p:txBody>
      </p:sp>
    </p:spTree>
    <p:extLst>
      <p:ext uri="{BB962C8B-B14F-4D97-AF65-F5344CB8AC3E}">
        <p14:creationId xmlns:p14="http://schemas.microsoft.com/office/powerpoint/2010/main" val="325716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88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8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8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8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Bahasa Basisdata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7099" y="1203598"/>
            <a:ext cx="7056300" cy="30621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b="1" dirty="0"/>
              <a:t>2. Data Manipulation Language (DML)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800" dirty="0"/>
              <a:t>	</a:t>
            </a:r>
            <a:r>
              <a:rPr lang="en-US" altLang="en-US" sz="1400" dirty="0" err="1"/>
              <a:t>Berguna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untuk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melakukan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manipulasi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pengambilan</a:t>
            </a:r>
            <a:r>
              <a:rPr lang="en-US" altLang="en-US" sz="1400" dirty="0"/>
              <a:t> data </a:t>
            </a:r>
            <a:r>
              <a:rPr lang="en-US" altLang="en-US" sz="1400" dirty="0" err="1"/>
              <a:t>pada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suatu</a:t>
            </a:r>
            <a:r>
              <a:rPr lang="en-US" altLang="en-US" sz="1400" dirty="0"/>
              <a:t> basis data. </a:t>
            </a:r>
            <a:r>
              <a:rPr lang="en-US" altLang="en-US" sz="1400" dirty="0" err="1"/>
              <a:t>Manipulasi</a:t>
            </a:r>
            <a:r>
              <a:rPr lang="en-US" altLang="en-US" sz="1400" dirty="0"/>
              <a:t> data </a:t>
            </a:r>
            <a:r>
              <a:rPr lang="en-US" altLang="en-US" sz="1400" dirty="0" err="1"/>
              <a:t>dapat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berupa</a:t>
            </a:r>
            <a:r>
              <a:rPr lang="en-US" altLang="en-US" sz="1400" dirty="0"/>
              <a:t> 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 dirty="0"/>
              <a:t>	&gt;&gt;	</a:t>
            </a:r>
            <a:r>
              <a:rPr lang="en-US" altLang="en-US" sz="1400" dirty="0" err="1"/>
              <a:t>Penyisipan</a:t>
            </a:r>
            <a:r>
              <a:rPr lang="en-US" altLang="en-US" sz="1400" dirty="0"/>
              <a:t>/</a:t>
            </a:r>
            <a:r>
              <a:rPr lang="en-US" altLang="en-US" sz="1400" dirty="0" err="1"/>
              <a:t>penambahan</a:t>
            </a:r>
            <a:r>
              <a:rPr lang="en-US" altLang="en-US" sz="1400" dirty="0"/>
              <a:t> data </a:t>
            </a:r>
            <a:r>
              <a:rPr lang="en-US" altLang="en-US" sz="1400" dirty="0" err="1"/>
              <a:t>baru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penghapusan</a:t>
            </a:r>
            <a:r>
              <a:rPr lang="en-US" altLang="en-US" sz="1400" dirty="0"/>
              <a:t> data </a:t>
            </a:r>
            <a:r>
              <a:rPr lang="en-US" altLang="en-US" sz="1400" dirty="0" err="1"/>
              <a:t>dan</a:t>
            </a:r>
            <a:r>
              <a:rPr lang="en-US" altLang="en-US" sz="1400" dirty="0"/>
              <a:t> 	</a:t>
            </a:r>
            <a:r>
              <a:rPr lang="en-US" altLang="en-US" sz="1400" dirty="0" err="1"/>
              <a:t>pengubahan</a:t>
            </a:r>
            <a:r>
              <a:rPr lang="en-US" altLang="en-US" sz="1400" dirty="0"/>
              <a:t> data.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/>
              <a:t>Ada 2 </a:t>
            </a:r>
            <a:r>
              <a:rPr lang="en-US" altLang="en-US" sz="1400" dirty="0" err="1"/>
              <a:t>Jenis</a:t>
            </a:r>
            <a:r>
              <a:rPr lang="en-US" altLang="en-US" sz="1400" dirty="0"/>
              <a:t> DML, </a:t>
            </a:r>
            <a:r>
              <a:rPr lang="en-US" altLang="en-US" sz="1400" dirty="0" err="1"/>
              <a:t>yaitu</a:t>
            </a:r>
            <a:r>
              <a:rPr lang="en-US" altLang="en-US" sz="1400" dirty="0"/>
              <a:t> 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/>
              <a:t> </a:t>
            </a:r>
            <a:r>
              <a:rPr lang="en-US" altLang="en-US" sz="1400" b="1" dirty="0" err="1"/>
              <a:t>Prosedural</a:t>
            </a:r>
            <a:r>
              <a:rPr lang="en-US" altLang="en-US" sz="1400" dirty="0"/>
              <a:t>, yang </a:t>
            </a:r>
            <a:r>
              <a:rPr lang="en-US" altLang="en-US" sz="1400" dirty="0" err="1"/>
              <a:t>mensyaratkan</a:t>
            </a:r>
            <a:r>
              <a:rPr lang="en-US" altLang="en-US" sz="1400" dirty="0"/>
              <a:t> agar </a:t>
            </a:r>
            <a:r>
              <a:rPr lang="en-US" altLang="en-US" sz="1400" dirty="0" err="1"/>
              <a:t>pemakai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menentukan</a:t>
            </a:r>
            <a:r>
              <a:rPr lang="en-US" altLang="en-US" sz="1400" dirty="0"/>
              <a:t>, data </a:t>
            </a:r>
            <a:r>
              <a:rPr lang="en-US" altLang="en-US" sz="1400" dirty="0" err="1"/>
              <a:t>apa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diinginkan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serta</a:t>
            </a:r>
            <a:r>
              <a:rPr lang="en-US" altLang="en-US" sz="1400" b="1" dirty="0"/>
              <a:t> </a:t>
            </a:r>
            <a:r>
              <a:rPr lang="en-US" altLang="en-US" sz="1400" dirty="0" err="1"/>
              <a:t>bagaimana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cara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mendapatkannya</a:t>
            </a:r>
            <a:r>
              <a:rPr lang="en-US" altLang="en-US" sz="1400" dirty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 err="1"/>
              <a:t>Contoh</a:t>
            </a:r>
            <a:r>
              <a:rPr lang="en-US" altLang="en-US" sz="1400" dirty="0"/>
              <a:t>: </a:t>
            </a:r>
            <a:r>
              <a:rPr lang="en-US" altLang="en-US" sz="1400" dirty="0" err="1"/>
              <a:t>dBaseIII</a:t>
            </a:r>
            <a:r>
              <a:rPr lang="en-US" altLang="en-US" sz="1400" dirty="0"/>
              <a:t>, </a:t>
            </a:r>
            <a:r>
              <a:rPr lang="en-US" altLang="en-US" sz="1400" dirty="0" err="1"/>
              <a:t>FoxBase</a:t>
            </a:r>
            <a:endParaRPr lang="en-US" altLang="en-US" sz="1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/>
              <a:t> </a:t>
            </a:r>
            <a:r>
              <a:rPr lang="en-US" altLang="en-US" sz="1400" b="1" dirty="0"/>
              <a:t>Non-</a:t>
            </a:r>
            <a:r>
              <a:rPr lang="en-US" altLang="en-US" sz="1400" b="1" dirty="0" err="1"/>
              <a:t>Prosedural</a:t>
            </a:r>
            <a:r>
              <a:rPr lang="en-US" altLang="en-US" sz="1400" dirty="0"/>
              <a:t>, yang </a:t>
            </a:r>
            <a:r>
              <a:rPr lang="en-US" altLang="en-US" sz="1400" dirty="0" err="1"/>
              <a:t>membuat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pemakai</a:t>
            </a:r>
            <a:r>
              <a:rPr lang="en-US" altLang="en-US" sz="1400" dirty="0"/>
              <a:t> </a:t>
            </a:r>
            <a:r>
              <a:rPr lang="en-US" altLang="en-US" sz="1400" dirty="0" err="1"/>
              <a:t>dapat</a:t>
            </a:r>
            <a:r>
              <a:rPr lang="en-US" altLang="en-US" sz="1400" dirty="0"/>
              <a:t> </a:t>
            </a:r>
            <a:r>
              <a:rPr lang="en-US" altLang="en-US" sz="1400" dirty="0" err="1"/>
              <a:t>menentukan</a:t>
            </a:r>
            <a:r>
              <a:rPr lang="en-US" altLang="en-US" sz="1400" dirty="0"/>
              <a:t> data </a:t>
            </a:r>
            <a:r>
              <a:rPr lang="en-US" altLang="en-US" sz="1400" dirty="0" err="1"/>
              <a:t>apa</a:t>
            </a:r>
            <a:r>
              <a:rPr lang="en-US" altLang="en-US" sz="1400" dirty="0"/>
              <a:t> yang </a:t>
            </a:r>
            <a:r>
              <a:rPr lang="en-US" altLang="en-US" sz="1400" dirty="0" err="1"/>
              <a:t>diinginkan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tanpa</a:t>
            </a:r>
            <a:r>
              <a:rPr lang="en-US" altLang="en-US" sz="1400" b="1" dirty="0"/>
              <a:t> </a:t>
            </a:r>
            <a:r>
              <a:rPr lang="en-US" altLang="en-US" sz="1400" dirty="0" err="1"/>
              <a:t>menyebutkan</a:t>
            </a:r>
            <a:r>
              <a:rPr lang="en-US" altLang="en-US" sz="1400" dirty="0"/>
              <a:t> </a:t>
            </a:r>
            <a:r>
              <a:rPr lang="en-US" altLang="en-US" sz="1400" dirty="0" err="1"/>
              <a:t>bagaimana</a:t>
            </a:r>
            <a:r>
              <a:rPr lang="en-US" altLang="en-US" sz="1400" dirty="0"/>
              <a:t> </a:t>
            </a:r>
            <a:r>
              <a:rPr lang="en-US" altLang="en-US" sz="1400" dirty="0" err="1"/>
              <a:t>cara</a:t>
            </a:r>
            <a:endParaRPr lang="en-US" altLang="en-US" sz="1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/>
              <a:t>	</a:t>
            </a:r>
            <a:r>
              <a:rPr lang="en-US" altLang="en-US" sz="1400" dirty="0" err="1"/>
              <a:t>mendapatkannya</a:t>
            </a:r>
            <a:r>
              <a:rPr lang="en-US" altLang="en-US" sz="1400" dirty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400" dirty="0"/>
              <a:t>	</a:t>
            </a:r>
            <a:r>
              <a:rPr lang="en-US" altLang="en-US" sz="1400" dirty="0" err="1"/>
              <a:t>Contoh</a:t>
            </a:r>
            <a:r>
              <a:rPr lang="en-US" altLang="en-US" sz="1400" dirty="0"/>
              <a:t> : SQL</a:t>
            </a:r>
            <a:endParaRPr lang="en-US" altLang="en-US" sz="1400" b="1" dirty="0"/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</p:txBody>
      </p:sp>
      <p:sp>
        <p:nvSpPr>
          <p:cNvPr id="12292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2293" name="AutoShape 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</p:spTree>
    <p:extLst>
      <p:ext uri="{BB962C8B-B14F-4D97-AF65-F5344CB8AC3E}">
        <p14:creationId xmlns:p14="http://schemas.microsoft.com/office/powerpoint/2010/main" val="55680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SQL</a:t>
            </a:r>
          </a:p>
        </p:txBody>
      </p:sp>
      <p:sp>
        <p:nvSpPr>
          <p:cNvPr id="13315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3316" name="AutoShape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73101" y="1422798"/>
            <a:ext cx="7820025" cy="3017044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 dirty="0"/>
              <a:t>DML (Data Manipulation Language):</a:t>
            </a:r>
          </a:p>
          <a:p>
            <a:pPr eaLnBrk="1" hangingPunct="1"/>
            <a:r>
              <a:rPr lang="en-US" altLang="en-US" sz="2400" b="1" dirty="0"/>
              <a:t>SELECT </a:t>
            </a:r>
            <a:r>
              <a:rPr lang="en-US" altLang="en-US" sz="2400" b="1" i="1" dirty="0" err="1"/>
              <a:t>nama_field</a:t>
            </a:r>
            <a:r>
              <a:rPr lang="en-US" altLang="en-US" sz="2400" b="1" dirty="0"/>
              <a:t> FROM </a:t>
            </a:r>
            <a:r>
              <a:rPr lang="en-US" altLang="en-US" sz="2400" b="1" i="1" dirty="0" err="1"/>
              <a:t>nama_tabel</a:t>
            </a:r>
            <a:endParaRPr lang="en-US" altLang="en-US" sz="2400" b="1" i="1" dirty="0"/>
          </a:p>
          <a:p>
            <a:pPr eaLnBrk="1" hangingPunct="1"/>
            <a:r>
              <a:rPr lang="en-US" altLang="en-US" sz="2400" b="1" dirty="0"/>
              <a:t>INSERT INTO </a:t>
            </a:r>
            <a:r>
              <a:rPr lang="en-US" altLang="en-US" sz="2400" b="1" i="1" dirty="0" err="1"/>
              <a:t>nama_tabel</a:t>
            </a:r>
            <a:r>
              <a:rPr lang="en-US" altLang="en-US" sz="2400" b="1" dirty="0"/>
              <a:t> (</a:t>
            </a:r>
            <a:r>
              <a:rPr lang="en-US" altLang="en-US" sz="2400" b="1" i="1" dirty="0"/>
              <a:t>field1,field2,…</a:t>
            </a:r>
            <a:r>
              <a:rPr lang="en-US" altLang="en-US" sz="2400" b="1" dirty="0"/>
              <a:t>) VALUES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400" b="1" dirty="0"/>
              <a:t>	(</a:t>
            </a:r>
            <a:r>
              <a:rPr lang="en-US" altLang="en-US" sz="2400" b="1" i="1" dirty="0"/>
              <a:t>nilai1,nilai2,…</a:t>
            </a:r>
            <a:r>
              <a:rPr lang="en-US" altLang="en-US" sz="2400" b="1" dirty="0"/>
              <a:t>)</a:t>
            </a:r>
          </a:p>
          <a:p>
            <a:pPr eaLnBrk="1" hangingPunct="1"/>
            <a:r>
              <a:rPr lang="en-US" altLang="en-US" sz="2400" b="1" dirty="0"/>
              <a:t>UPDATE </a:t>
            </a:r>
            <a:r>
              <a:rPr lang="en-US" altLang="en-US" sz="2400" b="1" i="1" dirty="0" err="1"/>
              <a:t>nama_tabel</a:t>
            </a:r>
            <a:r>
              <a:rPr lang="en-US" altLang="en-US" sz="2400" b="1" dirty="0"/>
              <a:t> SET </a:t>
            </a:r>
            <a:r>
              <a:rPr lang="en-US" altLang="en-US" sz="2400" b="1" i="1" dirty="0"/>
              <a:t>field1=nilai1,….</a:t>
            </a:r>
          </a:p>
          <a:p>
            <a:pPr eaLnBrk="1" hangingPunct="1"/>
            <a:r>
              <a:rPr lang="en-US" altLang="en-US" sz="2400" b="1" dirty="0"/>
              <a:t>DELETE FROM </a:t>
            </a:r>
            <a:r>
              <a:rPr lang="en-US" altLang="en-US" sz="2400" b="1" i="1" dirty="0" err="1"/>
              <a:t>nama_tabel</a:t>
            </a:r>
            <a:r>
              <a:rPr lang="en-US" altLang="en-US" sz="2400" b="1" dirty="0"/>
              <a:t> WHERE </a:t>
            </a:r>
            <a:r>
              <a:rPr lang="en-US" altLang="en-US" sz="2400" b="1" i="1" dirty="0"/>
              <a:t>field1=nilai1</a:t>
            </a:r>
          </a:p>
          <a:p>
            <a:pPr eaLnBrk="1" hangingPunct="1"/>
            <a:endParaRPr lang="en-US" altLang="en-US" sz="2400" b="1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936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98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98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98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SQL</a:t>
            </a:r>
          </a:p>
        </p:txBody>
      </p:sp>
      <p:sp>
        <p:nvSpPr>
          <p:cNvPr id="14339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4340" name="AutoShape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1131590"/>
            <a:ext cx="7820025" cy="3017044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 dirty="0" err="1"/>
              <a:t>Aturan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Penulisan</a:t>
            </a:r>
            <a:r>
              <a:rPr lang="en-US" altLang="en-US" sz="2400" b="1" dirty="0"/>
              <a:t> SQL:</a:t>
            </a:r>
          </a:p>
          <a:p>
            <a:pPr eaLnBrk="1" hangingPunct="1"/>
            <a:r>
              <a:rPr lang="en-US" altLang="en-US" sz="1600" b="1" dirty="0" err="1"/>
              <a:t>Akhir</a:t>
            </a:r>
            <a:r>
              <a:rPr lang="en-US" altLang="en-US" sz="1600" b="1" dirty="0"/>
              <a:t> query </a:t>
            </a:r>
            <a:r>
              <a:rPr lang="en-US" altLang="en-US" sz="1600" b="1" dirty="0" err="1"/>
              <a:t>dengan</a:t>
            </a:r>
            <a:r>
              <a:rPr lang="en-US" altLang="en-US" sz="1600" b="1" dirty="0"/>
              <a:t> (;)</a:t>
            </a:r>
          </a:p>
          <a:p>
            <a:pPr eaLnBrk="1" hangingPunct="1"/>
            <a:r>
              <a:rPr lang="en-US" altLang="en-US" sz="1600" b="1" dirty="0" err="1"/>
              <a:t>Pada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waktu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menampilkan</a:t>
            </a:r>
            <a:r>
              <a:rPr lang="en-US" altLang="en-US" sz="1600" b="1" dirty="0"/>
              <a:t> data (</a:t>
            </a:r>
            <a:r>
              <a:rPr lang="en-US" altLang="en-US" sz="1600" b="1" dirty="0" err="1"/>
              <a:t>recordset</a:t>
            </a:r>
            <a:r>
              <a:rPr lang="en-US" altLang="en-US" sz="1600" b="1" dirty="0"/>
              <a:t>), SQL </a:t>
            </a:r>
            <a:r>
              <a:rPr lang="en-US" altLang="en-US" sz="1600" b="1" dirty="0" err="1"/>
              <a:t>mendukung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penggunaan</a:t>
            </a:r>
            <a:r>
              <a:rPr lang="en-US" altLang="en-US" sz="1600" b="1" dirty="0"/>
              <a:t> wildcards </a:t>
            </a:r>
            <a:r>
              <a:rPr lang="en-US" altLang="en-US" sz="1600" b="1" dirty="0" err="1"/>
              <a:t>dengan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lambang</a:t>
            </a:r>
            <a:r>
              <a:rPr lang="en-US" altLang="en-US" sz="1600" b="1" dirty="0"/>
              <a:t> asterisk (*).</a:t>
            </a:r>
          </a:p>
          <a:p>
            <a:pPr eaLnBrk="1" hangingPunct="1"/>
            <a:r>
              <a:rPr lang="en-US" altLang="en-US" sz="1600" b="1" dirty="0" err="1"/>
              <a:t>Untuk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menunjuk</a:t>
            </a:r>
            <a:r>
              <a:rPr lang="en-US" altLang="en-US" sz="1600" b="1" dirty="0"/>
              <a:t> field </a:t>
            </a:r>
            <a:r>
              <a:rPr lang="en-US" altLang="en-US" sz="1600" b="1" dirty="0" err="1"/>
              <a:t>khusus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pada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tabel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khusus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dalam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pernyataan</a:t>
            </a:r>
            <a:r>
              <a:rPr lang="en-US" altLang="en-US" sz="1600" b="1" dirty="0"/>
              <a:t> SQL </a:t>
            </a:r>
            <a:r>
              <a:rPr lang="en-US" altLang="en-US" sz="1600" b="1" dirty="0" err="1"/>
              <a:t>digunakan</a:t>
            </a:r>
            <a:r>
              <a:rPr lang="en-US" altLang="en-US" sz="1600" b="1" dirty="0"/>
              <a:t> </a:t>
            </a:r>
            <a:r>
              <a:rPr lang="en-US" altLang="en-US" sz="1600" b="1" dirty="0" err="1"/>
              <a:t>notasi</a:t>
            </a:r>
            <a:r>
              <a:rPr lang="en-US" altLang="en-US" sz="1600" b="1" dirty="0"/>
              <a:t> dot (.)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1600" b="1" dirty="0"/>
              <a:t>	-&gt; </a:t>
            </a:r>
            <a:r>
              <a:rPr lang="en-US" altLang="en-US" sz="1600" b="1" dirty="0" err="1"/>
              <a:t>namatabel.namafield</a:t>
            </a:r>
            <a:r>
              <a:rPr lang="en-US" altLang="en-US" sz="1600" b="1" dirty="0"/>
              <a:t> </a:t>
            </a:r>
          </a:p>
          <a:p>
            <a:pPr eaLnBrk="1" hangingPunct="1"/>
            <a:endParaRPr lang="en-US" altLang="en-US" sz="1600" b="1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4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1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SQL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1059582"/>
            <a:ext cx="3924300" cy="504056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 b="1" dirty="0"/>
              <a:t>Command SQL:</a:t>
            </a:r>
          </a:p>
          <a:p>
            <a:pPr eaLnBrk="1" hangingPunct="1"/>
            <a:endParaRPr lang="en-US" altLang="en-US" sz="1600" b="1" dirty="0"/>
          </a:p>
          <a:p>
            <a:pPr eaLnBrk="1" hangingPunct="1"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15364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5365" name="AutoShape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  <p:graphicFrame>
        <p:nvGraphicFramePr>
          <p:cNvPr id="102460" name="Group 6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13551476"/>
              </p:ext>
            </p:extLst>
          </p:nvPr>
        </p:nvGraphicFramePr>
        <p:xfrm>
          <a:off x="539750" y="1762125"/>
          <a:ext cx="7992690" cy="2667086"/>
        </p:xfrm>
        <a:graphic>
          <a:graphicData uri="http://schemas.openxmlformats.org/drawingml/2006/table">
            <a:tbl>
              <a:tblPr/>
              <a:tblGrid>
                <a:gridCol w="151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1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Perintah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Keterangan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CREATE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Membuat tabel atau field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ALTER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Mengubah tabel dengan menambah field atau mengubah definisi field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DROP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Men-DROP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tabel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SELECT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Mendefinisikan recordset, data apa yang akan ditampilkan dari database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INSERT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Menyisipkan recordset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UPDATE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Mengubah recordset</a:t>
                      </a: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DELETE</a:t>
                      </a:r>
                    </a:p>
                  </a:txBody>
                  <a:tcPr marT="34293" marB="342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Menghapus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recordset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93" marB="342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76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 dirty="0"/>
              <a:t>SQL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314450"/>
            <a:ext cx="8253412" cy="3200400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1600" b="1"/>
              <a:t>Ketika menggunakan query, Anda dapat menggunakan klausa berikut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1600" b="1"/>
              <a:t>untuk diimplementasikan dalam statement SQL.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1600" b="1"/>
              <a:t>Klausa SQL:</a:t>
            </a:r>
          </a:p>
          <a:p>
            <a:pPr eaLnBrk="1" hangingPunct="1"/>
            <a:endParaRPr lang="en-US" altLang="en-US" sz="1600" b="1"/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</p:txBody>
      </p:sp>
      <p:sp>
        <p:nvSpPr>
          <p:cNvPr id="16388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305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NEXT</a:t>
            </a:r>
          </a:p>
        </p:txBody>
      </p:sp>
      <p:sp>
        <p:nvSpPr>
          <p:cNvPr id="16389" name="AutoShape 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 flipH="1">
            <a:off x="7543800" y="4686300"/>
            <a:ext cx="609600" cy="3429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1200" b="1">
                <a:cs typeface="Arial" pitchFamily="34" charset="0"/>
              </a:rPr>
              <a:t>BACK</a:t>
            </a:r>
          </a:p>
        </p:txBody>
      </p:sp>
      <p:graphicFrame>
        <p:nvGraphicFramePr>
          <p:cNvPr id="104486" name="Group 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0438907"/>
              </p:ext>
            </p:extLst>
          </p:nvPr>
        </p:nvGraphicFramePr>
        <p:xfrm>
          <a:off x="539552" y="2499742"/>
          <a:ext cx="8064896" cy="1904904"/>
        </p:xfrm>
        <a:graphic>
          <a:graphicData uri="http://schemas.openxmlformats.org/drawingml/2006/table">
            <a:tbl>
              <a:tblPr/>
              <a:tblGrid>
                <a:gridCol w="151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3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Klausa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Keterangan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FROM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Menentukan tabel mana yang datanya akan ditampilkan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WHERE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Menentukan kondisi query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GROUP BY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Menentukan grup / kelompok dari informasi yang dipilih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HAVING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Digunakan bersama GROUP BY untuk menentukan kondisi untuk tiap grup dalam query</a:t>
                      </a: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ORDER BY</a:t>
                      </a:r>
                    </a:p>
                  </a:txBody>
                  <a:tcPr marT="34282" marB="3428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Menentukan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urutan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(sort)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data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dari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query</a:t>
                      </a:r>
                      <a:endParaRPr kumimoji="0" lang="en-US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34282" marB="3428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86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/>
          <p:nvPr/>
        </p:nvSpPr>
        <p:spPr>
          <a:xfrm>
            <a:off x="4309457" y="1266047"/>
            <a:ext cx="670996" cy="677346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0155" y="113159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 lang="id-ID" altLang="id-ID" sz="1800" dirty="0"/>
          </a:p>
        </p:txBody>
      </p:sp>
      <p:sp>
        <p:nvSpPr>
          <p:cNvPr id="2" name="Rectangle 1"/>
          <p:cNvSpPr/>
          <p:nvPr/>
        </p:nvSpPr>
        <p:spPr>
          <a:xfrm>
            <a:off x="683568" y="627534"/>
            <a:ext cx="1787669" cy="5232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Adobe Hebrew" pitchFamily="18" charset="-79"/>
                <a:cs typeface="Adobe Hebrew" pitchFamily="18" charset="-79"/>
              </a:rPr>
              <a:t>Constraint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115616" y="1340644"/>
            <a:ext cx="57423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Constraint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table. </a:t>
            </a:r>
            <a:r>
              <a:rPr lang="en-US" dirty="0" err="1"/>
              <a:t>Postgresql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constraint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dirty="0"/>
              <a:t>NOT NULL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constraint NOT NULL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NULL. </a:t>
            </a:r>
            <a:r>
              <a:rPr lang="en-US" dirty="0" err="1"/>
              <a:t>Kolom</a:t>
            </a:r>
            <a:r>
              <a:rPr lang="en-US" dirty="0"/>
              <a:t> yang </a:t>
            </a:r>
            <a:r>
              <a:rPr lang="en-US" dirty="0" err="1"/>
              <a:t>befungsi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primer (primary key)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NULL.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dirty="0"/>
              <a:t>UNIQUE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data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namanya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 </a:t>
            </a:r>
            <a:r>
              <a:rPr lang="en-US" dirty="0" err="1"/>
              <a:t>alamat</a:t>
            </a:r>
            <a:r>
              <a:rPr lang="en-US" dirty="0"/>
              <a:t> email. 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dirty="0"/>
              <a:t>PRIMARY KEY Constraint PRIMARY KEY </a:t>
            </a:r>
            <a:r>
              <a:rPr lang="en-US" dirty="0" err="1"/>
              <a:t>membentuk</a:t>
            </a:r>
            <a:r>
              <a:rPr lang="en-US" dirty="0"/>
              <a:t> key yang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table</a:t>
            </a:r>
          </a:p>
          <a:p>
            <a:pPr marL="285750" indent="-2857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dirty="0"/>
              <a:t>FOREIGN KEY FOREIGN KEY constraint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table,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juga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table yang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PRIMARY KEY,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2 </a:t>
            </a:r>
            <a:r>
              <a:rPr lang="en-US" dirty="0" err="1"/>
              <a:t>tabel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inculo template">
  <a:themeElements>
    <a:clrScheme name="Custom 347">
      <a:dk1>
        <a:srgbClr val="505670"/>
      </a:dk1>
      <a:lt1>
        <a:srgbClr val="FFFFFF"/>
      </a:lt1>
      <a:dk2>
        <a:srgbClr val="979CB8"/>
      </a:dk2>
      <a:lt2>
        <a:srgbClr val="EFF0F4"/>
      </a:lt2>
      <a:accent1>
        <a:srgbClr val="F9AC08"/>
      </a:accent1>
      <a:accent2>
        <a:srgbClr val="C48706"/>
      </a:accent2>
      <a:accent3>
        <a:srgbClr val="01ABCF"/>
      </a:accent3>
      <a:accent4>
        <a:srgbClr val="00839F"/>
      </a:accent4>
      <a:accent5>
        <a:srgbClr val="AACF20"/>
      </a:accent5>
      <a:accent6>
        <a:srgbClr val="EA3A68"/>
      </a:accent6>
      <a:hlink>
        <a:srgbClr val="50567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5548</TotalTime>
  <Words>557</Words>
  <Application>Microsoft Office PowerPoint</Application>
  <PresentationFormat>On-screen Show (16:9)</PresentationFormat>
  <Paragraphs>97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Verdana</vt:lpstr>
      <vt:lpstr>Varela Round</vt:lpstr>
      <vt:lpstr>Shadows Into Light</vt:lpstr>
      <vt:lpstr>Arial</vt:lpstr>
      <vt:lpstr>Adobe Hebrew</vt:lpstr>
      <vt:lpstr>Wingdings</vt:lpstr>
      <vt:lpstr>Trinculo template</vt:lpstr>
      <vt:lpstr>Bahasa Basis Data</vt:lpstr>
      <vt:lpstr>Bahasa Basisdata</vt:lpstr>
      <vt:lpstr>SQL</vt:lpstr>
      <vt:lpstr>Bahasa Basisdata</vt:lpstr>
      <vt:lpstr>SQL</vt:lpstr>
      <vt:lpstr>SQL</vt:lpstr>
      <vt:lpstr>SQL</vt:lpstr>
      <vt:lpstr>SQL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&amp; Pemograman Database SQL</dc:title>
  <dc:creator>User</dc:creator>
  <cp:lastModifiedBy>liza safitri</cp:lastModifiedBy>
  <cp:revision>31</cp:revision>
  <dcterms:modified xsi:type="dcterms:W3CDTF">2024-03-13T00:39:52Z</dcterms:modified>
</cp:coreProperties>
</file>