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6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26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2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aggregate-functions.html%23function_sum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aggregate-functions.html%23function_count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Sistem</a:t>
            </a:r>
            <a:r>
              <a:rPr lang="en-US" sz="4000" dirty="0"/>
              <a:t> Basis Data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ADA4B7-F568-A780-B93D-28CDEFA7B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AVG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AVG(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0" u="none" strike="noStrike" baseline="0" dirty="0">
                <a:latin typeface="Consolas-Bold"/>
              </a:rPr>
              <a:t>)FROM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1" u="none" strike="noStrike" baseline="0" dirty="0">
                <a:latin typeface="Consolas-BoldItalic"/>
              </a:rPr>
              <a:t> </a:t>
            </a:r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>
                <a:latin typeface="Consolas-BoldItalic"/>
              </a:rPr>
              <a:t>condition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800" b="0" i="0" u="none" strike="noStrike" baseline="0" dirty="0">
                <a:latin typeface="SymbolMT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Mencari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rata-rata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tugas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:</a:t>
            </a:r>
          </a:p>
          <a:p>
            <a:pPr marL="36900" indent="0" algn="l">
              <a:buNone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SELECT AVG (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tugas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) FROM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;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C755-A787-CC78-2C12-6C8E8412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5" y="3429000"/>
            <a:ext cx="587774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COUNT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COUNT(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0" u="none" strike="noStrike" baseline="0" dirty="0">
                <a:latin typeface="Consolas-Bold"/>
              </a:rPr>
              <a:t>)FROM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marL="36900" indent="0" algn="l">
              <a:buNone/>
            </a:pPr>
            <a:r>
              <a:rPr lang="en-ID" sz="1800" b="1" i="0" u="none" strike="noStrike" baseline="0" dirty="0">
                <a:latin typeface="Consolas-Bold"/>
              </a:rPr>
              <a:t>WHERE </a:t>
            </a:r>
            <a:r>
              <a:rPr lang="en-ID" sz="1800" b="1" i="1" u="none" strike="noStrike" baseline="0" dirty="0">
                <a:latin typeface="Consolas-BoldItalic"/>
              </a:rPr>
              <a:t>condition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SymbolMT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Menghitung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jumlah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:</a:t>
            </a:r>
          </a:p>
          <a:p>
            <a:pPr marL="36900" indent="0" algn="l">
              <a:buNone/>
            </a:pPr>
            <a:r>
              <a:rPr lang="en-US" dirty="0"/>
              <a:t>SELECT count(Nim) FROM </a:t>
            </a:r>
            <a:r>
              <a:rPr lang="en-US" dirty="0" err="1"/>
              <a:t>nilai</a:t>
            </a:r>
            <a:r>
              <a:rPr lang="en-US" dirty="0"/>
              <a:t>;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22CD1-FE81-2A01-F3DD-9AE6EA86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37" y="3910359"/>
            <a:ext cx="6347270" cy="26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9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3. MAX</a:t>
            </a:r>
            <a:endParaRPr lang="en-ID" sz="180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MAX(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0" u="none" strike="noStrike" baseline="0" dirty="0">
                <a:latin typeface="Consolas-Bold"/>
              </a:rPr>
              <a:t>)FROM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Mencari nilai UAS terbesar dari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:</a:t>
            </a:r>
          </a:p>
          <a:p>
            <a:pPr marL="36900" indent="0" algn="l">
              <a:buNone/>
            </a:pPr>
            <a:r>
              <a:rPr lang="en-US" dirty="0"/>
              <a:t>SELECT max(UAS) FROM </a:t>
            </a:r>
            <a:r>
              <a:rPr lang="en-US" dirty="0" err="1"/>
              <a:t>nilai</a:t>
            </a:r>
            <a:r>
              <a:rPr lang="en-US" dirty="0"/>
              <a:t>;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7AD5B-EE7D-4ED9-582C-8D120324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4" y="3429000"/>
            <a:ext cx="591585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4. MIN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Min(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0" u="none" strike="noStrike" baseline="0" dirty="0">
                <a:latin typeface="Consolas-Bold"/>
              </a:rPr>
              <a:t>)FROM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Mencari nilai UAS terkecil dari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:</a:t>
            </a:r>
          </a:p>
          <a:p>
            <a:pPr marL="36900" indent="0" algn="l">
              <a:buNone/>
            </a:pPr>
            <a:r>
              <a:rPr lang="en-US" dirty="0"/>
              <a:t>SELECT min(</a:t>
            </a:r>
            <a:r>
              <a:rPr lang="en-US" dirty="0" err="1"/>
              <a:t>Uts</a:t>
            </a:r>
            <a:r>
              <a:rPr lang="en-US" dirty="0"/>
              <a:t>) FROM </a:t>
            </a:r>
            <a:r>
              <a:rPr lang="en-US" dirty="0" err="1"/>
              <a:t>nilai</a:t>
            </a:r>
            <a:r>
              <a:rPr lang="en-US" dirty="0"/>
              <a:t>;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2D3E-142C-AA62-86B3-F172087C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2" y="3298119"/>
            <a:ext cx="7464068" cy="2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5. SUM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SUM(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0" u="none" strike="noStrike" baseline="0" dirty="0">
                <a:latin typeface="Consolas-Bold"/>
              </a:rPr>
              <a:t>)FROM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US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sum</a:t>
            </a:r>
            <a:r>
              <a:rPr lang="en-US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(</a:t>
            </a:r>
            <a:r>
              <a:rPr lang="en-US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uas</a:t>
            </a:r>
            <a:r>
              <a:rPr lang="en-US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)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  <a:endParaRPr lang="en-ID" sz="1800" dirty="0">
              <a:solidFill>
                <a:srgbClr val="444444"/>
              </a:solidFill>
              <a:effectLst/>
              <a:highlight>
                <a:srgbClr val="E5E5E5"/>
              </a:highlight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00E8A-B493-B310-80E3-BCC5DF3F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43" y="2977240"/>
            <a:ext cx="8788450" cy="31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Order By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Order By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melakukan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pengurutan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field, yang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hasil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penyataan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select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secara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ascending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descending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. Default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pengurutan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klausa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order by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ascending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Order By:</a:t>
            </a: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	SELECT </a:t>
            </a:r>
            <a:r>
              <a:rPr lang="en-US" sz="1800" b="1" i="1" u="none" strike="noStrike" baseline="0" dirty="0">
                <a:latin typeface="Consolas-BoldItalic"/>
              </a:rPr>
              <a:t>column1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	ORDER BY </a:t>
            </a:r>
            <a:r>
              <a:rPr lang="en-US" sz="1800" b="1" i="1" u="none" strike="noStrike" baseline="0" dirty="0">
                <a:latin typeface="Consolas-BoldItalic"/>
              </a:rPr>
              <a:t>column1, column2, ... </a:t>
            </a:r>
            <a:r>
              <a:rPr lang="en-US" sz="1800" b="1" i="0" u="none" strike="noStrike" baseline="0" dirty="0">
                <a:latin typeface="Consolas-Bold"/>
              </a:rPr>
              <a:t>ASC|DESC;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seluruh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cutomer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diurutkan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* FROM </a:t>
            </a:r>
            <a:r>
              <a:rPr lang="en-US" sz="1800" b="1" i="0" u="none" strike="noStrike" baseline="0" dirty="0" err="1">
                <a:latin typeface="Consolas-Bold"/>
              </a:rPr>
              <a:t>Mahasiswa</a:t>
            </a:r>
            <a:r>
              <a:rPr lang="en-US" sz="1800" b="1" i="0" u="none" strike="noStrike" baseline="0" dirty="0">
                <a:latin typeface="Consolas-Bold"/>
              </a:rPr>
              <a:t> ORDER BY </a:t>
            </a:r>
            <a:r>
              <a:rPr lang="en-US" sz="1800" b="1" i="0" u="none" strike="noStrike" baseline="0" dirty="0" err="1">
                <a:latin typeface="Consolas-Bold"/>
              </a:rPr>
              <a:t>nama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F1F82-1A26-60D4-6CDC-539A8090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09" y="3360930"/>
            <a:ext cx="8106906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seluruh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cutomer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diurutkan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s-ES" sz="1800" b="0" i="0" u="none" strike="noStrike" baseline="0" dirty="0" err="1">
                <a:latin typeface="Times New Roman" panose="02020603050405020304" pitchFamily="18" charset="0"/>
              </a:rPr>
              <a:t>urutan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 z </a:t>
            </a:r>
            <a:r>
              <a:rPr lang="es-ES" sz="1800" b="0" i="0" u="none" strike="noStrike" baseline="0" dirty="0">
                <a:latin typeface="TimesNewRomanPSMT"/>
              </a:rPr>
              <a:t>–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a</a:t>
            </a:r>
          </a:p>
          <a:p>
            <a:pPr algn="l"/>
            <a:r>
              <a:rPr lang="es-ES" sz="1800" dirty="0" err="1">
                <a:latin typeface="Times New Roman" panose="02020603050405020304" pitchFamily="18" charset="0"/>
              </a:rPr>
              <a:t>Sintak</a:t>
            </a:r>
            <a:r>
              <a:rPr lang="es-ES" sz="1800" dirty="0">
                <a:latin typeface="Times New Roman" panose="02020603050405020304" pitchFamily="18" charset="0"/>
              </a:rPr>
              <a:t> : 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*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US" b="0" i="0" dirty="0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`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ORDER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BY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Nama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DESC;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77F1E-0AC7-3CAC-5E0A-C540DE89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26" y="1880971"/>
            <a:ext cx="8049748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Select Distinct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Distinct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menghilangkan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duplikasi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tampilan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cara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menghilangkan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tampilan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SQL,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tetapi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menghapus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fisik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7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Distinct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DISTINCT </a:t>
            </a:r>
            <a:r>
              <a:rPr lang="en-US" sz="1800" b="1" i="1" u="none" strike="noStrike" baseline="0" dirty="0">
                <a:latin typeface="Consolas-BoldItalic"/>
              </a:rPr>
              <a:t>column1</a:t>
            </a:r>
            <a:r>
              <a:rPr lang="en-US" sz="1800" b="1" i="0" u="none" strike="noStrike" baseline="0" dirty="0">
                <a:latin typeface="Consolas-Bold"/>
              </a:rPr>
              <a:t>, </a:t>
            </a:r>
            <a:r>
              <a:rPr lang="en-US" sz="1800" b="1" i="1" u="none" strike="noStrike" baseline="0" dirty="0">
                <a:latin typeface="Consolas-BoldItalic"/>
              </a:rPr>
              <a:t>column2,...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Menampilkan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country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berbeda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costumer</a:t>
            </a:r>
          </a:p>
          <a:p>
            <a:pPr marL="36900" indent="0" algn="l">
              <a:buNone/>
            </a:pPr>
            <a:r>
              <a:rPr lang="en-US" sz="1800" b="1" i="0" u="none" strike="noStrike" baseline="0" dirty="0">
                <a:latin typeface="Consolas-Bold"/>
              </a:rPr>
              <a:t>SELECT DISTINCT </a:t>
            </a:r>
            <a:r>
              <a:rPr lang="en-US" sz="1800" b="1" i="0" u="none" strike="noStrike" baseline="0" dirty="0" err="1">
                <a:latin typeface="Consolas-Bold"/>
              </a:rPr>
              <a:t>nama</a:t>
            </a:r>
            <a:r>
              <a:rPr lang="en-US" sz="1800" b="1" i="0" u="none" strike="noStrike" baseline="0" dirty="0">
                <a:latin typeface="Consolas-Bold"/>
              </a:rPr>
              <a:t> FROM </a:t>
            </a:r>
            <a:r>
              <a:rPr lang="en-US" sz="1800" b="1" i="0" u="none" strike="noStrike" baseline="0" dirty="0" err="1">
                <a:latin typeface="Consolas-Bold"/>
              </a:rPr>
              <a:t>mahasiswa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DC78D-6E42-EC63-6977-26B57C8A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46" y="2983416"/>
            <a:ext cx="7992590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0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Group By</a:t>
            </a:r>
            <a:br>
              <a:rPr lang="en-ID" sz="1800" b="1" i="0" u="none" strike="noStrike" baseline="0" dirty="0">
                <a:latin typeface="Times New Roman" panose="02020603050405020304" pitchFamily="18" charset="0"/>
              </a:rPr>
            </a:b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Group By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melakukan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pengelompokan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berdasarkan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field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beberapa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field.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520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559F-EF4E-7C84-E06E-811DBF8C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1" y="562961"/>
            <a:ext cx="10353762" cy="3714749"/>
          </a:xfrm>
        </p:spPr>
        <p:txBody>
          <a:bodyPr/>
          <a:lstStyle/>
          <a:p>
            <a:pPr marL="36900" indent="0" algn="l">
              <a:buNone/>
            </a:pP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group by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 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 err="1">
                <a:latin typeface="Consolas-BoldItalic"/>
              </a:rPr>
              <a:t>table_name</a:t>
            </a:r>
            <a:endParaRPr lang="en-US" sz="1800" b="1" i="1" u="none" strike="noStrike" baseline="0" dirty="0">
              <a:latin typeface="Consolas-BoldItalic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WHERE </a:t>
            </a:r>
            <a:r>
              <a:rPr lang="en-US" sz="1800" b="1" i="1" u="none" strike="noStrike" baseline="0" dirty="0">
                <a:latin typeface="Consolas-BoldItalic"/>
              </a:rPr>
              <a:t>condition </a:t>
            </a:r>
            <a:r>
              <a:rPr lang="en-US" sz="1800" b="1" i="0" u="none" strike="noStrike" baseline="0" dirty="0">
                <a:latin typeface="Consolas-Bold"/>
              </a:rPr>
              <a:t>GROUP BY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ORDER BY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(s);</a:t>
            </a:r>
          </a:p>
          <a:p>
            <a:pPr marL="379800" indent="-342900" algn="l">
              <a:buAutoNum type="alphaLcPeriod"/>
            </a:pPr>
            <a:r>
              <a:rPr lang="en-US" sz="1800" b="1" dirty="0" err="1">
                <a:latin typeface="Consolas-BoldItalic"/>
              </a:rPr>
              <a:t>Penerapan</a:t>
            </a:r>
            <a:r>
              <a:rPr lang="en-US" sz="1800" b="1" dirty="0">
                <a:latin typeface="Consolas-BoldItalic"/>
              </a:rPr>
              <a:t> :</a:t>
            </a:r>
          </a:p>
          <a:p>
            <a:pPr marL="36900" indent="0" algn="l">
              <a:buNone/>
            </a:pPr>
            <a:r>
              <a:rPr lang="en-US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COUNT</a:t>
            </a:r>
            <a:r>
              <a:rPr lang="en-US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(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Nim</a:t>
            </a:r>
            <a:r>
              <a:rPr lang="en-US" b="0" i="0" dirty="0">
                <a:solidFill>
                  <a:srgbClr val="999977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)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,Prodi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GROUP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by</a:t>
            </a:r>
            <a:r>
              <a:rPr lang="en-US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Prodi;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596CB-9271-6632-5AA2-54AD64A7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73" y="3452648"/>
            <a:ext cx="6809968" cy="2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ID" sz="1800" b="1" i="0" u="none" strike="noStrike" baseline="0" dirty="0" err="1">
                <a:latin typeface="Times New Roman" panose="02020603050405020304" pitchFamily="18" charset="0"/>
              </a:rPr>
              <a:t>Fungsi</a:t>
            </a:r>
            <a:r>
              <a:rPr lang="en-ID" sz="18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1" i="0" u="none" strike="noStrike" baseline="0" dirty="0" err="1">
                <a:latin typeface="Times New Roman" panose="02020603050405020304" pitchFamily="18" charset="0"/>
              </a:rPr>
              <a:t>Agregat</a:t>
            </a:r>
            <a:br>
              <a:rPr lang="en-ID" sz="1800" b="1" i="0" u="none" strike="noStrike" baseline="0" dirty="0">
                <a:latin typeface="Times New Roman" panose="02020603050405020304" pitchFamily="18" charset="0"/>
              </a:rPr>
            </a:b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Kelompok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fungsi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ini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kualifikasi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perhitungan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sekelompok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baris data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table. Pada table 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disajikan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fungsi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agregat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kualifikasi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tersendiri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suatu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tertentu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4C12D-4E15-B4DE-ED52-40329F3F7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355" y="4247871"/>
            <a:ext cx="6677957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07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{1307395F-6ECE-4AEF-9703-BADE29A7C829}tf55705232_win32</Template>
  <TotalTime>107</TotalTime>
  <Words>480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Consolas-Bold</vt:lpstr>
      <vt:lpstr>Consolas-BoldItalic</vt:lpstr>
      <vt:lpstr>Courier New</vt:lpstr>
      <vt:lpstr>Goudy Old Style</vt:lpstr>
      <vt:lpstr>SymbolMT</vt:lpstr>
      <vt:lpstr>Times New Roman</vt:lpstr>
      <vt:lpstr>TimesNewRomanPSMT</vt:lpstr>
      <vt:lpstr>Wingdings 2</vt:lpstr>
      <vt:lpstr>SlateVTI</vt:lpstr>
      <vt:lpstr>Sistem Basis Data </vt:lpstr>
      <vt:lpstr>Order By </vt:lpstr>
      <vt:lpstr>PowerPoint Presentation</vt:lpstr>
      <vt:lpstr>PowerPoint Presentation</vt:lpstr>
      <vt:lpstr>Select Distinct </vt:lpstr>
      <vt:lpstr>PowerPoint Presentation</vt:lpstr>
      <vt:lpstr>Group By  </vt:lpstr>
      <vt:lpstr>PowerPoint Presentation</vt:lpstr>
      <vt:lpstr>Fungsi Agregat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liza safitri</dc:creator>
  <cp:lastModifiedBy>liza safitri</cp:lastModifiedBy>
  <cp:revision>7</cp:revision>
  <dcterms:created xsi:type="dcterms:W3CDTF">2024-05-01T11:49:17Z</dcterms:created>
  <dcterms:modified xsi:type="dcterms:W3CDTF">2024-05-02T03:14:58Z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