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60" r:id="rId4"/>
    <p:sldId id="261" r:id="rId5"/>
    <p:sldId id="262" r:id="rId6"/>
    <p:sldId id="263" r:id="rId7"/>
    <p:sldId id="264" r:id="rId8"/>
    <p:sldId id="266" r:id="rId9"/>
    <p:sldId id="267" r:id="rId10"/>
    <p:sldId id="268" r:id="rId11"/>
    <p:sldId id="259" r:id="rId12"/>
    <p:sldId id="258" r:id="rId13"/>
    <p:sldId id="269" r:id="rId14"/>
    <p:sldId id="272" r:id="rId15"/>
    <p:sldId id="273" r:id="rId1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1" d="100"/>
          <a:sy n="71" d="100"/>
        </p:scale>
        <p:origin x="61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838E57C-AE93-4D41-BD11-37033E415CB7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id-ID"/>
        </a:p>
      </dgm:t>
    </dgm:pt>
    <dgm:pt modelId="{9736F0F2-F449-4078-9BC8-2EBDBDFC2675}">
      <dgm:prSet phldrT="[Text]" custT="1"/>
      <dgm:spPr>
        <a:solidFill>
          <a:schemeClr val="tx2">
            <a:lumMod val="90000"/>
            <a:lumOff val="10000"/>
          </a:schemeClr>
        </a:solidFill>
      </dgm:spPr>
      <dgm:t>
        <a:bodyPr/>
        <a:lstStyle/>
        <a:p>
          <a:r>
            <a:rPr lang="id-ID" sz="2400" dirty="0" smtClean="0">
              <a:solidFill>
                <a:schemeClr val="bg1"/>
              </a:solidFill>
            </a:rPr>
            <a:t>Median membagi data menjadi 2 bagian setelah data diurutkan</a:t>
          </a:r>
          <a:endParaRPr lang="id-ID" sz="2400" dirty="0">
            <a:solidFill>
              <a:schemeClr val="bg1"/>
            </a:solidFill>
          </a:endParaRPr>
        </a:p>
      </dgm:t>
    </dgm:pt>
    <dgm:pt modelId="{2A14C58A-B230-478B-BF49-FCCC02799E13}" type="parTrans" cxnId="{E7AAFD8B-A8D1-4D64-9B42-FA660F85588D}">
      <dgm:prSet/>
      <dgm:spPr/>
      <dgm:t>
        <a:bodyPr/>
        <a:lstStyle/>
        <a:p>
          <a:endParaRPr lang="id-ID" sz="2400">
            <a:solidFill>
              <a:schemeClr val="bg1"/>
            </a:solidFill>
          </a:endParaRPr>
        </a:p>
      </dgm:t>
    </dgm:pt>
    <dgm:pt modelId="{DF8D47BE-65A8-4239-BDF5-C21F0E1C4EAB}" type="sibTrans" cxnId="{E7AAFD8B-A8D1-4D64-9B42-FA660F85588D}">
      <dgm:prSet/>
      <dgm:spPr/>
      <dgm:t>
        <a:bodyPr/>
        <a:lstStyle/>
        <a:p>
          <a:endParaRPr lang="id-ID" sz="2400">
            <a:solidFill>
              <a:schemeClr val="bg1"/>
            </a:solidFill>
          </a:endParaRPr>
        </a:p>
      </dgm:t>
    </dgm:pt>
    <dgm:pt modelId="{B062F9CD-34F4-4772-8C16-48722E1B1089}">
      <dgm:prSet phldrT="[Text]" custT="1"/>
      <dgm:spPr>
        <a:solidFill>
          <a:schemeClr val="tx2">
            <a:lumMod val="90000"/>
            <a:lumOff val="10000"/>
          </a:schemeClr>
        </a:solidFill>
      </dgm:spPr>
      <dgm:t>
        <a:bodyPr/>
        <a:lstStyle/>
        <a:p>
          <a:r>
            <a:rPr lang="id-ID" sz="2400" dirty="0" smtClean="0">
              <a:solidFill>
                <a:schemeClr val="bg1"/>
              </a:solidFill>
            </a:rPr>
            <a:t>Kuartil membagi data menjadi 4 bagian setelah data diurutkan</a:t>
          </a:r>
          <a:endParaRPr lang="id-ID" sz="2400" dirty="0">
            <a:solidFill>
              <a:schemeClr val="bg1"/>
            </a:solidFill>
          </a:endParaRPr>
        </a:p>
      </dgm:t>
    </dgm:pt>
    <dgm:pt modelId="{AE9D967C-E032-46D7-9413-5F6B19BA2347}" type="parTrans" cxnId="{26D63F2A-18EB-42D5-8BE4-DFF17E3226DF}">
      <dgm:prSet/>
      <dgm:spPr/>
      <dgm:t>
        <a:bodyPr/>
        <a:lstStyle/>
        <a:p>
          <a:endParaRPr lang="id-ID" sz="2400">
            <a:solidFill>
              <a:schemeClr val="bg1"/>
            </a:solidFill>
          </a:endParaRPr>
        </a:p>
      </dgm:t>
    </dgm:pt>
    <dgm:pt modelId="{81164056-C46A-47F4-A7A0-C50B551682F6}" type="sibTrans" cxnId="{26D63F2A-18EB-42D5-8BE4-DFF17E3226DF}">
      <dgm:prSet/>
      <dgm:spPr/>
      <dgm:t>
        <a:bodyPr/>
        <a:lstStyle/>
        <a:p>
          <a:endParaRPr lang="id-ID" sz="2400">
            <a:solidFill>
              <a:schemeClr val="bg1"/>
            </a:solidFill>
          </a:endParaRPr>
        </a:p>
      </dgm:t>
    </dgm:pt>
    <dgm:pt modelId="{920F965E-0665-484C-8CC9-BF8A29237D3E}">
      <dgm:prSet phldrT="[Text]" custT="1"/>
      <dgm:spPr>
        <a:solidFill>
          <a:schemeClr val="tx2">
            <a:lumMod val="90000"/>
            <a:lumOff val="10000"/>
          </a:schemeClr>
        </a:solidFill>
      </dgm:spPr>
      <dgm:t>
        <a:bodyPr/>
        <a:lstStyle/>
        <a:p>
          <a:r>
            <a:rPr lang="id-ID" sz="2400" dirty="0" smtClean="0">
              <a:solidFill>
                <a:schemeClr val="bg1"/>
              </a:solidFill>
            </a:rPr>
            <a:t>Desil membagi data menjadi 10 bagian setelah data diurutkan</a:t>
          </a:r>
          <a:endParaRPr lang="id-ID" sz="2400" dirty="0">
            <a:solidFill>
              <a:schemeClr val="bg1"/>
            </a:solidFill>
          </a:endParaRPr>
        </a:p>
      </dgm:t>
    </dgm:pt>
    <dgm:pt modelId="{7242DD01-B6AC-4153-BDC2-A8E3465DA4F3}" type="parTrans" cxnId="{CFADF9EA-BCB8-4A14-8519-9775CB06D9CA}">
      <dgm:prSet/>
      <dgm:spPr/>
      <dgm:t>
        <a:bodyPr/>
        <a:lstStyle/>
        <a:p>
          <a:endParaRPr lang="id-ID" sz="2400">
            <a:solidFill>
              <a:schemeClr val="bg1"/>
            </a:solidFill>
          </a:endParaRPr>
        </a:p>
      </dgm:t>
    </dgm:pt>
    <dgm:pt modelId="{918F2C0F-DD6E-481D-8224-A91FAE556FEC}" type="sibTrans" cxnId="{CFADF9EA-BCB8-4A14-8519-9775CB06D9CA}">
      <dgm:prSet/>
      <dgm:spPr/>
      <dgm:t>
        <a:bodyPr/>
        <a:lstStyle/>
        <a:p>
          <a:endParaRPr lang="id-ID" sz="2400">
            <a:solidFill>
              <a:schemeClr val="bg1"/>
            </a:solidFill>
          </a:endParaRPr>
        </a:p>
      </dgm:t>
    </dgm:pt>
    <dgm:pt modelId="{82F84F1B-ACDF-48EF-B95C-4C2A9A5BA6AD}">
      <dgm:prSet custT="1"/>
      <dgm:spPr>
        <a:solidFill>
          <a:schemeClr val="tx2">
            <a:lumMod val="90000"/>
            <a:lumOff val="10000"/>
          </a:schemeClr>
        </a:solidFill>
      </dgm:spPr>
      <dgm:t>
        <a:bodyPr/>
        <a:lstStyle/>
        <a:p>
          <a:r>
            <a:rPr lang="id-ID" sz="2400" dirty="0" smtClean="0">
              <a:solidFill>
                <a:schemeClr val="bg1"/>
              </a:solidFill>
            </a:rPr>
            <a:t>Persentil membagi data menjadi 100 bagian setelah diurutkan</a:t>
          </a:r>
          <a:endParaRPr lang="id-ID" sz="2400" dirty="0">
            <a:solidFill>
              <a:schemeClr val="bg1"/>
            </a:solidFill>
          </a:endParaRPr>
        </a:p>
      </dgm:t>
    </dgm:pt>
    <dgm:pt modelId="{BC089C75-A119-436D-9AF4-A46E76ECCCE9}" type="parTrans" cxnId="{CB171F04-8C20-4005-8F06-E13F7919B5DC}">
      <dgm:prSet/>
      <dgm:spPr/>
      <dgm:t>
        <a:bodyPr/>
        <a:lstStyle/>
        <a:p>
          <a:endParaRPr lang="id-ID" sz="2400">
            <a:solidFill>
              <a:schemeClr val="bg1"/>
            </a:solidFill>
          </a:endParaRPr>
        </a:p>
      </dgm:t>
    </dgm:pt>
    <dgm:pt modelId="{E8F82BBD-D8AD-4FFB-86E3-17DB7FD059D1}" type="sibTrans" cxnId="{CB171F04-8C20-4005-8F06-E13F7919B5DC}">
      <dgm:prSet/>
      <dgm:spPr/>
      <dgm:t>
        <a:bodyPr/>
        <a:lstStyle/>
        <a:p>
          <a:endParaRPr lang="id-ID" sz="2400">
            <a:solidFill>
              <a:schemeClr val="bg1"/>
            </a:solidFill>
          </a:endParaRPr>
        </a:p>
      </dgm:t>
    </dgm:pt>
    <dgm:pt modelId="{D952FB07-530E-41AC-BF8B-D9877967BC0F}" type="pres">
      <dgm:prSet presAssocID="{1838E57C-AE93-4D41-BD11-37033E415CB7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id-ID"/>
        </a:p>
      </dgm:t>
    </dgm:pt>
    <dgm:pt modelId="{7E07FA2B-BCD9-4915-BDDC-BD596F8AE7AE}" type="pres">
      <dgm:prSet presAssocID="{9736F0F2-F449-4078-9BC8-2EBDBDFC2675}" presName="node" presStyleLbl="node1" presStyleIdx="0" presStyleCnt="4">
        <dgm:presLayoutVars>
          <dgm:bulletEnabled val="1"/>
        </dgm:presLayoutVars>
      </dgm:prSet>
      <dgm:spPr>
        <a:prstGeom prst="horizontalScroll">
          <a:avLst/>
        </a:prstGeom>
      </dgm:spPr>
      <dgm:t>
        <a:bodyPr/>
        <a:lstStyle/>
        <a:p>
          <a:endParaRPr lang="id-ID"/>
        </a:p>
      </dgm:t>
    </dgm:pt>
    <dgm:pt modelId="{CF86FE10-9861-4B9A-A843-CE64DBF7AEEE}" type="pres">
      <dgm:prSet presAssocID="{DF8D47BE-65A8-4239-BDF5-C21F0E1C4EAB}" presName="sibTrans" presStyleCnt="0"/>
      <dgm:spPr/>
    </dgm:pt>
    <dgm:pt modelId="{AB44AF3B-BC33-4437-978F-D11BFB24B538}" type="pres">
      <dgm:prSet presAssocID="{B062F9CD-34F4-4772-8C16-48722E1B1089}" presName="node" presStyleLbl="node1" presStyleIdx="1" presStyleCnt="4">
        <dgm:presLayoutVars>
          <dgm:bulletEnabled val="1"/>
        </dgm:presLayoutVars>
      </dgm:prSet>
      <dgm:spPr>
        <a:prstGeom prst="horizontalScroll">
          <a:avLst/>
        </a:prstGeom>
      </dgm:spPr>
      <dgm:t>
        <a:bodyPr/>
        <a:lstStyle/>
        <a:p>
          <a:endParaRPr lang="id-ID"/>
        </a:p>
      </dgm:t>
    </dgm:pt>
    <dgm:pt modelId="{430F165C-DE31-48AE-82FB-8364382012B0}" type="pres">
      <dgm:prSet presAssocID="{81164056-C46A-47F4-A7A0-C50B551682F6}" presName="sibTrans" presStyleCnt="0"/>
      <dgm:spPr/>
    </dgm:pt>
    <dgm:pt modelId="{FCF99DC9-ADF4-4CE8-88CC-6B920C9B32C9}" type="pres">
      <dgm:prSet presAssocID="{920F965E-0665-484C-8CC9-BF8A29237D3E}" presName="node" presStyleLbl="node1" presStyleIdx="2" presStyleCnt="4">
        <dgm:presLayoutVars>
          <dgm:bulletEnabled val="1"/>
        </dgm:presLayoutVars>
      </dgm:prSet>
      <dgm:spPr>
        <a:prstGeom prst="horizontalScroll">
          <a:avLst/>
        </a:prstGeom>
      </dgm:spPr>
      <dgm:t>
        <a:bodyPr/>
        <a:lstStyle/>
        <a:p>
          <a:endParaRPr lang="id-ID"/>
        </a:p>
      </dgm:t>
    </dgm:pt>
    <dgm:pt modelId="{05A79D90-6EC8-450C-AAEE-429A556D17F0}" type="pres">
      <dgm:prSet presAssocID="{918F2C0F-DD6E-481D-8224-A91FAE556FEC}" presName="sibTrans" presStyleCnt="0"/>
      <dgm:spPr/>
    </dgm:pt>
    <dgm:pt modelId="{5CA961D2-0CEC-4648-B150-BBC3461FC1F4}" type="pres">
      <dgm:prSet presAssocID="{82F84F1B-ACDF-48EF-B95C-4C2A9A5BA6AD}" presName="node" presStyleLbl="node1" presStyleIdx="3" presStyleCnt="4">
        <dgm:presLayoutVars>
          <dgm:bulletEnabled val="1"/>
        </dgm:presLayoutVars>
      </dgm:prSet>
      <dgm:spPr>
        <a:prstGeom prst="horizontalScroll">
          <a:avLst/>
        </a:prstGeom>
      </dgm:spPr>
      <dgm:t>
        <a:bodyPr/>
        <a:lstStyle/>
        <a:p>
          <a:endParaRPr lang="id-ID"/>
        </a:p>
      </dgm:t>
    </dgm:pt>
  </dgm:ptLst>
  <dgm:cxnLst>
    <dgm:cxn modelId="{CB171F04-8C20-4005-8F06-E13F7919B5DC}" srcId="{1838E57C-AE93-4D41-BD11-37033E415CB7}" destId="{82F84F1B-ACDF-48EF-B95C-4C2A9A5BA6AD}" srcOrd="3" destOrd="0" parTransId="{BC089C75-A119-436D-9AF4-A46E76ECCCE9}" sibTransId="{E8F82BBD-D8AD-4FFB-86E3-17DB7FD059D1}"/>
    <dgm:cxn modelId="{83AC451F-0245-48EB-9867-1116E132ADFA}" type="presOf" srcId="{B062F9CD-34F4-4772-8C16-48722E1B1089}" destId="{AB44AF3B-BC33-4437-978F-D11BFB24B538}" srcOrd="0" destOrd="0" presId="urn:microsoft.com/office/officeart/2005/8/layout/default"/>
    <dgm:cxn modelId="{1425B378-9184-433A-A121-D649DB682026}" type="presOf" srcId="{920F965E-0665-484C-8CC9-BF8A29237D3E}" destId="{FCF99DC9-ADF4-4CE8-88CC-6B920C9B32C9}" srcOrd="0" destOrd="0" presId="urn:microsoft.com/office/officeart/2005/8/layout/default"/>
    <dgm:cxn modelId="{E7AAFD8B-A8D1-4D64-9B42-FA660F85588D}" srcId="{1838E57C-AE93-4D41-BD11-37033E415CB7}" destId="{9736F0F2-F449-4078-9BC8-2EBDBDFC2675}" srcOrd="0" destOrd="0" parTransId="{2A14C58A-B230-478B-BF49-FCCC02799E13}" sibTransId="{DF8D47BE-65A8-4239-BDF5-C21F0E1C4EAB}"/>
    <dgm:cxn modelId="{0E942755-CA6A-4C92-B8B5-DC4850244539}" type="presOf" srcId="{9736F0F2-F449-4078-9BC8-2EBDBDFC2675}" destId="{7E07FA2B-BCD9-4915-BDDC-BD596F8AE7AE}" srcOrd="0" destOrd="0" presId="urn:microsoft.com/office/officeart/2005/8/layout/default"/>
    <dgm:cxn modelId="{CFADF9EA-BCB8-4A14-8519-9775CB06D9CA}" srcId="{1838E57C-AE93-4D41-BD11-37033E415CB7}" destId="{920F965E-0665-484C-8CC9-BF8A29237D3E}" srcOrd="2" destOrd="0" parTransId="{7242DD01-B6AC-4153-BDC2-A8E3465DA4F3}" sibTransId="{918F2C0F-DD6E-481D-8224-A91FAE556FEC}"/>
    <dgm:cxn modelId="{9077385B-AB8C-44BA-9C42-E3665F30693B}" type="presOf" srcId="{1838E57C-AE93-4D41-BD11-37033E415CB7}" destId="{D952FB07-530E-41AC-BF8B-D9877967BC0F}" srcOrd="0" destOrd="0" presId="urn:microsoft.com/office/officeart/2005/8/layout/default"/>
    <dgm:cxn modelId="{26D63F2A-18EB-42D5-8BE4-DFF17E3226DF}" srcId="{1838E57C-AE93-4D41-BD11-37033E415CB7}" destId="{B062F9CD-34F4-4772-8C16-48722E1B1089}" srcOrd="1" destOrd="0" parTransId="{AE9D967C-E032-46D7-9413-5F6B19BA2347}" sibTransId="{81164056-C46A-47F4-A7A0-C50B551682F6}"/>
    <dgm:cxn modelId="{08739DD7-E465-46B8-960C-BDA266D6BE70}" type="presOf" srcId="{82F84F1B-ACDF-48EF-B95C-4C2A9A5BA6AD}" destId="{5CA961D2-0CEC-4648-B150-BBC3461FC1F4}" srcOrd="0" destOrd="0" presId="urn:microsoft.com/office/officeart/2005/8/layout/default"/>
    <dgm:cxn modelId="{BDD963F7-0C99-4B79-89A1-A268F54A2DE9}" type="presParOf" srcId="{D952FB07-530E-41AC-BF8B-D9877967BC0F}" destId="{7E07FA2B-BCD9-4915-BDDC-BD596F8AE7AE}" srcOrd="0" destOrd="0" presId="urn:microsoft.com/office/officeart/2005/8/layout/default"/>
    <dgm:cxn modelId="{9B7E0F6B-D55C-4B7F-9C1D-5489B8506455}" type="presParOf" srcId="{D952FB07-530E-41AC-BF8B-D9877967BC0F}" destId="{CF86FE10-9861-4B9A-A843-CE64DBF7AEEE}" srcOrd="1" destOrd="0" presId="urn:microsoft.com/office/officeart/2005/8/layout/default"/>
    <dgm:cxn modelId="{B3A063DF-4A25-441A-819D-6B48F77FE06B}" type="presParOf" srcId="{D952FB07-530E-41AC-BF8B-D9877967BC0F}" destId="{AB44AF3B-BC33-4437-978F-D11BFB24B538}" srcOrd="2" destOrd="0" presId="urn:microsoft.com/office/officeart/2005/8/layout/default"/>
    <dgm:cxn modelId="{1E678C17-5D82-4C9B-94FF-50C5AEAD83FB}" type="presParOf" srcId="{D952FB07-530E-41AC-BF8B-D9877967BC0F}" destId="{430F165C-DE31-48AE-82FB-8364382012B0}" srcOrd="3" destOrd="0" presId="urn:microsoft.com/office/officeart/2005/8/layout/default"/>
    <dgm:cxn modelId="{34B2BED1-9800-4E38-BED4-A8CEFFE70595}" type="presParOf" srcId="{D952FB07-530E-41AC-BF8B-D9877967BC0F}" destId="{FCF99DC9-ADF4-4CE8-88CC-6B920C9B32C9}" srcOrd="4" destOrd="0" presId="urn:microsoft.com/office/officeart/2005/8/layout/default"/>
    <dgm:cxn modelId="{29457BCB-1C34-4D9A-BF5B-5FC73D276815}" type="presParOf" srcId="{D952FB07-530E-41AC-BF8B-D9877967BC0F}" destId="{05A79D90-6EC8-450C-AAEE-429A556D17F0}" srcOrd="5" destOrd="0" presId="urn:microsoft.com/office/officeart/2005/8/layout/default"/>
    <dgm:cxn modelId="{BF5E3C12-D53E-496C-987D-B282134DB01F}" type="presParOf" srcId="{D952FB07-530E-41AC-BF8B-D9877967BC0F}" destId="{5CA961D2-0CEC-4648-B150-BBC3461FC1F4}" srcOrd="6" destOrd="0" presId="urn:microsoft.com/office/officeart/2005/8/layout/default"/>
  </dgm:cxnLst>
  <dgm:bg/>
  <dgm:whole>
    <a:ln>
      <a:solidFill>
        <a:srgbClr val="FFFF00"/>
      </a:solidFill>
    </a:ln>
  </dgm:whole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emf"/><Relationship Id="rId1" Type="http://schemas.openxmlformats.org/officeDocument/2006/relationships/image" Target="../media/image1.emf"/><Relationship Id="rId4" Type="http://schemas.openxmlformats.org/officeDocument/2006/relationships/image" Target="../media/image4.e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image" Target="../media/image6.emf"/><Relationship Id="rId1" Type="http://schemas.openxmlformats.org/officeDocument/2006/relationships/image" Target="../media/image5.e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image" Target="../media/image8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8523" y="1098388"/>
            <a:ext cx="10318418" cy="4394988"/>
          </a:xfrm>
        </p:spPr>
        <p:txBody>
          <a:bodyPr anchor="ctr">
            <a:noAutofit/>
          </a:bodyPr>
          <a:lstStyle>
            <a:lvl1pPr algn="ctr">
              <a:defRPr sz="10000" spc="8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15045" y="5979196"/>
            <a:ext cx="8045373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 b="1" i="0" cap="all" spc="4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78523" y="6375679"/>
            <a:ext cx="232972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9334D819-9F07-4261-B09B-9E467E5D9002}" type="datetimeFigureOut">
              <a:rPr lang="en-US" dirty="0"/>
              <a:pPr/>
              <a:t>8/13/2019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80332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67218" y="6375679"/>
            <a:ext cx="2329723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71766878-3199-4EAB-94E7-2D6D11070E14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8/13/2019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066321" y="382386"/>
            <a:ext cx="1492132" cy="560040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7300" y="382385"/>
            <a:ext cx="8392585" cy="560040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8/13/2019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8/13/2019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2929" y="1073888"/>
            <a:ext cx="8187071" cy="4064627"/>
          </a:xfrm>
        </p:spPr>
        <p:txBody>
          <a:bodyPr anchor="b">
            <a:normAutofit/>
          </a:bodyPr>
          <a:lstStyle>
            <a:lvl1pPr>
              <a:defRPr sz="8400" spc="800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2930" y="5159781"/>
            <a:ext cx="7017488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2000" b="1" i="0" cap="all" spc="400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36546" y="6375679"/>
            <a:ext cx="1493947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9334D819-9F07-4261-B09B-9E467E5D9002}" type="datetimeFigureOut">
              <a:rPr lang="en-US" dirty="0"/>
              <a:pPr/>
              <a:t>8/13/2019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279064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42434" y="6375679"/>
            <a:ext cx="1487566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71766878-3199-4EAB-94E7-2D6D11070E14}" type="slidenum">
              <a:rPr lang="en-US" dirty="0"/>
              <a:pPr/>
              <a:t>‹#›</a:t>
            </a:fld>
            <a:endParaRPr lang="en-US" dirty="0"/>
          </a:p>
        </p:txBody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814638" cy="6858000"/>
            <a:chOff x="0" y="0"/>
            <a:chExt cx="2814638" cy="6858000"/>
          </a:xfrm>
        </p:grpSpPr>
        <p:sp>
          <p:nvSpPr>
            <p:cNvPr id="11" name="Freeform 6" title="left scallop shape"/>
            <p:cNvSpPr/>
            <p:nvPr/>
          </p:nvSpPr>
          <p:spPr bwMode="auto">
            <a:xfrm>
              <a:off x="0" y="0"/>
              <a:ext cx="2814638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6" name="Freeform 11" title="left scallop inline"/>
            <p:cNvSpPr/>
            <p:nvPr/>
          </p:nvSpPr>
          <p:spPr bwMode="auto">
            <a:xfrm>
              <a:off x="874382" y="0"/>
              <a:ext cx="1646238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7300" y="2286000"/>
            <a:ext cx="4800600" cy="36195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47796" y="2286000"/>
            <a:ext cx="4800600" cy="36195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8/13/2019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2728" y="381000"/>
            <a:ext cx="10172700" cy="149351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7300" y="2909102"/>
            <a:ext cx="4800600" cy="299639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33864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33864" y="2909102"/>
            <a:ext cx="4800600" cy="299639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8/13/2019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8/13/2019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8/13/2019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4" y="457199"/>
            <a:ext cx="3092115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cap="all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051" y="920377"/>
            <a:ext cx="6158418" cy="49851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5" y="1741336"/>
            <a:ext cx="3092115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051" y="6375679"/>
            <a:ext cx="1233355" cy="348462"/>
          </a:xfrm>
        </p:spPr>
        <p:txBody>
          <a:bodyPr/>
          <a:lstStyle/>
          <a:p>
            <a:fld id="{9334D819-9F07-4261-B09B-9E467E5D9002}" type="datetimeFigureOut">
              <a:rPr lang="en-US" dirty="0"/>
              <a:t>8/13/2019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0" y="6375679"/>
            <a:ext cx="3482179" cy="34579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91014" y="6375679"/>
            <a:ext cx="1232456" cy="345796"/>
          </a:xfrm>
        </p:spPr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  <p:sp>
        <p:nvSpPr>
          <p:cNvPr id="8" name="Rectangle 7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696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83464" y="0"/>
            <a:ext cx="7355585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3" y="457200"/>
            <a:ext cx="3092117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3" y="1741336"/>
            <a:ext cx="3092117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950" y="6375679"/>
            <a:ext cx="1232456" cy="348462"/>
          </a:xfrm>
        </p:spPr>
        <p:txBody>
          <a:bodyPr/>
          <a:lstStyle/>
          <a:p>
            <a:fld id="{9334D819-9F07-4261-B09B-9E467E5D9002}" type="datetimeFigureOut">
              <a:rPr lang="en-US" dirty="0"/>
              <a:t>8/13/2019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1" y="6375679"/>
            <a:ext cx="3482178" cy="34579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87568" y="6375679"/>
            <a:ext cx="1234440" cy="345796"/>
          </a:xfrm>
        </p:spPr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9334D819-9F07-4261-B09B-9E467E5D9002}" type="datetimeFigureOut">
              <a:rPr lang="en-US" dirty="0"/>
              <a:pPr/>
              <a:t>8/13/2019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71766878-3199-4EAB-94E7-2D6D11070E14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1" name="Freeform 6" title="Left scallop edge"/>
          <p:cNvSpPr/>
          <p:nvPr/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right edge border"/>
          <p:cNvSpPr/>
          <p:nvPr/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100" kern="1200" cap="all" spc="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792">
          <p15:clr>
            <a:srgbClr val="F26B43"/>
          </p15:clr>
        </p15:guide>
        <p15:guide id="2" pos="7200">
          <p15:clr>
            <a:srgbClr val="F26B43"/>
          </p15:clr>
        </p15:guide>
        <p15:guide id="3" orient="horz" pos="4008">
          <p15:clr>
            <a:srgbClr val="F26B43"/>
          </p15:clr>
        </p15:guide>
        <p15:guide id="4" orient="horz" pos="1440">
          <p15:clr>
            <a:srgbClr val="F26B43"/>
          </p15:clr>
        </p15:guide>
        <p15:guide id="5" orient="horz" pos="3720">
          <p15:clr>
            <a:srgbClr val="F26B43"/>
          </p15:clr>
        </p15:guide>
        <p15:guide id="6" orient="horz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e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emf"/><Relationship Id="rId5" Type="http://schemas.openxmlformats.org/officeDocument/2006/relationships/oleObject" Target="../embeddings/oleObject2.bin"/><Relationship Id="rId10" Type="http://schemas.openxmlformats.org/officeDocument/2006/relationships/image" Target="../media/image4.emf"/><Relationship Id="rId4" Type="http://schemas.openxmlformats.org/officeDocument/2006/relationships/image" Target="../media/image1.emf"/><Relationship Id="rId9" Type="http://schemas.openxmlformats.org/officeDocument/2006/relationships/oleObject" Target="../embeddings/oleObject4.bin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emf"/><Relationship Id="rId3" Type="http://schemas.openxmlformats.org/officeDocument/2006/relationships/oleObject" Target="../embeddings/oleObject5.bin"/><Relationship Id="rId7" Type="http://schemas.openxmlformats.org/officeDocument/2006/relationships/oleObject" Target="../embeddings/oleObject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6.emf"/><Relationship Id="rId5" Type="http://schemas.openxmlformats.org/officeDocument/2006/relationships/oleObject" Target="../embeddings/oleObject6.bin"/><Relationship Id="rId4" Type="http://schemas.openxmlformats.org/officeDocument/2006/relationships/image" Target="../media/image5.emf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9.emf"/><Relationship Id="rId5" Type="http://schemas.openxmlformats.org/officeDocument/2006/relationships/oleObject" Target="../embeddings/oleObject9.bin"/><Relationship Id="rId4" Type="http://schemas.openxmlformats.org/officeDocument/2006/relationships/image" Target="../media/image8.emf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10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714603" y="2138082"/>
            <a:ext cx="7046256" cy="2164978"/>
          </a:xfrm>
        </p:spPr>
        <p:txBody>
          <a:bodyPr/>
          <a:lstStyle/>
          <a:p>
            <a:r>
              <a:rPr lang="id-ID" sz="8800" b="1" cap="none" spc="0" dirty="0" smtClean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Statistika</a:t>
            </a:r>
            <a:endParaRPr lang="id-ID" sz="8800" b="1" cap="none" spc="0" dirty="0">
              <a:ln w="12700">
                <a:solidFill>
                  <a:schemeClr val="accent1"/>
                </a:solidFill>
                <a:prstDash val="solid"/>
              </a:ln>
              <a:pattFill prst="pct50">
                <a:fgClr>
                  <a:schemeClr val="accent1"/>
                </a:fgClr>
                <a:bgClr>
                  <a:schemeClr val="accent1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accent1"/>
                </a:outerShdw>
              </a:effectLst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541439" y="6059879"/>
            <a:ext cx="5392583" cy="488839"/>
          </a:xfrm>
        </p:spPr>
        <p:txBody>
          <a:bodyPr/>
          <a:lstStyle/>
          <a:p>
            <a:r>
              <a:rPr lang="id-ID" dirty="0" smtClean="0"/>
              <a:t>Nurul hilda sp, m.si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5586058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1304364" y="489791"/>
            <a:ext cx="10085295" cy="747338"/>
          </a:xfrm>
        </p:spPr>
        <p:txBody>
          <a:bodyPr>
            <a:normAutofit/>
          </a:bodyPr>
          <a:lstStyle/>
          <a:p>
            <a:pPr algn="ctr"/>
            <a:r>
              <a:rPr lang="id-ID" sz="3600" dirty="0">
                <a:solidFill>
                  <a:schemeClr val="tx1"/>
                </a:solidFill>
              </a:rPr>
              <a:t>Median, Kuartil, </a:t>
            </a:r>
            <a:r>
              <a:rPr lang="id-ID" sz="3600" dirty="0" smtClean="0">
                <a:solidFill>
                  <a:schemeClr val="tx1"/>
                </a:solidFill>
              </a:rPr>
              <a:t>Desil dan Persentil</a:t>
            </a:r>
            <a:endParaRPr lang="id-ID" sz="3600" dirty="0">
              <a:solidFill>
                <a:schemeClr val="tx1"/>
              </a:solidFill>
            </a:endParaRPr>
          </a:p>
        </p:txBody>
      </p:sp>
      <p:graphicFrame>
        <p:nvGraphicFramePr>
          <p:cNvPr id="14" name="Diagram 13"/>
          <p:cNvGraphicFramePr/>
          <p:nvPr>
            <p:extLst>
              <p:ext uri="{D42A27DB-BD31-4B8C-83A1-F6EECF244321}">
                <p14:modId xmlns:p14="http://schemas.microsoft.com/office/powerpoint/2010/main" val="3748795591"/>
              </p:ext>
            </p:extLst>
          </p:nvPr>
        </p:nvGraphicFramePr>
        <p:xfrm>
          <a:off x="2283011" y="1439333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8215457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Median</a:t>
            </a:r>
            <a:endParaRPr lang="id-ID" dirty="0"/>
          </a:p>
        </p:txBody>
      </p:sp>
      <p:sp>
        <p:nvSpPr>
          <p:cNvPr id="8" name="Rectangle 7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172450" y="6148388"/>
            <a:ext cx="420688" cy="365125"/>
          </a:xfrm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99E1A74B-C30F-4D0D-9872-4DB1D7255CE4}" type="slidenum">
              <a:rPr lang="en-US" sz="1400">
                <a:solidFill>
                  <a:srgbClr val="7F7F7F"/>
                </a:solidFill>
                <a:latin typeface="Rage Italic" panose="03070502040507070304" pitchFamily="66" charset="0"/>
              </a:rPr>
              <a:pPr/>
              <a:t>11</a:t>
            </a:fld>
            <a:endParaRPr lang="en-US" sz="1400">
              <a:solidFill>
                <a:srgbClr val="7F7F7F"/>
              </a:solidFill>
              <a:latin typeface="Rage Italic" panose="03070502040507070304" pitchFamily="66" charset="0"/>
            </a:endParaRP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1251678" y="1248371"/>
            <a:ext cx="9391183" cy="45354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Char char="–"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Char char="–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Char char="–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Char char="–"/>
              <a:defRPr sz="1400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400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>
              <a:lnSpc>
                <a:spcPct val="100000"/>
              </a:lnSpc>
              <a:buFont typeface="+mj-lt"/>
              <a:buAutoNum type="arabicPeriod"/>
            </a:pPr>
            <a:r>
              <a:rPr lang="id-ID" dirty="0" smtClean="0">
                <a:solidFill>
                  <a:schemeClr val="tx1"/>
                </a:solidFill>
              </a:rPr>
              <a:t>Susun data menurut urutan nilainya</a:t>
            </a:r>
          </a:p>
          <a:p>
            <a:pPr marL="457200" indent="-457200">
              <a:lnSpc>
                <a:spcPct val="100000"/>
              </a:lnSpc>
              <a:buFont typeface="+mj-lt"/>
              <a:buAutoNum type="arabicPeriod"/>
            </a:pPr>
            <a:r>
              <a:rPr lang="id-ID" dirty="0" smtClean="0">
                <a:solidFill>
                  <a:schemeClr val="tx1"/>
                </a:solidFill>
              </a:rPr>
              <a:t>Tentukan letak median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id-ID" dirty="0">
                <a:solidFill>
                  <a:schemeClr val="tx1"/>
                </a:solidFill>
              </a:rPr>
              <a:t>J</a:t>
            </a:r>
            <a:r>
              <a:rPr lang="id-ID" dirty="0" smtClean="0">
                <a:solidFill>
                  <a:schemeClr val="tx1"/>
                </a:solidFill>
              </a:rPr>
              <a:t>ika banyak data ganjil maka median (Me), setelah data disusun menurut urutan nilainya, Me merupakan data paling tengah.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id-ID" dirty="0" smtClean="0">
                <a:solidFill>
                  <a:schemeClr val="tx1"/>
                </a:solidFill>
              </a:rPr>
              <a:t>Untuk sampel berukuran genap, Me sama dengan rata-rata hitung dua data tengah.  </a:t>
            </a:r>
          </a:p>
          <a:p>
            <a:pPr marL="0" indent="0">
              <a:lnSpc>
                <a:spcPct val="100000"/>
              </a:lnSpc>
              <a:buNone/>
            </a:pPr>
            <a:endParaRPr lang="id-ID" dirty="0" smtClean="0">
              <a:solidFill>
                <a:schemeClr val="tx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1699287" y="3471991"/>
                <a:ext cx="3399382" cy="1595630"/>
              </a:xfrm>
              <a:prstGeom prst="rect">
                <a:avLst/>
              </a:prstGeom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wrap="square" lIns="0" tIns="0" rIns="0" bIns="0" rtlCol="0">
                <a:spAutoFit/>
              </a:bodyPr>
              <a:lstStyle/>
              <a:p>
                <a:endParaRPr lang="id-ID" i="1" dirty="0" smtClean="0">
                  <a:latin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id-ID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id-ID" b="0" i="1" smtClean="0">
                              <a:latin typeface="Cambria Math" panose="02040503050406030204" pitchFamily="18" charset="0"/>
                            </a:rPr>
                            <m:t>𝑚</m:t>
                          </m:r>
                        </m:e>
                        <m:sub>
                          <m:r>
                            <a:rPr lang="id-ID" b="0" i="1" smtClean="0">
                              <a:latin typeface="Cambria Math" panose="02040503050406030204" pitchFamily="18" charset="0"/>
                            </a:rPr>
                            <m:t>𝑒</m:t>
                          </m:r>
                        </m:sub>
                      </m:sSub>
                      <m:r>
                        <a:rPr lang="id-ID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id-ID" b="0" i="1" smtClean="0">
                          <a:latin typeface="Cambria Math" panose="02040503050406030204" pitchFamily="18" charset="0"/>
                        </a:rPr>
                        <m:t>𝑏</m:t>
                      </m:r>
                      <m:r>
                        <a:rPr lang="id-ID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id-ID" b="0" i="1" smtClean="0">
                          <a:latin typeface="Cambria Math" panose="02040503050406030204" pitchFamily="18" charset="0"/>
                        </a:rPr>
                        <m:t>𝑝</m:t>
                      </m:r>
                      <m:r>
                        <a:rPr lang="id-ID" b="0" i="1" smtClean="0">
                          <a:latin typeface="Cambria Math" panose="02040503050406030204" pitchFamily="18" charset="0"/>
                        </a:rPr>
                        <m:t> </m:t>
                      </m:r>
                      <m:d>
                        <m:dPr>
                          <m:ctrlPr>
                            <a:rPr lang="id-ID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id-ID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f>
                                <m:fPr>
                                  <m:ctrlPr>
                                    <a:rPr lang="id-ID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id-ID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id-ID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den>
                              </m:f>
                              <m:r>
                                <a:rPr lang="id-ID" b="0" i="1" smtClean="0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  <m:r>
                                <a:rPr lang="id-ID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id-ID" b="0" i="1" smtClean="0">
                                  <a:latin typeface="Cambria Math" panose="02040503050406030204" pitchFamily="18" charset="0"/>
                                </a:rPr>
                                <m:t>𝐹</m:t>
                              </m:r>
                            </m:num>
                            <m:den>
                              <m:r>
                                <a:rPr lang="id-ID" b="0" i="1" smtClean="0">
                                  <a:latin typeface="Cambria Math" panose="02040503050406030204" pitchFamily="18" charset="0"/>
                                </a:rPr>
                                <m:t>𝑓</m:t>
                              </m:r>
                            </m:den>
                          </m:f>
                        </m:e>
                      </m:d>
                    </m:oMath>
                  </m:oMathPara>
                </a14:m>
                <a:endParaRPr lang="id-ID" b="0" i="1" dirty="0" smtClean="0">
                  <a:latin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id-ID" b="0" i="1" smtClean="0">
                          <a:latin typeface="Cambria Math" panose="02040503050406030204" pitchFamily="18" charset="0"/>
                        </a:rPr>
                        <m:t>𝑑𝑒𝑛𝑔𝑎𝑛</m:t>
                      </m:r>
                      <m:r>
                        <a:rPr lang="id-ID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id-ID" b="0" i="1" smtClean="0">
                          <a:latin typeface="Cambria Math" panose="02040503050406030204" pitchFamily="18" charset="0"/>
                        </a:rPr>
                        <m:t>𝑖</m:t>
                      </m:r>
                      <m:r>
                        <a:rPr lang="id-ID" b="0" i="1" smtClean="0">
                          <a:latin typeface="Cambria Math" panose="02040503050406030204" pitchFamily="18" charset="0"/>
                        </a:rPr>
                        <m:t>=1,2,3 </m:t>
                      </m:r>
                    </m:oMath>
                  </m:oMathPara>
                </a14:m>
                <a:endParaRPr lang="id-ID" dirty="0" smtClean="0"/>
              </a:p>
              <a:p>
                <a:endParaRPr lang="id-ID" dirty="0"/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99287" y="3471991"/>
                <a:ext cx="3399382" cy="1595630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id-ID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Left Arrow 12"/>
          <p:cNvSpPr/>
          <p:nvPr/>
        </p:nvSpPr>
        <p:spPr>
          <a:xfrm>
            <a:off x="5698381" y="3799559"/>
            <a:ext cx="2474069" cy="733663"/>
          </a:xfrm>
          <a:prstGeom prst="leftArrow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marL="4130675" indent="-4130675">
              <a:buFont typeface="Wingdings" panose="05000000000000000000" pitchFamily="2" charset="2"/>
              <a:buNone/>
            </a:pPr>
            <a:r>
              <a:rPr lang="en-US" dirty="0" err="1" smtClean="0"/>
              <a:t>Untuk</a:t>
            </a:r>
            <a:r>
              <a:rPr lang="en-US" dirty="0" smtClean="0"/>
              <a:t> Data </a:t>
            </a:r>
            <a:r>
              <a:rPr lang="id-ID" dirty="0" smtClean="0"/>
              <a:t>Kelompok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11089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921980"/>
          </a:xfrm>
        </p:spPr>
        <p:txBody>
          <a:bodyPr/>
          <a:lstStyle/>
          <a:p>
            <a:r>
              <a:rPr lang="id-ID" dirty="0" smtClean="0"/>
              <a:t>kuartil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51678" y="1304365"/>
            <a:ext cx="10178322" cy="4575227"/>
          </a:xfrm>
        </p:spPr>
        <p:txBody>
          <a:bodyPr/>
          <a:lstStyle/>
          <a:p>
            <a:pPr marL="0" indent="0">
              <a:lnSpc>
                <a:spcPct val="150000"/>
              </a:lnSpc>
              <a:buFontTx/>
              <a:buNone/>
            </a:pPr>
            <a:r>
              <a:rPr lang="en-US" dirty="0" err="1">
                <a:solidFill>
                  <a:schemeClr val="tx1"/>
                </a:solidFill>
              </a:rPr>
              <a:t>Seandainya</a:t>
            </a:r>
            <a:r>
              <a:rPr lang="en-US" dirty="0">
                <a:solidFill>
                  <a:schemeClr val="tx1"/>
                </a:solidFill>
              </a:rPr>
              <a:t> data </a:t>
            </a:r>
            <a:r>
              <a:rPr lang="en-US" dirty="0" err="1">
                <a:solidFill>
                  <a:schemeClr val="tx1"/>
                </a:solidFill>
              </a:rPr>
              <a:t>diurutkan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membentuk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barisan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dari</a:t>
            </a:r>
            <a:r>
              <a:rPr lang="id-ID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kecil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besar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maka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dapat</a:t>
            </a:r>
            <a:r>
              <a:rPr lang="id-ID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digambarkan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seperti</a:t>
            </a:r>
            <a:r>
              <a:rPr lang="id-ID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garis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berikut</a:t>
            </a:r>
            <a:r>
              <a:rPr lang="en-US" dirty="0">
                <a:solidFill>
                  <a:schemeClr val="tx1"/>
                </a:solidFill>
              </a:rPr>
              <a:t>:</a:t>
            </a:r>
          </a:p>
          <a:p>
            <a:pPr marL="0" indent="0">
              <a:lnSpc>
                <a:spcPct val="150000"/>
              </a:lnSpc>
              <a:buNone/>
            </a:pPr>
            <a:endParaRPr lang="id-ID" dirty="0">
              <a:solidFill>
                <a:schemeClr val="tx1"/>
              </a:solidFill>
            </a:endParaRPr>
          </a:p>
        </p:txBody>
      </p:sp>
      <p:sp>
        <p:nvSpPr>
          <p:cNvPr id="8" name="Rectangle 7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172450" y="6148388"/>
            <a:ext cx="420688" cy="365125"/>
          </a:xfrm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F74EFB9C-75D0-456A-8785-82EA7452BB9E}" type="slidenum">
              <a:rPr lang="en-US" sz="1400">
                <a:solidFill>
                  <a:srgbClr val="7F7F7F"/>
                </a:solidFill>
                <a:latin typeface="Rage Italic" panose="03070502040507070304" pitchFamily="66" charset="0"/>
              </a:rPr>
              <a:pPr/>
              <a:t>12</a:t>
            </a:fld>
            <a:endParaRPr lang="en-US" sz="1400">
              <a:solidFill>
                <a:srgbClr val="7F7F7F"/>
              </a:solidFill>
              <a:latin typeface="Rage Italic" panose="03070502040507070304" pitchFamily="66" charset="0"/>
            </a:endParaRPr>
          </a:p>
        </p:txBody>
      </p:sp>
      <p:sp>
        <p:nvSpPr>
          <p:cNvPr id="9" name="Line 4"/>
          <p:cNvSpPr>
            <a:spLocks noChangeShapeType="1"/>
          </p:cNvSpPr>
          <p:nvPr/>
        </p:nvSpPr>
        <p:spPr bwMode="auto">
          <a:xfrm>
            <a:off x="539750" y="3213100"/>
            <a:ext cx="8280400" cy="0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id-ID"/>
          </a:p>
        </p:txBody>
      </p:sp>
      <p:grpSp>
        <p:nvGrpSpPr>
          <p:cNvPr id="24" name="Group 23"/>
          <p:cNvGrpSpPr/>
          <p:nvPr/>
        </p:nvGrpSpPr>
        <p:grpSpPr>
          <a:xfrm>
            <a:off x="1532031" y="2463185"/>
            <a:ext cx="7742238" cy="1361778"/>
            <a:chOff x="1330325" y="2600325"/>
            <a:chExt cx="7742238" cy="1361778"/>
          </a:xfrm>
        </p:grpSpPr>
        <p:sp>
          <p:nvSpPr>
            <p:cNvPr id="10" name="Line 5"/>
            <p:cNvSpPr>
              <a:spLocks noChangeShapeType="1"/>
            </p:cNvSpPr>
            <p:nvPr/>
          </p:nvSpPr>
          <p:spPr bwMode="auto">
            <a:xfrm>
              <a:off x="1476375" y="3213100"/>
              <a:ext cx="7164388" cy="0"/>
            </a:xfrm>
            <a:prstGeom prst="line">
              <a:avLst/>
            </a:prstGeom>
            <a:noFill/>
            <a:ln w="76200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id-ID" sz="2400"/>
            </a:p>
          </p:txBody>
        </p:sp>
        <p:sp>
          <p:nvSpPr>
            <p:cNvPr id="12" name="Oval 7"/>
            <p:cNvSpPr>
              <a:spLocks noChangeArrowheads="1"/>
            </p:cNvSpPr>
            <p:nvPr/>
          </p:nvSpPr>
          <p:spPr bwMode="auto">
            <a:xfrm>
              <a:off x="4882403" y="3108979"/>
              <a:ext cx="216000" cy="21600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id-ID">
                <a:latin typeface="+mn-lt"/>
              </a:endParaRPr>
            </a:p>
          </p:txBody>
        </p:sp>
        <p:sp>
          <p:nvSpPr>
            <p:cNvPr id="14" name="Oval 9"/>
            <p:cNvSpPr>
              <a:spLocks noChangeArrowheads="1"/>
            </p:cNvSpPr>
            <p:nvPr/>
          </p:nvSpPr>
          <p:spPr bwMode="auto">
            <a:xfrm>
              <a:off x="6911975" y="3091329"/>
              <a:ext cx="216000" cy="21600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id-ID">
                <a:latin typeface="+mn-lt"/>
              </a:endParaRPr>
            </a:p>
          </p:txBody>
        </p:sp>
        <p:sp>
          <p:nvSpPr>
            <p:cNvPr id="15" name="Oval 10"/>
            <p:cNvSpPr>
              <a:spLocks noChangeArrowheads="1"/>
            </p:cNvSpPr>
            <p:nvPr/>
          </p:nvSpPr>
          <p:spPr bwMode="auto">
            <a:xfrm>
              <a:off x="3095625" y="3104776"/>
              <a:ext cx="216000" cy="21600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id-ID">
                <a:latin typeface="+mn-lt"/>
              </a:endParaRPr>
            </a:p>
          </p:txBody>
        </p:sp>
        <p:sp>
          <p:nvSpPr>
            <p:cNvPr id="16" name="Text Box 11"/>
            <p:cNvSpPr txBox="1">
              <a:spLocks noChangeArrowheads="1"/>
            </p:cNvSpPr>
            <p:nvPr/>
          </p:nvSpPr>
          <p:spPr bwMode="auto">
            <a:xfrm>
              <a:off x="1330325" y="3392488"/>
              <a:ext cx="1081088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>
                  <a:latin typeface="+mn-lt"/>
                  <a:cs typeface="Arial" panose="020B0604020202020204" pitchFamily="34" charset="0"/>
                </a:rPr>
                <a:t>X</a:t>
              </a:r>
              <a:r>
                <a:rPr lang="en-US" baseline="-25000">
                  <a:latin typeface="+mn-lt"/>
                  <a:cs typeface="Arial" panose="020B0604020202020204" pitchFamily="34" charset="0"/>
                </a:rPr>
                <a:t>min</a:t>
              </a:r>
            </a:p>
          </p:txBody>
        </p:sp>
        <p:sp>
          <p:nvSpPr>
            <p:cNvPr id="17" name="Text Box 12"/>
            <p:cNvSpPr txBox="1">
              <a:spLocks noChangeArrowheads="1"/>
            </p:cNvSpPr>
            <p:nvPr/>
          </p:nvSpPr>
          <p:spPr bwMode="auto">
            <a:xfrm>
              <a:off x="2952750" y="3500438"/>
              <a:ext cx="719138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>
                  <a:latin typeface="+mn-lt"/>
                  <a:cs typeface="Arial" panose="020B0604020202020204" pitchFamily="34" charset="0"/>
                </a:rPr>
                <a:t>Q</a:t>
              </a:r>
              <a:r>
                <a:rPr lang="en-US" baseline="-25000">
                  <a:latin typeface="+mn-lt"/>
                  <a:cs typeface="Arial" panose="020B0604020202020204" pitchFamily="34" charset="0"/>
                </a:rPr>
                <a:t>1</a:t>
              </a:r>
            </a:p>
          </p:txBody>
        </p:sp>
        <p:sp>
          <p:nvSpPr>
            <p:cNvPr id="18" name="Text Box 13"/>
            <p:cNvSpPr txBox="1">
              <a:spLocks noChangeArrowheads="1"/>
            </p:cNvSpPr>
            <p:nvPr/>
          </p:nvSpPr>
          <p:spPr bwMode="auto">
            <a:xfrm>
              <a:off x="4751388" y="3500438"/>
              <a:ext cx="936625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>
                  <a:latin typeface="+mn-lt"/>
                  <a:cs typeface="Arial" panose="020B0604020202020204" pitchFamily="34" charset="0"/>
                </a:rPr>
                <a:t>Q</a:t>
              </a:r>
              <a:r>
                <a:rPr lang="en-US" baseline="-25000">
                  <a:latin typeface="+mn-lt"/>
                  <a:cs typeface="Arial" panose="020B0604020202020204" pitchFamily="34" charset="0"/>
                </a:rPr>
                <a:t>2</a:t>
              </a:r>
            </a:p>
          </p:txBody>
        </p:sp>
        <p:sp>
          <p:nvSpPr>
            <p:cNvPr id="19" name="Text Box 14"/>
            <p:cNvSpPr txBox="1">
              <a:spLocks noChangeArrowheads="1"/>
            </p:cNvSpPr>
            <p:nvPr/>
          </p:nvSpPr>
          <p:spPr bwMode="auto">
            <a:xfrm>
              <a:off x="4679950" y="2600325"/>
              <a:ext cx="863600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dirty="0">
                  <a:latin typeface="+mn-lt"/>
                  <a:cs typeface="Arial" panose="020B0604020202020204" pitchFamily="34" charset="0"/>
                </a:rPr>
                <a:t>Me</a:t>
              </a:r>
            </a:p>
          </p:txBody>
        </p:sp>
        <p:sp>
          <p:nvSpPr>
            <p:cNvPr id="20" name="Text Box 15"/>
            <p:cNvSpPr txBox="1">
              <a:spLocks noChangeArrowheads="1"/>
            </p:cNvSpPr>
            <p:nvPr/>
          </p:nvSpPr>
          <p:spPr bwMode="auto">
            <a:xfrm>
              <a:off x="6911975" y="3500438"/>
              <a:ext cx="1008063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>
                  <a:latin typeface="+mn-lt"/>
                  <a:cs typeface="Arial" panose="020B0604020202020204" pitchFamily="34" charset="0"/>
                </a:rPr>
                <a:t>Q</a:t>
              </a:r>
              <a:r>
                <a:rPr lang="en-US" baseline="-25000">
                  <a:latin typeface="+mn-lt"/>
                  <a:cs typeface="Arial" panose="020B0604020202020204" pitchFamily="34" charset="0"/>
                </a:rPr>
                <a:t>3</a:t>
              </a:r>
            </a:p>
          </p:txBody>
        </p:sp>
        <p:sp>
          <p:nvSpPr>
            <p:cNvPr id="21" name="Text Box 16"/>
            <p:cNvSpPr txBox="1">
              <a:spLocks noChangeArrowheads="1"/>
            </p:cNvSpPr>
            <p:nvPr/>
          </p:nvSpPr>
          <p:spPr bwMode="auto">
            <a:xfrm>
              <a:off x="8172450" y="3429000"/>
              <a:ext cx="900113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>
                  <a:latin typeface="+mn-lt"/>
                  <a:cs typeface="Arial" panose="020B0604020202020204" pitchFamily="34" charset="0"/>
                </a:rPr>
                <a:t>X</a:t>
              </a:r>
              <a:r>
                <a:rPr lang="en-US" baseline="-25000">
                  <a:latin typeface="+mn-lt"/>
                  <a:cs typeface="Arial" panose="020B0604020202020204" pitchFamily="34" charset="0"/>
                </a:rPr>
                <a:t>max</a:t>
              </a:r>
            </a:p>
          </p:txBody>
        </p:sp>
      </p:grpSp>
      <p:sp>
        <p:nvSpPr>
          <p:cNvPr id="22" name="Text Box 17"/>
          <p:cNvSpPr txBox="1">
            <a:spLocks noChangeArrowheads="1"/>
          </p:cNvSpPr>
          <p:nvPr/>
        </p:nvSpPr>
        <p:spPr bwMode="auto">
          <a:xfrm>
            <a:off x="1392238" y="4509884"/>
            <a:ext cx="7200900" cy="176847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000" dirty="0">
                <a:solidFill>
                  <a:schemeClr val="tx2"/>
                </a:solidFill>
                <a:latin typeface="+mn-lt"/>
                <a:cs typeface="Arial" panose="020B0604020202020204" pitchFamily="34" charset="0"/>
              </a:rPr>
              <a:t>Q</a:t>
            </a:r>
            <a:r>
              <a:rPr lang="en-US" sz="2000" baseline="-25000" dirty="0">
                <a:solidFill>
                  <a:schemeClr val="tx2"/>
                </a:solidFill>
                <a:latin typeface="+mn-lt"/>
                <a:cs typeface="Arial" panose="020B0604020202020204" pitchFamily="34" charset="0"/>
              </a:rPr>
              <a:t>1 </a:t>
            </a:r>
            <a:r>
              <a:rPr lang="id-ID" sz="2000" dirty="0" smtClean="0">
                <a:solidFill>
                  <a:schemeClr val="tx2"/>
                </a:solidFill>
                <a:latin typeface="+mn-lt"/>
                <a:cs typeface="Arial" panose="020B0604020202020204" pitchFamily="34" charset="0"/>
              </a:rPr>
              <a:t>Kuartil pertama atau kuartil bawah</a:t>
            </a:r>
            <a:endParaRPr lang="en-US" sz="2000" dirty="0">
              <a:solidFill>
                <a:schemeClr val="tx2"/>
              </a:solidFill>
              <a:latin typeface="+mn-lt"/>
              <a:cs typeface="Arial" panose="020B0604020202020204" pitchFamily="34" charset="0"/>
            </a:endParaRPr>
          </a:p>
          <a:p>
            <a:pPr>
              <a:spcBef>
                <a:spcPct val="50000"/>
              </a:spcBef>
            </a:pPr>
            <a:r>
              <a:rPr lang="en-US" sz="2000" dirty="0">
                <a:solidFill>
                  <a:schemeClr val="tx2"/>
                </a:solidFill>
                <a:latin typeface="+mn-lt"/>
                <a:cs typeface="Arial" panose="020B0604020202020204" pitchFamily="34" charset="0"/>
              </a:rPr>
              <a:t>Q</a:t>
            </a:r>
            <a:r>
              <a:rPr lang="en-US" sz="2000" baseline="-25000" dirty="0">
                <a:solidFill>
                  <a:schemeClr val="tx2"/>
                </a:solidFill>
                <a:latin typeface="+mn-lt"/>
                <a:cs typeface="Arial" panose="020B0604020202020204" pitchFamily="34" charset="0"/>
              </a:rPr>
              <a:t>2</a:t>
            </a:r>
            <a:r>
              <a:rPr lang="en-US" sz="2000" dirty="0">
                <a:solidFill>
                  <a:schemeClr val="tx2"/>
                </a:solidFill>
                <a:latin typeface="+mn-lt"/>
                <a:cs typeface="Arial" panose="020B0604020202020204" pitchFamily="34" charset="0"/>
              </a:rPr>
              <a:t> </a:t>
            </a:r>
            <a:r>
              <a:rPr lang="id-ID" sz="2000" dirty="0" smtClean="0">
                <a:solidFill>
                  <a:schemeClr val="tx2"/>
                </a:solidFill>
                <a:latin typeface="+mn-lt"/>
                <a:cs typeface="Arial" panose="020B0604020202020204" pitchFamily="34" charset="0"/>
              </a:rPr>
              <a:t>Kuartil kedua atau median</a:t>
            </a:r>
            <a:endParaRPr lang="en-US" sz="2000" dirty="0">
              <a:solidFill>
                <a:schemeClr val="tx2"/>
              </a:solidFill>
              <a:latin typeface="+mn-lt"/>
              <a:cs typeface="Arial" panose="020B0604020202020204" pitchFamily="34" charset="0"/>
            </a:endParaRPr>
          </a:p>
          <a:p>
            <a:pPr>
              <a:spcBef>
                <a:spcPct val="50000"/>
              </a:spcBef>
            </a:pPr>
            <a:r>
              <a:rPr lang="en-US" sz="2000" dirty="0" smtClean="0">
                <a:solidFill>
                  <a:schemeClr val="tx2"/>
                </a:solidFill>
                <a:latin typeface="+mn-lt"/>
                <a:cs typeface="Arial" panose="020B0604020202020204" pitchFamily="34" charset="0"/>
              </a:rPr>
              <a:t>Q</a:t>
            </a:r>
            <a:r>
              <a:rPr lang="en-US" sz="2000" baseline="-25000" dirty="0" smtClean="0">
                <a:solidFill>
                  <a:schemeClr val="tx2"/>
                </a:solidFill>
                <a:latin typeface="+mn-lt"/>
                <a:cs typeface="Arial" panose="020B0604020202020204" pitchFamily="34" charset="0"/>
              </a:rPr>
              <a:t>3</a:t>
            </a:r>
            <a:r>
              <a:rPr lang="id-ID" sz="2000" dirty="0">
                <a:solidFill>
                  <a:schemeClr val="tx2"/>
                </a:solidFill>
                <a:latin typeface="+mn-lt"/>
                <a:cs typeface="Arial" panose="020B0604020202020204" pitchFamily="34" charset="0"/>
              </a:rPr>
              <a:t> Kuartil </a:t>
            </a:r>
            <a:r>
              <a:rPr lang="id-ID" sz="2000" dirty="0" smtClean="0">
                <a:solidFill>
                  <a:schemeClr val="tx2"/>
                </a:solidFill>
                <a:latin typeface="+mn-lt"/>
                <a:cs typeface="Arial" panose="020B0604020202020204" pitchFamily="34" charset="0"/>
              </a:rPr>
              <a:t>ketiga </a:t>
            </a:r>
            <a:r>
              <a:rPr lang="id-ID" sz="2000" dirty="0">
                <a:solidFill>
                  <a:schemeClr val="tx2"/>
                </a:solidFill>
                <a:latin typeface="+mn-lt"/>
                <a:cs typeface="Arial" panose="020B0604020202020204" pitchFamily="34" charset="0"/>
              </a:rPr>
              <a:t>atau kuartil </a:t>
            </a:r>
            <a:r>
              <a:rPr lang="id-ID" sz="2000" dirty="0" smtClean="0">
                <a:solidFill>
                  <a:schemeClr val="tx2"/>
                </a:solidFill>
                <a:latin typeface="+mn-lt"/>
                <a:cs typeface="Arial" panose="020B0604020202020204" pitchFamily="34" charset="0"/>
              </a:rPr>
              <a:t>atas</a:t>
            </a:r>
            <a:endParaRPr lang="en-US" sz="2000" dirty="0">
              <a:solidFill>
                <a:schemeClr val="tx2"/>
              </a:solidFill>
              <a:latin typeface="+mn-lt"/>
              <a:cs typeface="Arial" panose="020B0604020202020204" pitchFamily="34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en-US" sz="2000" dirty="0">
                <a:solidFill>
                  <a:schemeClr val="tx2"/>
                </a:solidFill>
                <a:latin typeface="+mn-lt"/>
                <a:cs typeface="Arial" panose="020B060402020202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2527100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Menentukan nilai kuartil</a:t>
            </a:r>
            <a:endParaRPr lang="id-ID" dirty="0"/>
          </a:p>
        </p:txBody>
      </p:sp>
      <p:sp>
        <p:nvSpPr>
          <p:cNvPr id="8" name="Rectangle 7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172450" y="6148388"/>
            <a:ext cx="420688" cy="365125"/>
          </a:xfrm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99E1A74B-C30F-4D0D-9872-4DB1D7255CE4}" type="slidenum">
              <a:rPr lang="en-US" sz="1400">
                <a:solidFill>
                  <a:srgbClr val="7F7F7F"/>
                </a:solidFill>
                <a:latin typeface="Rage Italic" panose="03070502040507070304" pitchFamily="66" charset="0"/>
              </a:rPr>
              <a:pPr/>
              <a:t>13</a:t>
            </a:fld>
            <a:endParaRPr lang="en-US" sz="1400">
              <a:solidFill>
                <a:srgbClr val="7F7F7F"/>
              </a:solidFill>
              <a:latin typeface="Rage Italic" panose="03070502040507070304" pitchFamily="66" charset="0"/>
            </a:endParaRP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1258888" y="1341438"/>
            <a:ext cx="7561262" cy="45354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Char char="–"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Char char="–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Char char="–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Char char="–"/>
              <a:defRPr sz="1400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400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>
              <a:lnSpc>
                <a:spcPct val="90000"/>
              </a:lnSpc>
              <a:buFont typeface="+mj-lt"/>
              <a:buAutoNum type="arabicPeriod"/>
            </a:pPr>
            <a:r>
              <a:rPr lang="id-ID" dirty="0" smtClean="0">
                <a:solidFill>
                  <a:schemeClr val="tx1"/>
                </a:solidFill>
              </a:rPr>
              <a:t>Susun data menurut urutan nilainya</a:t>
            </a:r>
          </a:p>
          <a:p>
            <a:pPr marL="457200" indent="-457200">
              <a:lnSpc>
                <a:spcPct val="90000"/>
              </a:lnSpc>
              <a:buFont typeface="+mj-lt"/>
              <a:buAutoNum type="arabicPeriod"/>
            </a:pPr>
            <a:r>
              <a:rPr lang="id-ID" dirty="0" smtClean="0">
                <a:solidFill>
                  <a:schemeClr val="tx1"/>
                </a:solidFill>
              </a:rPr>
              <a:t>Tentukan letak kuartil</a:t>
            </a:r>
          </a:p>
          <a:p>
            <a:pPr marL="457200" indent="-457200">
              <a:lnSpc>
                <a:spcPct val="90000"/>
              </a:lnSpc>
              <a:buFont typeface="+mj-lt"/>
              <a:buAutoNum type="arabicPeriod"/>
            </a:pPr>
            <a:r>
              <a:rPr lang="id-ID" dirty="0" smtClean="0">
                <a:solidFill>
                  <a:schemeClr val="tx1"/>
                </a:solidFill>
              </a:rPr>
              <a:t>Tentukan nilai kuartil</a:t>
            </a:r>
          </a:p>
          <a:p>
            <a:pPr marL="0" indent="0">
              <a:lnSpc>
                <a:spcPct val="90000"/>
              </a:lnSpc>
              <a:buNone/>
            </a:pPr>
            <a:endParaRPr lang="id-ID" dirty="0" smtClean="0">
              <a:solidFill>
                <a:schemeClr val="tx1"/>
              </a:solidFill>
            </a:endParaRPr>
          </a:p>
          <a:p>
            <a:pPr marL="0" indent="0">
              <a:lnSpc>
                <a:spcPct val="90000"/>
              </a:lnSpc>
              <a:buNone/>
            </a:pPr>
            <a:r>
              <a:rPr lang="id-ID" dirty="0" smtClean="0">
                <a:solidFill>
                  <a:schemeClr val="tx1"/>
                </a:solidFill>
              </a:rPr>
              <a:t>Letak kuartil ditentukan oleh rumus:</a:t>
            </a:r>
          </a:p>
          <a:p>
            <a:pPr marL="0" indent="0">
              <a:lnSpc>
                <a:spcPct val="90000"/>
              </a:lnSpc>
              <a:buNone/>
            </a:pPr>
            <a:endParaRPr lang="id-ID" dirty="0" smtClean="0">
              <a:solidFill>
                <a:schemeClr val="tx1"/>
              </a:solidFill>
            </a:endParaRPr>
          </a:p>
        </p:txBody>
      </p:sp>
      <p:sp>
        <p:nvSpPr>
          <p:cNvPr id="10" name="Left Arrow 9"/>
          <p:cNvSpPr/>
          <p:nvPr/>
        </p:nvSpPr>
        <p:spPr>
          <a:xfrm>
            <a:off x="7957297" y="3390267"/>
            <a:ext cx="2167777" cy="733663"/>
          </a:xfrm>
          <a:prstGeom prst="leftArrow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marL="4130675" indent="-4130675">
              <a:buFont typeface="Wingdings" panose="05000000000000000000" pitchFamily="2" charset="2"/>
              <a:buNone/>
            </a:pPr>
            <a:r>
              <a:rPr lang="en-US" dirty="0" err="1" smtClean="0"/>
              <a:t>Untuk</a:t>
            </a:r>
            <a:r>
              <a:rPr lang="en-US" dirty="0" smtClean="0"/>
              <a:t> Data T</a:t>
            </a:r>
            <a:r>
              <a:rPr lang="id-ID" dirty="0" smtClean="0"/>
              <a:t>unggal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1457240" y="4729583"/>
                <a:ext cx="3399382" cy="1575624"/>
              </a:xfrm>
              <a:prstGeom prst="rect">
                <a:avLst/>
              </a:prstGeom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wrap="square" lIns="0" tIns="0" rIns="0" bIns="0" rtlCol="0">
                <a:spAutoFit/>
              </a:bodyPr>
              <a:lstStyle/>
              <a:p>
                <a:endParaRPr lang="id-ID" i="1" dirty="0" smtClean="0">
                  <a:latin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id-ID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id-ID" b="0" i="1" smtClean="0">
                              <a:latin typeface="Cambria Math" panose="02040503050406030204" pitchFamily="18" charset="0"/>
                            </a:rPr>
                            <m:t>𝑄</m:t>
                          </m:r>
                        </m:e>
                        <m:sub>
                          <m:r>
                            <a:rPr lang="id-ID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</m:sub>
                      </m:sSub>
                      <m:r>
                        <a:rPr lang="id-ID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id-ID" b="0" i="1" smtClean="0">
                          <a:latin typeface="Cambria Math" panose="02040503050406030204" pitchFamily="18" charset="0"/>
                        </a:rPr>
                        <m:t>𝑏</m:t>
                      </m:r>
                      <m:r>
                        <a:rPr lang="id-ID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id-ID" b="0" i="1" smtClean="0">
                          <a:latin typeface="Cambria Math" panose="02040503050406030204" pitchFamily="18" charset="0"/>
                        </a:rPr>
                        <m:t>𝑝</m:t>
                      </m:r>
                      <m:r>
                        <a:rPr lang="id-ID" b="0" i="1" smtClean="0">
                          <a:latin typeface="Cambria Math" panose="02040503050406030204" pitchFamily="18" charset="0"/>
                        </a:rPr>
                        <m:t> </m:t>
                      </m:r>
                      <m:d>
                        <m:dPr>
                          <m:ctrlPr>
                            <a:rPr lang="id-ID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id-ID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f>
                                <m:fPr>
                                  <m:ctrlPr>
                                    <a:rPr lang="id-ID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id-ID" b="0" i="1" smtClean="0"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  <m:r>
                                    <a:rPr lang="id-ID" b="0" i="1" smtClean="0">
                                      <a:latin typeface="Cambria Math" panose="02040503050406030204" pitchFamily="18" charset="0"/>
                                    </a:rPr>
                                    <m:t>.</m:t>
                                  </m:r>
                                  <m:r>
                                    <a:rPr lang="id-ID" b="0" i="1" smtClean="0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num>
                                <m:den>
                                  <m:r>
                                    <a:rPr lang="id-ID" b="0" i="1" smtClean="0">
                                      <a:latin typeface="Cambria Math" panose="02040503050406030204" pitchFamily="18" charset="0"/>
                                    </a:rPr>
                                    <m:t>4</m:t>
                                  </m:r>
                                </m:den>
                              </m:f>
                              <m:r>
                                <a:rPr lang="id-ID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id-ID" b="0" i="1" smtClean="0">
                                  <a:latin typeface="Cambria Math" panose="02040503050406030204" pitchFamily="18" charset="0"/>
                                </a:rPr>
                                <m:t>𝐹</m:t>
                              </m:r>
                            </m:num>
                            <m:den>
                              <m:r>
                                <a:rPr lang="id-ID" b="0" i="1" smtClean="0">
                                  <a:latin typeface="Cambria Math" panose="02040503050406030204" pitchFamily="18" charset="0"/>
                                </a:rPr>
                                <m:t>𝑓</m:t>
                              </m:r>
                            </m:den>
                          </m:f>
                        </m:e>
                      </m:d>
                    </m:oMath>
                  </m:oMathPara>
                </a14:m>
                <a:endParaRPr lang="id-ID" b="0" i="1" dirty="0" smtClean="0">
                  <a:latin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id-ID" b="0" i="1" smtClean="0">
                          <a:latin typeface="Cambria Math" panose="02040503050406030204" pitchFamily="18" charset="0"/>
                        </a:rPr>
                        <m:t>𝑑𝑒𝑛𝑔𝑎𝑛</m:t>
                      </m:r>
                      <m:r>
                        <a:rPr lang="id-ID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id-ID" b="0" i="1" smtClean="0">
                          <a:latin typeface="Cambria Math" panose="02040503050406030204" pitchFamily="18" charset="0"/>
                        </a:rPr>
                        <m:t>𝑖</m:t>
                      </m:r>
                      <m:r>
                        <a:rPr lang="id-ID" b="0" i="1" smtClean="0">
                          <a:latin typeface="Cambria Math" panose="02040503050406030204" pitchFamily="18" charset="0"/>
                        </a:rPr>
                        <m:t>=1,2,3 </m:t>
                      </m:r>
                    </m:oMath>
                  </m:oMathPara>
                </a14:m>
                <a:endParaRPr lang="id-ID" dirty="0" smtClean="0"/>
              </a:p>
              <a:p>
                <a:endParaRPr lang="id-ID" dirty="0"/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57240" y="4729583"/>
                <a:ext cx="3399382" cy="1575624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id-ID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Left Arrow 12"/>
          <p:cNvSpPr/>
          <p:nvPr/>
        </p:nvSpPr>
        <p:spPr>
          <a:xfrm>
            <a:off x="5357113" y="5157712"/>
            <a:ext cx="2474069" cy="733663"/>
          </a:xfrm>
          <a:prstGeom prst="leftArrow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marL="4130675" indent="-4130675">
              <a:buFont typeface="Wingdings" panose="05000000000000000000" pitchFamily="2" charset="2"/>
              <a:buNone/>
            </a:pPr>
            <a:r>
              <a:rPr lang="en-US" dirty="0" err="1" smtClean="0"/>
              <a:t>Untuk</a:t>
            </a:r>
            <a:r>
              <a:rPr lang="en-US" dirty="0" smtClean="0"/>
              <a:t> Data </a:t>
            </a:r>
            <a:r>
              <a:rPr lang="id-ID" dirty="0" smtClean="0"/>
              <a:t>Kelompok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4377959" y="3197330"/>
                <a:ext cx="3432294" cy="1356782"/>
              </a:xfrm>
              <a:prstGeom prst="rect">
                <a:avLst/>
              </a:prstGeom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wrap="square" lIns="0" tIns="0" rIns="0" bIns="0" rtlCol="0">
                <a:spAutoFit/>
              </a:bodyPr>
              <a:lstStyle/>
              <a:p>
                <a:endParaRPr lang="id-ID" i="1" dirty="0" smtClean="0">
                  <a:latin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id-ID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id-ID" b="0" i="1" smtClean="0">
                              <a:latin typeface="Cambria Math" panose="02040503050406030204" pitchFamily="18" charset="0"/>
                            </a:rPr>
                            <m:t>𝑄</m:t>
                          </m:r>
                        </m:e>
                        <m:sub>
                          <m:r>
                            <a:rPr lang="id-ID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</m:sub>
                      </m:sSub>
                      <m:r>
                        <a:rPr lang="id-ID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id-ID" b="0" i="1" smtClean="0">
                          <a:latin typeface="Cambria Math" panose="02040503050406030204" pitchFamily="18" charset="0"/>
                        </a:rPr>
                        <m:t>𝐷𝑎𝑡𝑎</m:t>
                      </m:r>
                      <m:r>
                        <a:rPr lang="id-ID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id-ID" b="0" i="1" smtClean="0">
                          <a:latin typeface="Cambria Math" panose="02040503050406030204" pitchFamily="18" charset="0"/>
                        </a:rPr>
                        <m:t>𝑘𝑒</m:t>
                      </m:r>
                      <m:r>
                        <a:rPr lang="id-ID" b="0" i="1" smtClean="0">
                          <a:latin typeface="Cambria Math" panose="02040503050406030204" pitchFamily="18" charset="0"/>
                        </a:rPr>
                        <m:t> </m:t>
                      </m:r>
                      <m:f>
                        <m:fPr>
                          <m:ctrlPr>
                            <a:rPr lang="id-ID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id-ID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  <m:r>
                            <a:rPr lang="id-ID" b="0" i="1" smtClean="0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id-ID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id-ID" b="0" i="1" smtClean="0">
                              <a:latin typeface="Cambria Math" panose="02040503050406030204" pitchFamily="18" charset="0"/>
                            </a:rPr>
                            <m:t>+1)</m:t>
                          </m:r>
                        </m:num>
                        <m:den>
                          <m:r>
                            <a:rPr lang="id-ID" b="0" i="1" smtClean="0">
                              <a:latin typeface="Cambria Math" panose="02040503050406030204" pitchFamily="18" charset="0"/>
                            </a:rPr>
                            <m:t>4</m:t>
                          </m:r>
                        </m:den>
                      </m:f>
                    </m:oMath>
                  </m:oMathPara>
                </a14:m>
                <a:endParaRPr lang="id-ID" b="0" i="1" dirty="0" smtClean="0">
                  <a:latin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id-ID" b="0" i="1" smtClean="0">
                          <a:latin typeface="Cambria Math" panose="02040503050406030204" pitchFamily="18" charset="0"/>
                        </a:rPr>
                        <m:t>𝑑𝑒𝑛𝑔𝑎𝑛</m:t>
                      </m:r>
                      <m:r>
                        <a:rPr lang="id-ID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id-ID" b="0" i="1" smtClean="0">
                          <a:latin typeface="Cambria Math" panose="02040503050406030204" pitchFamily="18" charset="0"/>
                        </a:rPr>
                        <m:t>𝑖</m:t>
                      </m:r>
                      <m:r>
                        <a:rPr lang="id-ID" b="0" i="1" smtClean="0">
                          <a:latin typeface="Cambria Math" panose="02040503050406030204" pitchFamily="18" charset="0"/>
                        </a:rPr>
                        <m:t>=1,2,3 </m:t>
                      </m:r>
                    </m:oMath>
                  </m:oMathPara>
                </a14:m>
                <a:endParaRPr lang="id-ID" dirty="0" smtClean="0"/>
              </a:p>
              <a:p>
                <a:endParaRPr lang="id-ID" dirty="0"/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77959" y="3197330"/>
                <a:ext cx="3432294" cy="1356782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id-ID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6311379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desil</a:t>
            </a:r>
            <a:endParaRPr lang="id-ID" dirty="0"/>
          </a:p>
        </p:txBody>
      </p:sp>
      <p:sp>
        <p:nvSpPr>
          <p:cNvPr id="8" name="Rectangle 7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172450" y="6148388"/>
            <a:ext cx="420688" cy="365125"/>
          </a:xfrm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99E1A74B-C30F-4D0D-9872-4DB1D7255CE4}" type="slidenum">
              <a:rPr lang="en-US" sz="1400">
                <a:solidFill>
                  <a:srgbClr val="7F7F7F"/>
                </a:solidFill>
                <a:latin typeface="Rage Italic" panose="03070502040507070304" pitchFamily="66" charset="0"/>
              </a:rPr>
              <a:pPr/>
              <a:t>14</a:t>
            </a:fld>
            <a:endParaRPr lang="en-US" sz="1400">
              <a:solidFill>
                <a:srgbClr val="7F7F7F"/>
              </a:solidFill>
              <a:latin typeface="Rage Italic" panose="03070502040507070304" pitchFamily="66" charset="0"/>
            </a:endParaRP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1258888" y="1341438"/>
            <a:ext cx="7561262" cy="45354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Char char="–"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Char char="–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Char char="–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Char char="–"/>
              <a:defRPr sz="1400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400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>
              <a:lnSpc>
                <a:spcPct val="90000"/>
              </a:lnSpc>
              <a:buFont typeface="+mj-lt"/>
              <a:buAutoNum type="arabicPeriod"/>
            </a:pPr>
            <a:r>
              <a:rPr lang="id-ID" dirty="0" smtClean="0">
                <a:solidFill>
                  <a:schemeClr val="tx1"/>
                </a:solidFill>
              </a:rPr>
              <a:t>Susun data menurut urutan nilainya</a:t>
            </a:r>
          </a:p>
          <a:p>
            <a:pPr marL="457200" indent="-457200">
              <a:lnSpc>
                <a:spcPct val="90000"/>
              </a:lnSpc>
              <a:buFont typeface="+mj-lt"/>
              <a:buAutoNum type="arabicPeriod"/>
            </a:pPr>
            <a:r>
              <a:rPr lang="id-ID" dirty="0" smtClean="0">
                <a:solidFill>
                  <a:schemeClr val="tx1"/>
                </a:solidFill>
              </a:rPr>
              <a:t>Tentukan letak desil</a:t>
            </a:r>
          </a:p>
          <a:p>
            <a:pPr marL="457200" indent="-457200">
              <a:lnSpc>
                <a:spcPct val="90000"/>
              </a:lnSpc>
              <a:buFont typeface="+mj-lt"/>
              <a:buAutoNum type="arabicPeriod"/>
            </a:pPr>
            <a:r>
              <a:rPr lang="id-ID" dirty="0" smtClean="0">
                <a:solidFill>
                  <a:schemeClr val="tx1"/>
                </a:solidFill>
              </a:rPr>
              <a:t>Tentukan nilai desil</a:t>
            </a:r>
          </a:p>
          <a:p>
            <a:pPr marL="0" indent="0">
              <a:lnSpc>
                <a:spcPct val="90000"/>
              </a:lnSpc>
              <a:buNone/>
            </a:pPr>
            <a:endParaRPr lang="id-ID" dirty="0" smtClean="0">
              <a:solidFill>
                <a:schemeClr val="tx1"/>
              </a:solidFill>
            </a:endParaRPr>
          </a:p>
          <a:p>
            <a:pPr marL="0" indent="0">
              <a:lnSpc>
                <a:spcPct val="90000"/>
              </a:lnSpc>
              <a:buNone/>
            </a:pPr>
            <a:r>
              <a:rPr lang="id-ID" dirty="0" smtClean="0">
                <a:solidFill>
                  <a:schemeClr val="tx1"/>
                </a:solidFill>
              </a:rPr>
              <a:t>Letak desil ditentukan oleh rumus:</a:t>
            </a:r>
          </a:p>
          <a:p>
            <a:pPr marL="0" indent="0">
              <a:lnSpc>
                <a:spcPct val="90000"/>
              </a:lnSpc>
              <a:buNone/>
            </a:pPr>
            <a:endParaRPr lang="id-ID" dirty="0" smtClean="0">
              <a:solidFill>
                <a:schemeClr val="tx1"/>
              </a:solidFill>
            </a:endParaRPr>
          </a:p>
        </p:txBody>
      </p:sp>
      <p:sp>
        <p:nvSpPr>
          <p:cNvPr id="10" name="Left Arrow 9"/>
          <p:cNvSpPr/>
          <p:nvPr/>
        </p:nvSpPr>
        <p:spPr>
          <a:xfrm>
            <a:off x="7957297" y="3390267"/>
            <a:ext cx="2167777" cy="733663"/>
          </a:xfrm>
          <a:prstGeom prst="leftArrow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marL="4130675" indent="-4130675">
              <a:buFont typeface="Wingdings" panose="05000000000000000000" pitchFamily="2" charset="2"/>
              <a:buNone/>
            </a:pPr>
            <a:r>
              <a:rPr lang="en-US" dirty="0" err="1" smtClean="0"/>
              <a:t>Untuk</a:t>
            </a:r>
            <a:r>
              <a:rPr lang="en-US" dirty="0" smtClean="0"/>
              <a:t> Data T</a:t>
            </a:r>
            <a:r>
              <a:rPr lang="id-ID" dirty="0" smtClean="0"/>
              <a:t>unggal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1457240" y="4729583"/>
                <a:ext cx="3399382" cy="1595630"/>
              </a:xfrm>
              <a:prstGeom prst="rect">
                <a:avLst/>
              </a:prstGeom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wrap="square" lIns="0" tIns="0" rIns="0" bIns="0" rtlCol="0">
                <a:spAutoFit/>
              </a:bodyPr>
              <a:lstStyle/>
              <a:p>
                <a:endParaRPr lang="id-ID" i="1" dirty="0" smtClean="0">
                  <a:latin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id-ID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id-ID" b="0" i="1" smtClean="0">
                              <a:latin typeface="Cambria Math" panose="02040503050406030204" pitchFamily="18" charset="0"/>
                            </a:rPr>
                            <m:t>𝐷</m:t>
                          </m:r>
                        </m:e>
                        <m:sub>
                          <m:r>
                            <a:rPr lang="id-ID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</m:sub>
                      </m:sSub>
                      <m:r>
                        <a:rPr lang="id-ID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id-ID" b="0" i="1" smtClean="0">
                          <a:latin typeface="Cambria Math" panose="02040503050406030204" pitchFamily="18" charset="0"/>
                        </a:rPr>
                        <m:t>𝑏</m:t>
                      </m:r>
                      <m:r>
                        <a:rPr lang="id-ID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id-ID" b="0" i="1" smtClean="0">
                          <a:latin typeface="Cambria Math" panose="02040503050406030204" pitchFamily="18" charset="0"/>
                        </a:rPr>
                        <m:t>𝑝</m:t>
                      </m:r>
                      <m:r>
                        <a:rPr lang="id-ID" b="0" i="1" smtClean="0">
                          <a:latin typeface="Cambria Math" panose="02040503050406030204" pitchFamily="18" charset="0"/>
                        </a:rPr>
                        <m:t> </m:t>
                      </m:r>
                      <m:d>
                        <m:dPr>
                          <m:ctrlPr>
                            <a:rPr lang="id-ID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id-ID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f>
                                <m:fPr>
                                  <m:ctrlPr>
                                    <a:rPr lang="id-ID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id-ID" b="0" i="1" smtClean="0"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  <m:r>
                                    <a:rPr lang="id-ID" b="0" i="1" smtClean="0">
                                      <a:latin typeface="Cambria Math" panose="02040503050406030204" pitchFamily="18" charset="0"/>
                                    </a:rPr>
                                    <m:t>.</m:t>
                                  </m:r>
                                  <m:r>
                                    <a:rPr lang="id-ID" b="0" i="1" smtClean="0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num>
                                <m:den>
                                  <m:r>
                                    <a:rPr lang="id-ID" b="0" i="1" smtClean="0">
                                      <a:latin typeface="Cambria Math" panose="02040503050406030204" pitchFamily="18" charset="0"/>
                                    </a:rPr>
                                    <m:t>10</m:t>
                                  </m:r>
                                </m:den>
                              </m:f>
                              <m:r>
                                <a:rPr lang="id-ID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id-ID" b="0" i="1" smtClean="0">
                                  <a:latin typeface="Cambria Math" panose="02040503050406030204" pitchFamily="18" charset="0"/>
                                </a:rPr>
                                <m:t>𝐹</m:t>
                              </m:r>
                            </m:num>
                            <m:den>
                              <m:r>
                                <a:rPr lang="id-ID" b="0" i="1" smtClean="0">
                                  <a:latin typeface="Cambria Math" panose="02040503050406030204" pitchFamily="18" charset="0"/>
                                </a:rPr>
                                <m:t>𝑓</m:t>
                              </m:r>
                            </m:den>
                          </m:f>
                        </m:e>
                      </m:d>
                    </m:oMath>
                  </m:oMathPara>
                </a14:m>
                <a:endParaRPr lang="id-ID" b="0" i="1" dirty="0" smtClean="0">
                  <a:latin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id-ID" b="0" i="1" smtClean="0">
                          <a:latin typeface="Cambria Math" panose="02040503050406030204" pitchFamily="18" charset="0"/>
                        </a:rPr>
                        <m:t>𝑑𝑒𝑛𝑔𝑎𝑛</m:t>
                      </m:r>
                      <m:r>
                        <a:rPr lang="id-ID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id-ID" b="0" i="1" smtClean="0">
                          <a:latin typeface="Cambria Math" panose="02040503050406030204" pitchFamily="18" charset="0"/>
                        </a:rPr>
                        <m:t>𝑖</m:t>
                      </m:r>
                      <m:r>
                        <a:rPr lang="id-ID" b="0" i="1" smtClean="0">
                          <a:latin typeface="Cambria Math" panose="02040503050406030204" pitchFamily="18" charset="0"/>
                        </a:rPr>
                        <m:t>=1,2,3, …,9.</m:t>
                      </m:r>
                    </m:oMath>
                  </m:oMathPara>
                </a14:m>
                <a:endParaRPr lang="id-ID" dirty="0" smtClean="0"/>
              </a:p>
              <a:p>
                <a:endParaRPr lang="id-ID" dirty="0"/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57240" y="4729583"/>
                <a:ext cx="3399382" cy="1595630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id-ID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Left Arrow 12"/>
          <p:cNvSpPr/>
          <p:nvPr/>
        </p:nvSpPr>
        <p:spPr>
          <a:xfrm>
            <a:off x="5357113" y="5157712"/>
            <a:ext cx="2474069" cy="733663"/>
          </a:xfrm>
          <a:prstGeom prst="leftArrow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marL="4130675" indent="-4130675">
              <a:buFont typeface="Wingdings" panose="05000000000000000000" pitchFamily="2" charset="2"/>
              <a:buNone/>
            </a:pPr>
            <a:r>
              <a:rPr lang="en-US" dirty="0" err="1" smtClean="0"/>
              <a:t>Untuk</a:t>
            </a:r>
            <a:r>
              <a:rPr lang="en-US" dirty="0" smtClean="0"/>
              <a:t> Data </a:t>
            </a:r>
            <a:r>
              <a:rPr lang="id-ID" dirty="0" smtClean="0"/>
              <a:t>Kelompok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4377959" y="3197330"/>
                <a:ext cx="3432294" cy="1356782"/>
              </a:xfrm>
              <a:prstGeom prst="rect">
                <a:avLst/>
              </a:prstGeom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wrap="square" lIns="0" tIns="0" rIns="0" bIns="0" rtlCol="0">
                <a:spAutoFit/>
              </a:bodyPr>
              <a:lstStyle/>
              <a:p>
                <a:endParaRPr lang="id-ID" i="1" dirty="0" smtClean="0">
                  <a:latin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id-ID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id-ID" b="0" i="1" smtClean="0">
                              <a:latin typeface="Cambria Math" panose="02040503050406030204" pitchFamily="18" charset="0"/>
                            </a:rPr>
                            <m:t>𝐷</m:t>
                          </m:r>
                        </m:e>
                        <m:sub>
                          <m:r>
                            <a:rPr lang="id-ID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</m:sub>
                      </m:sSub>
                      <m:r>
                        <a:rPr lang="id-ID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id-ID" b="0" i="1" smtClean="0">
                          <a:latin typeface="Cambria Math" panose="02040503050406030204" pitchFamily="18" charset="0"/>
                        </a:rPr>
                        <m:t>𝐷𝑎𝑡𝑎</m:t>
                      </m:r>
                      <m:r>
                        <a:rPr lang="id-ID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id-ID" b="0" i="1" smtClean="0">
                          <a:latin typeface="Cambria Math" panose="02040503050406030204" pitchFamily="18" charset="0"/>
                        </a:rPr>
                        <m:t>𝑘𝑒</m:t>
                      </m:r>
                      <m:r>
                        <a:rPr lang="id-ID" b="0" i="1" smtClean="0">
                          <a:latin typeface="Cambria Math" panose="02040503050406030204" pitchFamily="18" charset="0"/>
                        </a:rPr>
                        <m:t> </m:t>
                      </m:r>
                      <m:f>
                        <m:fPr>
                          <m:ctrlPr>
                            <a:rPr lang="id-ID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id-ID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  <m:r>
                            <a:rPr lang="id-ID" b="0" i="1" smtClean="0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id-ID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id-ID" b="0" i="1" smtClean="0">
                              <a:latin typeface="Cambria Math" panose="02040503050406030204" pitchFamily="18" charset="0"/>
                            </a:rPr>
                            <m:t>+1)</m:t>
                          </m:r>
                        </m:num>
                        <m:den>
                          <m:r>
                            <a:rPr lang="id-ID" b="0" i="1" smtClean="0">
                              <a:latin typeface="Cambria Math" panose="02040503050406030204" pitchFamily="18" charset="0"/>
                            </a:rPr>
                            <m:t>10</m:t>
                          </m:r>
                        </m:den>
                      </m:f>
                    </m:oMath>
                  </m:oMathPara>
                </a14:m>
                <a:endParaRPr lang="id-ID" b="0" i="1" dirty="0" smtClean="0">
                  <a:latin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id-ID" b="0" i="1" smtClean="0">
                          <a:latin typeface="Cambria Math" panose="02040503050406030204" pitchFamily="18" charset="0"/>
                        </a:rPr>
                        <m:t>𝑑𝑒𝑛𝑔𝑎𝑛</m:t>
                      </m:r>
                      <m:r>
                        <a:rPr lang="id-ID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id-ID" b="0" i="1" smtClean="0">
                          <a:latin typeface="Cambria Math" panose="02040503050406030204" pitchFamily="18" charset="0"/>
                        </a:rPr>
                        <m:t>𝑖</m:t>
                      </m:r>
                      <m:r>
                        <a:rPr lang="id-ID" b="0" i="1" smtClean="0">
                          <a:latin typeface="Cambria Math" panose="02040503050406030204" pitchFamily="18" charset="0"/>
                        </a:rPr>
                        <m:t>=1,2,3, …9. </m:t>
                      </m:r>
                    </m:oMath>
                  </m:oMathPara>
                </a14:m>
                <a:endParaRPr lang="id-ID" dirty="0" smtClean="0"/>
              </a:p>
              <a:p>
                <a:endParaRPr lang="id-ID" dirty="0"/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77959" y="3197330"/>
                <a:ext cx="3432294" cy="1356782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id-ID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5129838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30655" y="323909"/>
            <a:ext cx="10178322" cy="1492132"/>
          </a:xfrm>
        </p:spPr>
        <p:txBody>
          <a:bodyPr/>
          <a:lstStyle/>
          <a:p>
            <a:r>
              <a:rPr lang="id-ID" dirty="0" smtClean="0"/>
              <a:t>persentil</a:t>
            </a:r>
            <a:endParaRPr lang="id-ID" dirty="0"/>
          </a:p>
        </p:txBody>
      </p:sp>
      <p:sp>
        <p:nvSpPr>
          <p:cNvPr id="8" name="Rectangle 7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172450" y="6148388"/>
            <a:ext cx="420688" cy="365125"/>
          </a:xfrm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99E1A74B-C30F-4D0D-9872-4DB1D7255CE4}" type="slidenum">
              <a:rPr lang="en-US" sz="1400">
                <a:solidFill>
                  <a:srgbClr val="7F7F7F"/>
                </a:solidFill>
                <a:latin typeface="Rage Italic" panose="03070502040507070304" pitchFamily="66" charset="0"/>
              </a:rPr>
              <a:pPr/>
              <a:t>15</a:t>
            </a:fld>
            <a:endParaRPr lang="en-US" sz="1400">
              <a:solidFill>
                <a:srgbClr val="7F7F7F"/>
              </a:solidFill>
              <a:latin typeface="Rage Italic" panose="03070502040507070304" pitchFamily="66" charset="0"/>
            </a:endParaRPr>
          </a:p>
        </p:txBody>
      </p:sp>
      <p:sp>
        <p:nvSpPr>
          <p:cNvPr id="10" name="Left Arrow 9"/>
          <p:cNvSpPr/>
          <p:nvPr/>
        </p:nvSpPr>
        <p:spPr>
          <a:xfrm>
            <a:off x="6215017" y="1974397"/>
            <a:ext cx="2378121" cy="733663"/>
          </a:xfrm>
          <a:prstGeom prst="leftArrow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4130675" indent="-4130675">
              <a:buFont typeface="Wingdings" panose="05000000000000000000" pitchFamily="2" charset="2"/>
              <a:buNone/>
            </a:pPr>
            <a:r>
              <a:rPr lang="id-ID" dirty="0" smtClean="0"/>
              <a:t>   </a:t>
            </a:r>
            <a:r>
              <a:rPr lang="en-US" dirty="0" err="1" smtClean="0"/>
              <a:t>Untuk</a:t>
            </a:r>
            <a:r>
              <a:rPr lang="en-US" dirty="0" smtClean="0"/>
              <a:t> Data T</a:t>
            </a:r>
            <a:r>
              <a:rPr lang="id-ID" dirty="0" smtClean="0"/>
              <a:t>unggal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3474299" y="4088666"/>
                <a:ext cx="3399382" cy="1595630"/>
              </a:xfrm>
              <a:prstGeom prst="rect">
                <a:avLst/>
              </a:prstGeom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wrap="square" lIns="0" tIns="0" rIns="0" bIns="0" rtlCol="0">
                <a:spAutoFit/>
              </a:bodyPr>
              <a:lstStyle/>
              <a:p>
                <a:endParaRPr lang="id-ID" i="1" dirty="0" smtClean="0">
                  <a:latin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id-ID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id-ID" b="0" i="1" smtClean="0">
                              <a:latin typeface="Cambria Math" panose="02040503050406030204" pitchFamily="18" charset="0"/>
                            </a:rPr>
                            <m:t>𝑃</m:t>
                          </m:r>
                        </m:e>
                        <m:sub>
                          <m:r>
                            <a:rPr lang="id-ID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</m:sub>
                      </m:sSub>
                      <m:r>
                        <a:rPr lang="id-ID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id-ID" b="0" i="1" smtClean="0">
                          <a:latin typeface="Cambria Math" panose="02040503050406030204" pitchFamily="18" charset="0"/>
                        </a:rPr>
                        <m:t>𝑏</m:t>
                      </m:r>
                      <m:r>
                        <a:rPr lang="id-ID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id-ID" b="0" i="1" smtClean="0">
                          <a:latin typeface="Cambria Math" panose="02040503050406030204" pitchFamily="18" charset="0"/>
                        </a:rPr>
                        <m:t>𝑝</m:t>
                      </m:r>
                      <m:r>
                        <a:rPr lang="id-ID" b="0" i="1" smtClean="0">
                          <a:latin typeface="Cambria Math" panose="02040503050406030204" pitchFamily="18" charset="0"/>
                        </a:rPr>
                        <m:t> </m:t>
                      </m:r>
                      <m:d>
                        <m:dPr>
                          <m:ctrlPr>
                            <a:rPr lang="id-ID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id-ID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f>
                                <m:fPr>
                                  <m:ctrlPr>
                                    <a:rPr lang="id-ID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id-ID" b="0" i="1" smtClean="0"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  <m:r>
                                    <a:rPr lang="id-ID" b="0" i="1" smtClean="0">
                                      <a:latin typeface="Cambria Math" panose="02040503050406030204" pitchFamily="18" charset="0"/>
                                    </a:rPr>
                                    <m:t>.</m:t>
                                  </m:r>
                                  <m:r>
                                    <a:rPr lang="id-ID" b="0" i="1" smtClean="0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num>
                                <m:den>
                                  <m:r>
                                    <a:rPr lang="id-ID" b="0" i="1" smtClean="0">
                                      <a:latin typeface="Cambria Math" panose="02040503050406030204" pitchFamily="18" charset="0"/>
                                    </a:rPr>
                                    <m:t>100</m:t>
                                  </m:r>
                                </m:den>
                              </m:f>
                              <m:r>
                                <a:rPr lang="id-ID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id-ID" b="0" i="1" smtClean="0">
                                  <a:latin typeface="Cambria Math" panose="02040503050406030204" pitchFamily="18" charset="0"/>
                                </a:rPr>
                                <m:t>𝐹</m:t>
                              </m:r>
                            </m:num>
                            <m:den>
                              <m:r>
                                <a:rPr lang="id-ID" b="0" i="1" smtClean="0">
                                  <a:latin typeface="Cambria Math" panose="02040503050406030204" pitchFamily="18" charset="0"/>
                                </a:rPr>
                                <m:t>𝑓</m:t>
                              </m:r>
                            </m:den>
                          </m:f>
                        </m:e>
                      </m:d>
                    </m:oMath>
                  </m:oMathPara>
                </a14:m>
                <a:endParaRPr lang="id-ID" b="0" i="1" dirty="0" smtClean="0">
                  <a:latin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id-ID" b="0" i="1" smtClean="0">
                          <a:latin typeface="Cambria Math" panose="02040503050406030204" pitchFamily="18" charset="0"/>
                        </a:rPr>
                        <m:t>𝑑𝑒𝑛𝑔𝑎𝑛</m:t>
                      </m:r>
                      <m:r>
                        <a:rPr lang="id-ID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id-ID" b="0" i="1" smtClean="0">
                          <a:latin typeface="Cambria Math" panose="02040503050406030204" pitchFamily="18" charset="0"/>
                        </a:rPr>
                        <m:t>𝑖</m:t>
                      </m:r>
                      <m:r>
                        <a:rPr lang="id-ID" b="0" i="1" smtClean="0">
                          <a:latin typeface="Cambria Math" panose="02040503050406030204" pitchFamily="18" charset="0"/>
                        </a:rPr>
                        <m:t>=1,2,3, …,99.</m:t>
                      </m:r>
                    </m:oMath>
                  </m:oMathPara>
                </a14:m>
                <a:endParaRPr lang="id-ID" dirty="0" smtClean="0"/>
              </a:p>
              <a:p>
                <a:endParaRPr lang="id-ID" dirty="0"/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74299" y="4088666"/>
                <a:ext cx="3399382" cy="1595630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id-ID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Left Arrow 12"/>
          <p:cNvSpPr/>
          <p:nvPr/>
        </p:nvSpPr>
        <p:spPr>
          <a:xfrm>
            <a:off x="7303704" y="4519649"/>
            <a:ext cx="2713753" cy="733663"/>
          </a:xfrm>
          <a:prstGeom prst="leftArrow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4130675" indent="-4130675">
              <a:buFont typeface="Wingdings" panose="05000000000000000000" pitchFamily="2" charset="2"/>
              <a:buNone/>
            </a:pPr>
            <a:r>
              <a:rPr lang="id-ID" dirty="0" smtClean="0"/>
              <a:t>   </a:t>
            </a:r>
            <a:r>
              <a:rPr lang="en-US" dirty="0" err="1" smtClean="0"/>
              <a:t>Untuk</a:t>
            </a:r>
            <a:r>
              <a:rPr lang="en-US" dirty="0" smtClean="0"/>
              <a:t> Data </a:t>
            </a:r>
            <a:r>
              <a:rPr lang="id-ID" dirty="0" smtClean="0"/>
              <a:t>Kelompok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2186088" y="1839865"/>
                <a:ext cx="3432294" cy="1356782"/>
              </a:xfrm>
              <a:prstGeom prst="rect">
                <a:avLst/>
              </a:prstGeom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wrap="square" lIns="0" tIns="0" rIns="0" bIns="0" rtlCol="0">
                <a:spAutoFit/>
              </a:bodyPr>
              <a:lstStyle/>
              <a:p>
                <a:endParaRPr lang="id-ID" i="1" dirty="0" smtClean="0">
                  <a:latin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id-ID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id-ID" b="0" i="1" smtClean="0">
                              <a:latin typeface="Cambria Math" panose="02040503050406030204" pitchFamily="18" charset="0"/>
                            </a:rPr>
                            <m:t>𝑃</m:t>
                          </m:r>
                        </m:e>
                        <m:sub>
                          <m:r>
                            <a:rPr lang="id-ID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</m:sub>
                      </m:sSub>
                      <m:r>
                        <a:rPr lang="id-ID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id-ID" b="0" i="1" smtClean="0">
                          <a:latin typeface="Cambria Math" panose="02040503050406030204" pitchFamily="18" charset="0"/>
                        </a:rPr>
                        <m:t>𝐷𝑎𝑡𝑎</m:t>
                      </m:r>
                      <m:r>
                        <a:rPr lang="id-ID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id-ID" b="0" i="1" smtClean="0">
                          <a:latin typeface="Cambria Math" panose="02040503050406030204" pitchFamily="18" charset="0"/>
                        </a:rPr>
                        <m:t>𝑘𝑒</m:t>
                      </m:r>
                      <m:r>
                        <a:rPr lang="id-ID" b="0" i="1" smtClean="0">
                          <a:latin typeface="Cambria Math" panose="02040503050406030204" pitchFamily="18" charset="0"/>
                        </a:rPr>
                        <m:t> </m:t>
                      </m:r>
                      <m:f>
                        <m:fPr>
                          <m:ctrlPr>
                            <a:rPr lang="id-ID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id-ID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  <m:r>
                            <a:rPr lang="id-ID" b="0" i="1" smtClean="0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id-ID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id-ID" b="0" i="1" smtClean="0">
                              <a:latin typeface="Cambria Math" panose="02040503050406030204" pitchFamily="18" charset="0"/>
                            </a:rPr>
                            <m:t>+1)</m:t>
                          </m:r>
                        </m:num>
                        <m:den>
                          <m:r>
                            <a:rPr lang="id-ID" b="0" i="1" smtClean="0">
                              <a:latin typeface="Cambria Math" panose="02040503050406030204" pitchFamily="18" charset="0"/>
                            </a:rPr>
                            <m:t>100</m:t>
                          </m:r>
                        </m:den>
                      </m:f>
                    </m:oMath>
                  </m:oMathPara>
                </a14:m>
                <a:endParaRPr lang="id-ID" b="0" i="1" dirty="0" smtClean="0">
                  <a:latin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id-ID" b="0" i="1" smtClean="0">
                          <a:latin typeface="Cambria Math" panose="02040503050406030204" pitchFamily="18" charset="0"/>
                        </a:rPr>
                        <m:t>𝑑𝑒𝑛𝑔𝑎𝑛</m:t>
                      </m:r>
                      <m:r>
                        <a:rPr lang="id-ID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id-ID" b="0" i="1" smtClean="0">
                          <a:latin typeface="Cambria Math" panose="02040503050406030204" pitchFamily="18" charset="0"/>
                        </a:rPr>
                        <m:t>𝑖</m:t>
                      </m:r>
                      <m:r>
                        <a:rPr lang="id-ID" b="0" i="1" smtClean="0">
                          <a:latin typeface="Cambria Math" panose="02040503050406030204" pitchFamily="18" charset="0"/>
                        </a:rPr>
                        <m:t>=1,2,3, …99. </m:t>
                      </m:r>
                    </m:oMath>
                  </m:oMathPara>
                </a14:m>
                <a:endParaRPr lang="id-ID" dirty="0" smtClean="0"/>
              </a:p>
              <a:p>
                <a:endParaRPr lang="id-ID" dirty="0"/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86088" y="1839865"/>
                <a:ext cx="3432294" cy="1356782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id-ID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2834662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029556"/>
          </a:xfrm>
        </p:spPr>
        <p:txBody>
          <a:bodyPr>
            <a:noAutofit/>
          </a:bodyPr>
          <a:lstStyle/>
          <a:p>
            <a:pPr algn="ctr"/>
            <a:r>
              <a:rPr lang="id-ID" sz="4000" dirty="0" smtClean="0"/>
              <a:t>UKURAN GEJALA PUSAT DAN UKURAN LETAK</a:t>
            </a:r>
            <a:endParaRPr lang="id-ID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51678" y="1411940"/>
            <a:ext cx="10178322" cy="4988859"/>
          </a:xfrm>
        </p:spPr>
        <p:txBody>
          <a:bodyPr>
            <a:noAutofit/>
          </a:bodyPr>
          <a:lstStyle/>
          <a:p>
            <a:r>
              <a:rPr lang="id-ID" sz="2400" dirty="0" smtClean="0">
                <a:solidFill>
                  <a:schemeClr val="tx1"/>
                </a:solidFill>
              </a:rPr>
              <a:t>UKURAN GEJALA PUSAT</a:t>
            </a:r>
          </a:p>
          <a:p>
            <a:pPr marL="457200" indent="-457200">
              <a:buFont typeface="+mj-lt"/>
              <a:buAutoNum type="alphaLcPeriod"/>
            </a:pPr>
            <a:r>
              <a:rPr lang="id-ID" sz="2400" dirty="0" smtClean="0">
                <a:solidFill>
                  <a:schemeClr val="tx1"/>
                </a:solidFill>
              </a:rPr>
              <a:t>Rata-rata hitung</a:t>
            </a:r>
          </a:p>
          <a:p>
            <a:pPr marL="457200" indent="-457200">
              <a:buFont typeface="+mj-lt"/>
              <a:buAutoNum type="alphaLcPeriod"/>
            </a:pPr>
            <a:r>
              <a:rPr lang="id-ID" sz="2400" dirty="0" smtClean="0">
                <a:solidFill>
                  <a:schemeClr val="tx1"/>
                </a:solidFill>
              </a:rPr>
              <a:t>Rata-rata ukur</a:t>
            </a:r>
          </a:p>
          <a:p>
            <a:pPr marL="457200" indent="-457200">
              <a:buFont typeface="+mj-lt"/>
              <a:buAutoNum type="alphaLcPeriod"/>
            </a:pPr>
            <a:r>
              <a:rPr lang="id-ID" sz="2400" dirty="0" smtClean="0">
                <a:solidFill>
                  <a:schemeClr val="tx1"/>
                </a:solidFill>
              </a:rPr>
              <a:t>Rata-rata harmonik</a:t>
            </a:r>
          </a:p>
          <a:p>
            <a:pPr marL="457200" indent="-457200">
              <a:buFont typeface="+mj-lt"/>
              <a:buAutoNum type="alphaLcPeriod"/>
            </a:pPr>
            <a:r>
              <a:rPr lang="id-ID" sz="2400" dirty="0" smtClean="0">
                <a:solidFill>
                  <a:schemeClr val="tx1"/>
                </a:solidFill>
              </a:rPr>
              <a:t>Modus </a:t>
            </a:r>
          </a:p>
          <a:p>
            <a:r>
              <a:rPr lang="id-ID" sz="2400" dirty="0" smtClean="0">
                <a:solidFill>
                  <a:schemeClr val="tx1"/>
                </a:solidFill>
              </a:rPr>
              <a:t>UKURAN LETAK</a:t>
            </a:r>
          </a:p>
          <a:p>
            <a:pPr marL="457200" indent="-457200">
              <a:buFont typeface="+mj-lt"/>
              <a:buAutoNum type="alphaLcPeriod"/>
            </a:pPr>
            <a:r>
              <a:rPr lang="id-ID" sz="2400" dirty="0" smtClean="0">
                <a:solidFill>
                  <a:schemeClr val="tx1"/>
                </a:solidFill>
              </a:rPr>
              <a:t>Median</a:t>
            </a:r>
          </a:p>
          <a:p>
            <a:pPr marL="457200" indent="-457200">
              <a:buFont typeface="+mj-lt"/>
              <a:buAutoNum type="alphaLcPeriod"/>
            </a:pPr>
            <a:r>
              <a:rPr lang="id-ID" sz="2400" dirty="0" smtClean="0">
                <a:solidFill>
                  <a:schemeClr val="tx1"/>
                </a:solidFill>
              </a:rPr>
              <a:t>Kuartil</a:t>
            </a:r>
          </a:p>
          <a:p>
            <a:pPr marL="457200" indent="-457200">
              <a:buFont typeface="+mj-lt"/>
              <a:buAutoNum type="alphaLcPeriod"/>
            </a:pPr>
            <a:r>
              <a:rPr lang="id-ID" sz="2400" dirty="0" smtClean="0">
                <a:solidFill>
                  <a:schemeClr val="tx1"/>
                </a:solidFill>
              </a:rPr>
              <a:t>Desil</a:t>
            </a:r>
          </a:p>
          <a:p>
            <a:pPr marL="457200" indent="-457200">
              <a:buFont typeface="+mj-lt"/>
              <a:buAutoNum type="alphaLcPeriod"/>
            </a:pPr>
            <a:r>
              <a:rPr lang="id-ID" sz="2400" dirty="0" smtClean="0">
                <a:solidFill>
                  <a:schemeClr val="tx1"/>
                </a:solidFill>
              </a:rPr>
              <a:t>Persentil </a:t>
            </a:r>
            <a:endParaRPr lang="id-ID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44183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012234"/>
          </a:xfrm>
        </p:spPr>
        <p:txBody>
          <a:bodyPr/>
          <a:lstStyle/>
          <a:p>
            <a:r>
              <a:rPr lang="id-ID" dirty="0" smtClean="0"/>
              <a:t>Rata-rata hitung (      </a:t>
            </a:r>
            <a:r>
              <a:rPr lang="id-ID" smtClean="0"/>
              <a:t>dan      )  </a:t>
            </a:r>
            <a:endParaRPr lang="id-ID" dirty="0"/>
          </a:p>
        </p:txBody>
      </p:sp>
      <p:graphicFrame>
        <p:nvGraphicFramePr>
          <p:cNvPr id="5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26912457"/>
              </p:ext>
            </p:extLst>
          </p:nvPr>
        </p:nvGraphicFramePr>
        <p:xfrm>
          <a:off x="6962402" y="429956"/>
          <a:ext cx="492125" cy="561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8" name="Equation" r:id="rId3" imgW="126720" imgH="215640" progId="">
                  <p:embed/>
                </p:oleObj>
              </mc:Choice>
              <mc:Fallback>
                <p:oleObj name="Equation" r:id="rId3" imgW="126720" imgH="215640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62402" y="429956"/>
                        <a:ext cx="492125" cy="561975"/>
                      </a:xfrm>
                      <a:prstGeom prst="rect">
                        <a:avLst/>
                      </a:prstGeom>
                      <a:solidFill>
                        <a:srgbClr val="CCFFCC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37292260"/>
              </p:ext>
            </p:extLst>
          </p:nvPr>
        </p:nvGraphicFramePr>
        <p:xfrm>
          <a:off x="8882062" y="457200"/>
          <a:ext cx="523875" cy="5222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9" name="Equation" r:id="rId5" imgW="152280" imgH="164880" progId="">
                  <p:embed/>
                </p:oleObj>
              </mc:Choice>
              <mc:Fallback>
                <p:oleObj name="Equation" r:id="rId5" imgW="152280" imgH="164880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882062" y="457200"/>
                        <a:ext cx="523875" cy="522287"/>
                      </a:xfrm>
                      <a:prstGeom prst="rect">
                        <a:avLst/>
                      </a:prstGeom>
                      <a:solidFill>
                        <a:srgbClr val="CCFFCC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1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id-ID"/>
          </a:p>
        </p:txBody>
      </p:sp>
      <p:graphicFrame>
        <p:nvGraphicFramePr>
          <p:cNvPr id="8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40716284"/>
              </p:ext>
            </p:extLst>
          </p:nvPr>
        </p:nvGraphicFramePr>
        <p:xfrm>
          <a:off x="1251678" y="1583195"/>
          <a:ext cx="3106738" cy="11287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60" name="Equation" r:id="rId7" imgW="1676160" imgH="609480" progId="">
                  <p:embed/>
                </p:oleObj>
              </mc:Choice>
              <mc:Fallback>
                <p:oleObj name="Equation" r:id="rId7" imgW="1676160" imgH="609480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51678" y="1583195"/>
                        <a:ext cx="3106738" cy="1128712"/>
                      </a:xfrm>
                      <a:prstGeom prst="rect">
                        <a:avLst/>
                      </a:prstGeom>
                      <a:solidFill>
                        <a:srgbClr val="CCC0D9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Rectangle 1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id-ID"/>
          </a:p>
        </p:txBody>
      </p:sp>
      <p:sp>
        <p:nvSpPr>
          <p:cNvPr id="13" name="TextBox 12"/>
          <p:cNvSpPr txBox="1"/>
          <p:nvPr/>
        </p:nvSpPr>
        <p:spPr>
          <a:xfrm>
            <a:off x="4609580" y="1627873"/>
            <a:ext cx="2509463" cy="1039356"/>
          </a:xfrm>
          <a:prstGeom prst="leftArrow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defRPr/>
            </a:pPr>
            <a:r>
              <a:rPr lang="id-ID" sz="28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 Data </a:t>
            </a:r>
            <a:r>
              <a:rPr lang="id-ID" sz="28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Tunggal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277055" y="3359892"/>
            <a:ext cx="3513707" cy="1039356"/>
          </a:xfrm>
          <a:prstGeom prst="leftArrow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defRPr/>
            </a:pPr>
            <a:r>
              <a:rPr lang="id-ID" sz="28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  Data </a:t>
            </a:r>
            <a:r>
              <a:rPr lang="id-ID" sz="28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Berkelompok</a:t>
            </a:r>
          </a:p>
        </p:txBody>
      </p:sp>
      <p:graphicFrame>
        <p:nvGraphicFramePr>
          <p:cNvPr id="15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44936285"/>
              </p:ext>
            </p:extLst>
          </p:nvPr>
        </p:nvGraphicFramePr>
        <p:xfrm>
          <a:off x="1251678" y="3049728"/>
          <a:ext cx="1704975" cy="1874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61" name="Equation" r:id="rId9" imgW="761760" imgH="838080" progId="">
                  <p:embed/>
                </p:oleObj>
              </mc:Choice>
              <mc:Fallback>
                <p:oleObj name="Equation" r:id="rId9" imgW="761760" imgH="838080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51678" y="3049728"/>
                        <a:ext cx="1704975" cy="1874838"/>
                      </a:xfrm>
                      <a:prstGeom prst="rect">
                        <a:avLst/>
                      </a:prstGeom>
                      <a:solidFill>
                        <a:srgbClr val="CC99FF"/>
                      </a:solidFill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077186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854744"/>
          </a:xfrm>
        </p:spPr>
        <p:txBody>
          <a:bodyPr/>
          <a:lstStyle/>
          <a:p>
            <a:r>
              <a:rPr lang="id-ID" sz="4400" dirty="0" smtClean="0"/>
              <a:t>Contoh</a:t>
            </a:r>
            <a:r>
              <a:rPr lang="id-ID" dirty="0" smtClean="0"/>
              <a:t>:</a:t>
            </a:r>
            <a:endParaRPr lang="id-ID" dirty="0"/>
          </a:p>
        </p:txBody>
      </p:sp>
      <p:sp>
        <p:nvSpPr>
          <p:cNvPr id="5" name="TextBox 5"/>
          <p:cNvSpPr txBox="1">
            <a:spLocks noChangeArrowheads="1"/>
          </p:cNvSpPr>
          <p:nvPr/>
        </p:nvSpPr>
        <p:spPr bwMode="auto">
          <a:xfrm>
            <a:off x="1251678" y="2370230"/>
            <a:ext cx="75946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id-ID" sz="2800" dirty="0"/>
              <a:t>Hitunglah nilai rata-rata </a:t>
            </a:r>
            <a:r>
              <a:rPr lang="id-ID" sz="2800" dirty="0" smtClean="0"/>
              <a:t>hitungnya:         </a:t>
            </a:r>
            <a:endParaRPr lang="id-ID" sz="2800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1773060"/>
              </p:ext>
            </p:extLst>
          </p:nvPr>
        </p:nvGraphicFramePr>
        <p:xfrm>
          <a:off x="1251678" y="2990117"/>
          <a:ext cx="7180728" cy="331545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95182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327705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2262659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795182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</a:tblGrid>
              <a:tr h="82126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d-ID" sz="2000" dirty="0" smtClean="0">
                          <a:latin typeface="Book Antiqua"/>
                          <a:ea typeface="Times New Roman"/>
                          <a:cs typeface="Arial"/>
                        </a:rPr>
                        <a:t>Nilai</a:t>
                      </a:r>
                      <a:r>
                        <a:rPr lang="id-ID" sz="2000" baseline="0" dirty="0" smtClean="0">
                          <a:latin typeface="Book Antiqua"/>
                          <a:ea typeface="Times New Roman"/>
                          <a:cs typeface="Arial"/>
                        </a:rPr>
                        <a:t> ujian </a:t>
                      </a:r>
                      <a:endParaRPr lang="id-ID" sz="20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dirty="0" err="1">
                          <a:latin typeface="Book Antiqua"/>
                          <a:ea typeface="Times New Roman"/>
                          <a:cs typeface="Arial"/>
                        </a:rPr>
                        <a:t>Frekuensi</a:t>
                      </a:r>
                      <a:r>
                        <a:rPr lang="en-US" sz="2000" dirty="0">
                          <a:latin typeface="Book Antiqua"/>
                          <a:ea typeface="Times New Roman"/>
                          <a:cs typeface="Arial"/>
                        </a:rPr>
                        <a:t> </a:t>
                      </a:r>
                      <a:r>
                        <a:rPr lang="en-US" sz="2000" i="1" dirty="0">
                          <a:latin typeface="Book Antiqua"/>
                          <a:ea typeface="Times New Roman"/>
                          <a:cs typeface="Arial"/>
                        </a:rPr>
                        <a:t>(</a:t>
                      </a:r>
                      <a:r>
                        <a:rPr lang="en-US" sz="2000" i="1" dirty="0" err="1">
                          <a:latin typeface="Book Antiqua"/>
                          <a:ea typeface="Times New Roman"/>
                          <a:cs typeface="Arial"/>
                        </a:rPr>
                        <a:t>f</a:t>
                      </a:r>
                      <a:r>
                        <a:rPr lang="en-US" sz="2000" i="1" baseline="-25000" dirty="0" err="1">
                          <a:latin typeface="Book Antiqua"/>
                          <a:ea typeface="Times New Roman"/>
                          <a:cs typeface="Arial"/>
                        </a:rPr>
                        <a:t>i</a:t>
                      </a:r>
                      <a:r>
                        <a:rPr lang="en-US" sz="2000" i="1" dirty="0">
                          <a:latin typeface="Book Antiqua"/>
                          <a:ea typeface="Times New Roman"/>
                          <a:cs typeface="Arial"/>
                        </a:rPr>
                        <a:t>)</a:t>
                      </a:r>
                      <a:endParaRPr lang="id-ID" sz="20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dirty="0" err="1">
                          <a:latin typeface="Book Antiqua"/>
                          <a:ea typeface="Times New Roman"/>
                          <a:cs typeface="Arial"/>
                        </a:rPr>
                        <a:t>Titik</a:t>
                      </a:r>
                      <a:r>
                        <a:rPr lang="en-US" sz="2000" dirty="0">
                          <a:latin typeface="Book Antiqua"/>
                          <a:ea typeface="Times New Roman"/>
                          <a:cs typeface="Arial"/>
                        </a:rPr>
                        <a:t> Tengah </a:t>
                      </a:r>
                      <a:r>
                        <a:rPr lang="en-US" sz="2000" dirty="0" err="1">
                          <a:latin typeface="Book Antiqua"/>
                          <a:ea typeface="Times New Roman"/>
                          <a:cs typeface="Arial"/>
                        </a:rPr>
                        <a:t>Kelas</a:t>
                      </a:r>
                      <a:r>
                        <a:rPr lang="en-US" sz="2000" dirty="0">
                          <a:latin typeface="Book Antiqua"/>
                          <a:ea typeface="Times New Roman"/>
                          <a:cs typeface="Arial"/>
                        </a:rPr>
                        <a:t> </a:t>
                      </a:r>
                      <a:r>
                        <a:rPr lang="en-US" sz="2000" i="1" dirty="0">
                          <a:latin typeface="Book Antiqua"/>
                          <a:ea typeface="Times New Roman"/>
                          <a:cs typeface="Arial"/>
                        </a:rPr>
                        <a:t>(m</a:t>
                      </a:r>
                      <a:r>
                        <a:rPr lang="en-US" sz="2000" i="1" baseline="-25000" dirty="0">
                          <a:latin typeface="Book Antiqua"/>
                          <a:ea typeface="Times New Roman"/>
                          <a:cs typeface="Arial"/>
                        </a:rPr>
                        <a:t>i</a:t>
                      </a:r>
                      <a:r>
                        <a:rPr lang="en-US" sz="2000" i="1" dirty="0">
                          <a:latin typeface="Book Antiqua"/>
                          <a:ea typeface="Times New Roman"/>
                          <a:cs typeface="Arial"/>
                        </a:rPr>
                        <a:t>)</a:t>
                      </a:r>
                      <a:endParaRPr lang="id-ID" sz="20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i="1" dirty="0">
                          <a:latin typeface="Book Antiqua"/>
                          <a:ea typeface="Times New Roman"/>
                          <a:cs typeface="Arial"/>
                        </a:rPr>
                        <a:t>f</a:t>
                      </a:r>
                      <a:r>
                        <a:rPr lang="en-US" sz="2000" i="1" baseline="-25000" dirty="0">
                          <a:latin typeface="Book Antiqua"/>
                          <a:ea typeface="Times New Roman"/>
                          <a:cs typeface="Arial"/>
                        </a:rPr>
                        <a:t>i</a:t>
                      </a:r>
                      <a:r>
                        <a:rPr lang="en-US" sz="2000" dirty="0">
                          <a:latin typeface="Book Antiqua"/>
                          <a:ea typeface="Times New Roman"/>
                          <a:cs typeface="Arial"/>
                        </a:rPr>
                        <a:t> x </a:t>
                      </a:r>
                      <a:r>
                        <a:rPr lang="en-US" sz="2000" i="1" dirty="0">
                          <a:latin typeface="Book Antiqua"/>
                          <a:ea typeface="Times New Roman"/>
                          <a:cs typeface="Arial"/>
                        </a:rPr>
                        <a:t>m</a:t>
                      </a:r>
                      <a:r>
                        <a:rPr lang="en-US" sz="2000" i="1" baseline="-25000" dirty="0">
                          <a:latin typeface="Book Antiqua"/>
                          <a:ea typeface="Times New Roman"/>
                          <a:cs typeface="Arial"/>
                        </a:rPr>
                        <a:t>i</a:t>
                      </a:r>
                      <a:endParaRPr lang="id-ID" sz="20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5631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d-ID" sz="2000" dirty="0">
                          <a:latin typeface="Book Antiqua"/>
                          <a:ea typeface="Times New Roman"/>
                          <a:cs typeface="Arial"/>
                        </a:rPr>
                        <a:t>5</a:t>
                      </a:r>
                      <a:r>
                        <a:rPr lang="en-US" sz="2000" dirty="0">
                          <a:latin typeface="Book Antiqua"/>
                          <a:ea typeface="Times New Roman"/>
                          <a:cs typeface="Arial"/>
                        </a:rPr>
                        <a:t>0 – </a:t>
                      </a:r>
                      <a:r>
                        <a:rPr lang="id-ID" sz="2000" dirty="0">
                          <a:latin typeface="Book Antiqua"/>
                          <a:ea typeface="Times New Roman"/>
                          <a:cs typeface="Arial"/>
                        </a:rPr>
                        <a:t>55</a:t>
                      </a:r>
                      <a:endParaRPr lang="id-ID" sz="20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d-ID" sz="2000">
                          <a:latin typeface="Book Antiqua"/>
                          <a:ea typeface="Times New Roman"/>
                          <a:cs typeface="Arial"/>
                        </a:rPr>
                        <a:t>1</a:t>
                      </a:r>
                      <a:endParaRPr lang="id-ID" sz="20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id-ID" sz="2000" dirty="0">
                        <a:latin typeface="Book Antiqua"/>
                        <a:ea typeface="Times New Roman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id-ID" sz="2000">
                        <a:latin typeface="Book Antiqua"/>
                        <a:ea typeface="Times New Roman"/>
                        <a:cs typeface="Arial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5631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d-ID" sz="2000">
                          <a:latin typeface="Book Antiqua"/>
                          <a:ea typeface="Times New Roman"/>
                          <a:cs typeface="Arial"/>
                        </a:rPr>
                        <a:t>56</a:t>
                      </a:r>
                      <a:r>
                        <a:rPr lang="en-US" sz="2000">
                          <a:latin typeface="Book Antiqua"/>
                          <a:ea typeface="Times New Roman"/>
                          <a:cs typeface="Arial"/>
                        </a:rPr>
                        <a:t> – </a:t>
                      </a:r>
                      <a:r>
                        <a:rPr lang="id-ID" sz="2000">
                          <a:latin typeface="Book Antiqua"/>
                          <a:ea typeface="Times New Roman"/>
                          <a:cs typeface="Arial"/>
                        </a:rPr>
                        <a:t>61</a:t>
                      </a:r>
                      <a:endParaRPr lang="id-ID" sz="20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d-ID" sz="2000">
                          <a:latin typeface="Book Antiqua"/>
                          <a:ea typeface="Times New Roman"/>
                          <a:cs typeface="Arial"/>
                        </a:rPr>
                        <a:t>5</a:t>
                      </a:r>
                      <a:endParaRPr lang="id-ID" sz="20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id-ID" sz="2000">
                        <a:latin typeface="Book Antiqua"/>
                        <a:ea typeface="Times New Roman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id-ID" sz="2000">
                        <a:latin typeface="Book Antiqua"/>
                        <a:ea typeface="Times New Roman"/>
                        <a:cs typeface="Arial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35631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d-ID" sz="2000">
                          <a:latin typeface="Book Antiqua"/>
                          <a:ea typeface="Times New Roman"/>
                          <a:cs typeface="Arial"/>
                        </a:rPr>
                        <a:t>62</a:t>
                      </a:r>
                      <a:r>
                        <a:rPr lang="en-US" sz="2000">
                          <a:latin typeface="Book Antiqua"/>
                          <a:ea typeface="Times New Roman"/>
                          <a:cs typeface="Arial"/>
                        </a:rPr>
                        <a:t> – </a:t>
                      </a:r>
                      <a:r>
                        <a:rPr lang="id-ID" sz="2000">
                          <a:latin typeface="Book Antiqua"/>
                          <a:ea typeface="Times New Roman"/>
                          <a:cs typeface="Arial"/>
                        </a:rPr>
                        <a:t>67</a:t>
                      </a:r>
                      <a:endParaRPr lang="id-ID" sz="20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d-ID" sz="2000">
                          <a:latin typeface="Book Antiqua"/>
                          <a:ea typeface="Times New Roman"/>
                          <a:cs typeface="Arial"/>
                        </a:rPr>
                        <a:t>6</a:t>
                      </a:r>
                      <a:endParaRPr lang="id-ID" sz="20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id-ID" sz="2000">
                        <a:latin typeface="Book Antiqua"/>
                        <a:ea typeface="Times New Roman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id-ID" sz="2000">
                        <a:latin typeface="Book Antiqua"/>
                        <a:ea typeface="Times New Roman"/>
                        <a:cs typeface="Arial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35631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d-ID" sz="2000">
                          <a:latin typeface="Book Antiqua"/>
                          <a:ea typeface="Times New Roman"/>
                          <a:cs typeface="Arial"/>
                        </a:rPr>
                        <a:t>68</a:t>
                      </a:r>
                      <a:r>
                        <a:rPr lang="en-US" sz="2000">
                          <a:latin typeface="Book Antiqua"/>
                          <a:ea typeface="Times New Roman"/>
                          <a:cs typeface="Arial"/>
                        </a:rPr>
                        <a:t> – </a:t>
                      </a:r>
                      <a:r>
                        <a:rPr lang="id-ID" sz="2000">
                          <a:latin typeface="Book Antiqua"/>
                          <a:ea typeface="Times New Roman"/>
                          <a:cs typeface="Arial"/>
                        </a:rPr>
                        <a:t>73</a:t>
                      </a:r>
                      <a:endParaRPr lang="id-ID" sz="20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>
                          <a:latin typeface="Book Antiqua"/>
                          <a:ea typeface="Times New Roman"/>
                          <a:cs typeface="Arial"/>
                        </a:rPr>
                        <a:t>1</a:t>
                      </a:r>
                      <a:r>
                        <a:rPr lang="id-ID" sz="2000">
                          <a:latin typeface="Book Antiqua"/>
                          <a:ea typeface="Times New Roman"/>
                          <a:cs typeface="Arial"/>
                        </a:rPr>
                        <a:t>0</a:t>
                      </a:r>
                      <a:endParaRPr lang="id-ID" sz="20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id-ID" sz="2000">
                        <a:latin typeface="Book Antiqua"/>
                        <a:ea typeface="Times New Roman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id-ID" sz="2000">
                        <a:latin typeface="Book Antiqua"/>
                        <a:ea typeface="Times New Roman"/>
                        <a:cs typeface="Arial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35631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d-ID" sz="2000">
                          <a:latin typeface="Book Antiqua"/>
                          <a:ea typeface="Times New Roman"/>
                          <a:cs typeface="Arial"/>
                        </a:rPr>
                        <a:t>74</a:t>
                      </a:r>
                      <a:r>
                        <a:rPr lang="en-US" sz="2000">
                          <a:latin typeface="Book Antiqua"/>
                          <a:ea typeface="Times New Roman"/>
                          <a:cs typeface="Arial"/>
                        </a:rPr>
                        <a:t> – </a:t>
                      </a:r>
                      <a:r>
                        <a:rPr lang="id-ID" sz="2000">
                          <a:latin typeface="Book Antiqua"/>
                          <a:ea typeface="Times New Roman"/>
                          <a:cs typeface="Arial"/>
                        </a:rPr>
                        <a:t>79</a:t>
                      </a:r>
                      <a:endParaRPr lang="id-ID" sz="20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d-ID" sz="2000">
                          <a:latin typeface="Book Antiqua"/>
                          <a:ea typeface="Times New Roman"/>
                          <a:cs typeface="Arial"/>
                        </a:rPr>
                        <a:t>5</a:t>
                      </a:r>
                      <a:endParaRPr lang="id-ID" sz="20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id-ID" sz="2000">
                        <a:latin typeface="Book Antiqua"/>
                        <a:ea typeface="Times New Roman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id-ID" sz="2000">
                        <a:latin typeface="Book Antiqua"/>
                        <a:ea typeface="Times New Roman"/>
                        <a:cs typeface="Arial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35631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d-ID" sz="2000">
                          <a:latin typeface="Book Antiqua"/>
                          <a:ea typeface="Times New Roman"/>
                          <a:cs typeface="Arial"/>
                        </a:rPr>
                        <a:t>8</a:t>
                      </a:r>
                      <a:r>
                        <a:rPr lang="en-US" sz="2000">
                          <a:latin typeface="Book Antiqua"/>
                          <a:ea typeface="Times New Roman"/>
                          <a:cs typeface="Arial"/>
                        </a:rPr>
                        <a:t>0 – </a:t>
                      </a:r>
                      <a:r>
                        <a:rPr lang="id-ID" sz="2000">
                          <a:latin typeface="Book Antiqua"/>
                          <a:ea typeface="Times New Roman"/>
                          <a:cs typeface="Arial"/>
                        </a:rPr>
                        <a:t>85</a:t>
                      </a:r>
                      <a:endParaRPr lang="id-ID" sz="20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d-ID" sz="2000">
                          <a:latin typeface="Book Antiqua"/>
                          <a:ea typeface="Times New Roman"/>
                          <a:cs typeface="Arial"/>
                        </a:rPr>
                        <a:t>3</a:t>
                      </a:r>
                      <a:endParaRPr lang="id-ID" sz="20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id-ID" sz="2000">
                        <a:latin typeface="Book Antiqua"/>
                        <a:ea typeface="Times New Roman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id-ID" sz="2000">
                        <a:latin typeface="Book Antiqua"/>
                        <a:ea typeface="Times New Roman"/>
                        <a:cs typeface="Arial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35631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dirty="0" err="1">
                          <a:latin typeface="Book Antiqua"/>
                          <a:ea typeface="Times New Roman"/>
                          <a:cs typeface="Arial"/>
                        </a:rPr>
                        <a:t>Jumlah</a:t>
                      </a:r>
                      <a:endParaRPr lang="id-ID" sz="20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d-ID" sz="2000" b="1">
                          <a:latin typeface="Book Antiqua"/>
                          <a:ea typeface="Times New Roman"/>
                          <a:cs typeface="Arial"/>
                        </a:rPr>
                        <a:t>3</a:t>
                      </a:r>
                      <a:r>
                        <a:rPr lang="en-US" sz="2000" b="1">
                          <a:latin typeface="Book Antiqua"/>
                          <a:ea typeface="Times New Roman"/>
                          <a:cs typeface="Arial"/>
                        </a:rPr>
                        <a:t>0</a:t>
                      </a:r>
                      <a:endParaRPr lang="id-ID" sz="20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Book Antiqua"/>
                          <a:ea typeface="Times New Roman"/>
                          <a:cs typeface="Arial"/>
                        </a:rPr>
                        <a:t>-</a:t>
                      </a:r>
                      <a:endParaRPr lang="id-ID" sz="20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id-ID" sz="20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7" name="Rectangle 15"/>
          <p:cNvSpPr>
            <a:spLocks noChangeArrowheads="1"/>
          </p:cNvSpPr>
          <p:nvPr/>
        </p:nvSpPr>
        <p:spPr bwMode="auto">
          <a:xfrm>
            <a:off x="1251678" y="1275982"/>
            <a:ext cx="7678737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just" eaLnBrk="0" hangingPunct="0">
              <a:defRPr/>
            </a:pPr>
            <a:r>
              <a:rPr lang="sv-SE" sz="2400" dirty="0">
                <a:latin typeface="Arial" pitchFamily="34" charset="0"/>
                <a:ea typeface="Times New Roman" pitchFamily="18" charset="0"/>
                <a:cs typeface="Arial" pitchFamily="34" charset="0"/>
              </a:rPr>
              <a:t>Berapa rata-rata hitung dari data berikut : </a:t>
            </a:r>
            <a:endParaRPr lang="id-ID" sz="2400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algn="just" eaLnBrk="0" hangingPunct="0">
              <a:defRPr/>
            </a:pPr>
            <a:r>
              <a:rPr lang="id-ID" sz="24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70, 69, 45, 80, 56 dan 74</a:t>
            </a:r>
            <a:r>
              <a:rPr lang="sv-SE" sz="24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sv-SE" sz="2400" dirty="0">
                <a:latin typeface="Arial" pitchFamily="34" charset="0"/>
                <a:ea typeface="Times New Roman" pitchFamily="18" charset="0"/>
                <a:cs typeface="Arial" pitchFamily="34" charset="0"/>
              </a:rPr>
              <a:t>?</a:t>
            </a:r>
            <a:r>
              <a:rPr lang="id-ID" sz="2400" dirty="0">
                <a:latin typeface="Arial" pitchFamily="34" charset="0"/>
                <a:ea typeface="Times New Roman" pitchFamily="18" charset="0"/>
                <a:cs typeface="Arial" pitchFamily="34" charset="0"/>
              </a:rPr>
              <a:t>                                                 </a:t>
            </a:r>
            <a:endParaRPr lang="sv-SE" sz="24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669229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1152525" y="307976"/>
            <a:ext cx="7412038" cy="94615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100" kern="1200" cap="all" spc="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d-ID" sz="4000" dirty="0" smtClean="0">
                <a:solidFill>
                  <a:schemeClr val="tx1"/>
                </a:solidFill>
              </a:rPr>
              <a:t>Rata-rata Ukur</a:t>
            </a:r>
            <a:r>
              <a:rPr lang="en-GB" sz="4000" dirty="0" smtClean="0">
                <a:solidFill>
                  <a:schemeClr val="tx1"/>
                </a:solidFill>
              </a:rPr>
              <a:t> </a:t>
            </a:r>
            <a:endParaRPr lang="en-US" sz="4000" dirty="0">
              <a:solidFill>
                <a:schemeClr val="tx1"/>
              </a:solidFill>
            </a:endParaRPr>
          </a:p>
        </p:txBody>
      </p:sp>
      <p:sp>
        <p:nvSpPr>
          <p:cNvPr id="5" name="Rectangle 8"/>
          <p:cNvSpPr>
            <a:spLocks noChangeArrowheads="1"/>
          </p:cNvSpPr>
          <p:nvPr/>
        </p:nvSpPr>
        <p:spPr bwMode="auto">
          <a:xfrm>
            <a:off x="1058863" y="1097757"/>
            <a:ext cx="866140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id-ID" sz="2400" dirty="0"/>
              <a:t> </a:t>
            </a:r>
            <a:r>
              <a:rPr lang="id-ID" sz="2800" dirty="0"/>
              <a:t>Dua data berurutan nilainya tetap atau hampir tetap</a:t>
            </a:r>
          </a:p>
        </p:txBody>
      </p:sp>
      <p:sp>
        <p:nvSpPr>
          <p:cNvPr id="6" name="Rectangle 17"/>
          <p:cNvSpPr>
            <a:spLocks noChangeArrowheads="1"/>
          </p:cNvSpPr>
          <p:nvPr/>
        </p:nvSpPr>
        <p:spPr bwMode="auto">
          <a:xfrm>
            <a:off x="1152525" y="1668808"/>
            <a:ext cx="10452287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just" eaLnBrk="0" hangingPunct="0">
              <a:defRPr/>
            </a:pPr>
            <a:r>
              <a:rPr lang="id-ID" sz="2400" dirty="0">
                <a:cs typeface="Calibri" pitchFamily="34" charset="0"/>
              </a:rPr>
              <a:t>Misalnya: rata-rata tingkat pertambahan pinjaman setiap bulan di kantor pegadaian, rata-rata pertumbuhan sambungan telepon setiap bulannya.</a:t>
            </a:r>
            <a:endParaRPr lang="id-ID" sz="2400" dirty="0"/>
          </a:p>
        </p:txBody>
      </p:sp>
      <p:sp>
        <p:nvSpPr>
          <p:cNvPr id="7" name="Rectangle 19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id-ID"/>
          </a:p>
        </p:txBody>
      </p:sp>
      <p:graphicFrame>
        <p:nvGraphicFramePr>
          <p:cNvPr id="8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68432568"/>
              </p:ext>
            </p:extLst>
          </p:nvPr>
        </p:nvGraphicFramePr>
        <p:xfrm>
          <a:off x="1058863" y="3165452"/>
          <a:ext cx="2473325" cy="6937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43" name="Equation" r:id="rId3" imgW="1295280" imgH="266400" progId="">
                  <p:embed/>
                </p:oleObj>
              </mc:Choice>
              <mc:Fallback>
                <p:oleObj name="Equation" r:id="rId3" imgW="1295280" imgH="266400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58863" y="3165452"/>
                        <a:ext cx="2473325" cy="693737"/>
                      </a:xfrm>
                      <a:prstGeom prst="rect">
                        <a:avLst/>
                      </a:prstGeom>
                      <a:solidFill>
                        <a:schemeClr val="accent1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Rectangle 21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id-ID"/>
          </a:p>
        </p:txBody>
      </p:sp>
      <p:graphicFrame>
        <p:nvGraphicFramePr>
          <p:cNvPr id="10" name="Objec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29159171"/>
              </p:ext>
            </p:extLst>
          </p:nvPr>
        </p:nvGraphicFramePr>
        <p:xfrm>
          <a:off x="6432551" y="3946235"/>
          <a:ext cx="2132012" cy="8366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44" name="Equation" r:id="rId5" imgW="1066680" imgH="431640" progId="">
                  <p:embed/>
                </p:oleObj>
              </mc:Choice>
              <mc:Fallback>
                <p:oleObj name="Equation" r:id="rId5" imgW="1066680" imgH="431640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32551" y="3946235"/>
                        <a:ext cx="2132012" cy="836612"/>
                      </a:xfrm>
                      <a:prstGeom prst="rect">
                        <a:avLst/>
                      </a:prstGeom>
                      <a:solidFill>
                        <a:schemeClr val="accent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2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22282327"/>
              </p:ext>
            </p:extLst>
          </p:nvPr>
        </p:nvGraphicFramePr>
        <p:xfrm>
          <a:off x="1028700" y="5032004"/>
          <a:ext cx="2503488" cy="9731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45" name="Equation" r:id="rId7" imgW="1231560" imgH="482400" progId="">
                  <p:embed/>
                </p:oleObj>
              </mc:Choice>
              <mc:Fallback>
                <p:oleObj name="Equation" r:id="rId7" imgW="1231560" imgH="482400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28700" y="5032004"/>
                        <a:ext cx="2503488" cy="973137"/>
                      </a:xfrm>
                      <a:prstGeom prst="rect">
                        <a:avLst/>
                      </a:prstGeom>
                      <a:solidFill>
                        <a:schemeClr val="accent1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3620093" y="3114919"/>
            <a:ext cx="2182812" cy="794802"/>
          </a:xfrm>
          <a:prstGeom prst="leftArrow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defRPr/>
            </a:pPr>
            <a:r>
              <a:rPr lang="id-ID" sz="2000" dirty="0"/>
              <a:t>Data Tunggal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767137" y="4998894"/>
            <a:ext cx="2566428" cy="794802"/>
          </a:xfrm>
          <a:prstGeom prst="leftArrow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defRPr/>
            </a:pPr>
            <a:r>
              <a:rPr lang="id-ID" sz="2000" dirty="0" smtClean="0"/>
              <a:t>   Data </a:t>
            </a:r>
            <a:r>
              <a:rPr lang="id-ID" sz="2000" dirty="0"/>
              <a:t>Berkelompok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818735" y="3942407"/>
            <a:ext cx="2651607" cy="733663"/>
          </a:xfrm>
          <a:prstGeom prst="leftArrow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defRPr/>
            </a:pPr>
            <a:r>
              <a:rPr lang="id-ID" dirty="0"/>
              <a:t>Bilangan bernilai besar</a:t>
            </a:r>
          </a:p>
        </p:txBody>
      </p:sp>
    </p:spTree>
    <p:extLst>
      <p:ext uri="{BB962C8B-B14F-4D97-AF65-F5344CB8AC3E}">
        <p14:creationId xmlns:p14="http://schemas.microsoft.com/office/powerpoint/2010/main" val="24891197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927846" y="274638"/>
            <a:ext cx="9762565" cy="105886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100" kern="1200" cap="all" spc="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d-ID" sz="3200" dirty="0" smtClean="0"/>
              <a:t>Hitung nilai rata-rata ukurnya</a:t>
            </a:r>
            <a:endParaRPr lang="id-ID" sz="3200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15736792"/>
              </p:ext>
            </p:extLst>
          </p:nvPr>
        </p:nvGraphicFramePr>
        <p:xfrm>
          <a:off x="1075764" y="3047384"/>
          <a:ext cx="8229600" cy="2966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18555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373285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193782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2098058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1645920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d-ID" sz="2000" dirty="0" smtClean="0">
                          <a:latin typeface="Book Antiqua"/>
                          <a:ea typeface="Times New Roman"/>
                          <a:cs typeface="Arial"/>
                        </a:rPr>
                        <a:t>Nilai</a:t>
                      </a:r>
                      <a:r>
                        <a:rPr lang="id-ID" sz="2000" baseline="0" dirty="0" smtClean="0">
                          <a:latin typeface="Book Antiqua"/>
                          <a:ea typeface="Times New Roman"/>
                          <a:cs typeface="Arial"/>
                        </a:rPr>
                        <a:t> ujian</a:t>
                      </a:r>
                      <a:endParaRPr lang="id-ID" sz="20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i="1">
                          <a:latin typeface="Book Antiqua"/>
                          <a:ea typeface="Times New Roman"/>
                          <a:cs typeface="Arial"/>
                        </a:rPr>
                        <a:t>f</a:t>
                      </a:r>
                      <a:r>
                        <a:rPr lang="en-US" sz="2000" i="1" baseline="-25000">
                          <a:latin typeface="Book Antiqua"/>
                          <a:ea typeface="Times New Roman"/>
                          <a:cs typeface="Arial"/>
                        </a:rPr>
                        <a:t>i</a:t>
                      </a:r>
                      <a:endParaRPr lang="id-ID" sz="20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d-ID" sz="2000">
                          <a:latin typeface="Book Antiqua"/>
                          <a:ea typeface="Times New Roman"/>
                          <a:cs typeface="Arial"/>
                        </a:rPr>
                        <a:t> </a:t>
                      </a:r>
                      <a:r>
                        <a:rPr lang="en-US" sz="2000" i="1">
                          <a:latin typeface="Book Antiqua"/>
                          <a:ea typeface="Times New Roman"/>
                          <a:cs typeface="Arial"/>
                        </a:rPr>
                        <a:t>m</a:t>
                      </a:r>
                      <a:r>
                        <a:rPr lang="en-US" sz="2000" i="1" baseline="-25000">
                          <a:latin typeface="Book Antiqua"/>
                          <a:ea typeface="Times New Roman"/>
                          <a:cs typeface="Arial"/>
                        </a:rPr>
                        <a:t>i</a:t>
                      </a:r>
                      <a:endParaRPr lang="id-ID" sz="20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d-ID" sz="2000" i="1">
                          <a:latin typeface="Book Antiqua"/>
                          <a:ea typeface="Times New Roman"/>
                          <a:cs typeface="Arial"/>
                        </a:rPr>
                        <a:t>log m</a:t>
                      </a:r>
                      <a:r>
                        <a:rPr lang="id-ID" sz="2000" i="1" baseline="-25000">
                          <a:latin typeface="Book Antiqua"/>
                          <a:ea typeface="Times New Roman"/>
                          <a:cs typeface="Arial"/>
                        </a:rPr>
                        <a:t>i</a:t>
                      </a:r>
                      <a:endParaRPr lang="id-ID" sz="20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i="1">
                          <a:latin typeface="Book Antiqua"/>
                          <a:ea typeface="Times New Roman"/>
                          <a:cs typeface="Arial"/>
                        </a:rPr>
                        <a:t>f</a:t>
                      </a:r>
                      <a:r>
                        <a:rPr lang="en-US" sz="2000" i="1" baseline="-25000">
                          <a:latin typeface="Book Antiqua"/>
                          <a:ea typeface="Times New Roman"/>
                          <a:cs typeface="Arial"/>
                        </a:rPr>
                        <a:t>i</a:t>
                      </a:r>
                      <a:r>
                        <a:rPr lang="en-US" sz="2000">
                          <a:latin typeface="Book Antiqua"/>
                          <a:ea typeface="Times New Roman"/>
                          <a:cs typeface="Arial"/>
                        </a:rPr>
                        <a:t> x </a:t>
                      </a:r>
                      <a:r>
                        <a:rPr lang="id-ID" sz="2000">
                          <a:latin typeface="Book Antiqua"/>
                          <a:ea typeface="Times New Roman"/>
                          <a:cs typeface="Arial"/>
                        </a:rPr>
                        <a:t>log </a:t>
                      </a:r>
                      <a:r>
                        <a:rPr lang="id-ID" sz="2000" i="1">
                          <a:latin typeface="Book Antiqua"/>
                          <a:ea typeface="Times New Roman"/>
                          <a:cs typeface="Arial"/>
                        </a:rPr>
                        <a:t>m</a:t>
                      </a:r>
                      <a:r>
                        <a:rPr lang="en-US" sz="2000" i="1" baseline="-25000">
                          <a:latin typeface="Book Antiqua"/>
                          <a:ea typeface="Times New Roman"/>
                          <a:cs typeface="Arial"/>
                        </a:rPr>
                        <a:t>i</a:t>
                      </a:r>
                      <a:endParaRPr lang="id-ID" sz="20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d-ID" sz="2000" dirty="0">
                          <a:latin typeface="Book Antiqua"/>
                          <a:ea typeface="Times New Roman"/>
                          <a:cs typeface="Arial"/>
                        </a:rPr>
                        <a:t>5</a:t>
                      </a:r>
                      <a:r>
                        <a:rPr lang="en-US" sz="2000" dirty="0">
                          <a:latin typeface="Book Antiqua"/>
                          <a:ea typeface="Times New Roman"/>
                          <a:cs typeface="Arial"/>
                        </a:rPr>
                        <a:t>0 – </a:t>
                      </a:r>
                      <a:r>
                        <a:rPr lang="id-ID" sz="2000" dirty="0">
                          <a:latin typeface="Book Antiqua"/>
                          <a:ea typeface="Times New Roman"/>
                          <a:cs typeface="Arial"/>
                        </a:rPr>
                        <a:t>55</a:t>
                      </a:r>
                      <a:endParaRPr lang="id-ID" sz="20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d-ID" sz="2000" dirty="0">
                          <a:latin typeface="Book Antiqua"/>
                          <a:ea typeface="Times New Roman"/>
                          <a:cs typeface="Arial"/>
                        </a:rPr>
                        <a:t>1</a:t>
                      </a:r>
                      <a:endParaRPr lang="id-ID" sz="20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d-ID" sz="2000">
                          <a:latin typeface="Book Antiqua"/>
                          <a:ea typeface="Times New Roman"/>
                          <a:cs typeface="Arial"/>
                        </a:rPr>
                        <a:t>52,5</a:t>
                      </a:r>
                      <a:endParaRPr lang="id-ID" sz="20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id-ID" sz="2000">
                        <a:latin typeface="Book Antiqua"/>
                        <a:ea typeface="Times New Roman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id-ID" sz="2000">
                        <a:latin typeface="Book Antiqua"/>
                        <a:ea typeface="Times New Roman"/>
                        <a:cs typeface="Arial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d-ID" sz="2000">
                          <a:latin typeface="Book Antiqua"/>
                          <a:ea typeface="Times New Roman"/>
                          <a:cs typeface="Arial"/>
                        </a:rPr>
                        <a:t>56</a:t>
                      </a:r>
                      <a:r>
                        <a:rPr lang="en-US" sz="2000">
                          <a:latin typeface="Book Antiqua"/>
                          <a:ea typeface="Times New Roman"/>
                          <a:cs typeface="Arial"/>
                        </a:rPr>
                        <a:t> – </a:t>
                      </a:r>
                      <a:r>
                        <a:rPr lang="id-ID" sz="2000">
                          <a:latin typeface="Book Antiqua"/>
                          <a:ea typeface="Times New Roman"/>
                          <a:cs typeface="Arial"/>
                        </a:rPr>
                        <a:t>61</a:t>
                      </a:r>
                      <a:endParaRPr lang="id-ID" sz="20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d-ID" sz="2000" dirty="0">
                          <a:latin typeface="Book Antiqua"/>
                          <a:ea typeface="Times New Roman"/>
                          <a:cs typeface="Arial"/>
                        </a:rPr>
                        <a:t>5</a:t>
                      </a:r>
                      <a:endParaRPr lang="id-ID" sz="20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d-ID" sz="2000" dirty="0">
                          <a:latin typeface="Book Antiqua"/>
                          <a:ea typeface="Times New Roman"/>
                          <a:cs typeface="Arial"/>
                        </a:rPr>
                        <a:t>58,5</a:t>
                      </a:r>
                      <a:endParaRPr lang="id-ID" sz="20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id-ID" sz="2000">
                        <a:latin typeface="Book Antiqua"/>
                        <a:ea typeface="Times New Roman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id-ID" sz="2000">
                        <a:latin typeface="Book Antiqua"/>
                        <a:ea typeface="Times New Roman"/>
                        <a:cs typeface="Arial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d-ID" sz="2000">
                          <a:latin typeface="Book Antiqua"/>
                          <a:ea typeface="Times New Roman"/>
                          <a:cs typeface="Arial"/>
                        </a:rPr>
                        <a:t>62</a:t>
                      </a:r>
                      <a:r>
                        <a:rPr lang="en-US" sz="2000">
                          <a:latin typeface="Book Antiqua"/>
                          <a:ea typeface="Times New Roman"/>
                          <a:cs typeface="Arial"/>
                        </a:rPr>
                        <a:t> – </a:t>
                      </a:r>
                      <a:r>
                        <a:rPr lang="id-ID" sz="2000">
                          <a:latin typeface="Book Antiqua"/>
                          <a:ea typeface="Times New Roman"/>
                          <a:cs typeface="Arial"/>
                        </a:rPr>
                        <a:t>67</a:t>
                      </a:r>
                      <a:endParaRPr lang="id-ID" sz="20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d-ID" sz="2000" dirty="0">
                          <a:latin typeface="Book Antiqua"/>
                          <a:ea typeface="Times New Roman"/>
                          <a:cs typeface="Arial"/>
                        </a:rPr>
                        <a:t>6</a:t>
                      </a:r>
                      <a:endParaRPr lang="id-ID" sz="20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d-ID" sz="2000" dirty="0">
                          <a:latin typeface="Book Antiqua"/>
                          <a:ea typeface="Times New Roman"/>
                          <a:cs typeface="Arial"/>
                        </a:rPr>
                        <a:t>64,5</a:t>
                      </a:r>
                      <a:endParaRPr lang="id-ID" sz="20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id-ID" sz="2000" dirty="0">
                        <a:latin typeface="Book Antiqua"/>
                        <a:ea typeface="Times New Roman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id-ID" sz="2000">
                        <a:latin typeface="Book Antiqua"/>
                        <a:ea typeface="Times New Roman"/>
                        <a:cs typeface="Arial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d-ID" sz="2000">
                          <a:latin typeface="Book Antiqua"/>
                          <a:ea typeface="Times New Roman"/>
                          <a:cs typeface="Arial"/>
                        </a:rPr>
                        <a:t>68</a:t>
                      </a:r>
                      <a:r>
                        <a:rPr lang="en-US" sz="2000">
                          <a:latin typeface="Book Antiqua"/>
                          <a:ea typeface="Times New Roman"/>
                          <a:cs typeface="Arial"/>
                        </a:rPr>
                        <a:t> – </a:t>
                      </a:r>
                      <a:r>
                        <a:rPr lang="id-ID" sz="2000">
                          <a:latin typeface="Book Antiqua"/>
                          <a:ea typeface="Times New Roman"/>
                          <a:cs typeface="Arial"/>
                        </a:rPr>
                        <a:t>73</a:t>
                      </a:r>
                      <a:endParaRPr lang="id-ID" sz="20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Book Antiqua"/>
                          <a:ea typeface="Times New Roman"/>
                          <a:cs typeface="Arial"/>
                        </a:rPr>
                        <a:t>1</a:t>
                      </a:r>
                      <a:r>
                        <a:rPr lang="id-ID" sz="2000" dirty="0">
                          <a:latin typeface="Book Antiqua"/>
                          <a:ea typeface="Times New Roman"/>
                          <a:cs typeface="Arial"/>
                        </a:rPr>
                        <a:t>0</a:t>
                      </a:r>
                      <a:endParaRPr lang="id-ID" sz="20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d-ID" sz="2000" dirty="0">
                          <a:latin typeface="Book Antiqua"/>
                          <a:ea typeface="Times New Roman"/>
                          <a:cs typeface="Arial"/>
                        </a:rPr>
                        <a:t>70,5</a:t>
                      </a:r>
                      <a:endParaRPr lang="id-ID" sz="20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id-ID" sz="2000" dirty="0">
                        <a:latin typeface="Book Antiqua"/>
                        <a:ea typeface="Times New Roman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id-ID" sz="2000">
                        <a:latin typeface="Book Antiqua"/>
                        <a:ea typeface="Times New Roman"/>
                        <a:cs typeface="Arial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d-ID" sz="2000">
                          <a:latin typeface="Book Antiqua"/>
                          <a:ea typeface="Times New Roman"/>
                          <a:cs typeface="Arial"/>
                        </a:rPr>
                        <a:t>74</a:t>
                      </a:r>
                      <a:r>
                        <a:rPr lang="en-US" sz="2000">
                          <a:latin typeface="Book Antiqua"/>
                          <a:ea typeface="Times New Roman"/>
                          <a:cs typeface="Arial"/>
                        </a:rPr>
                        <a:t> – </a:t>
                      </a:r>
                      <a:r>
                        <a:rPr lang="id-ID" sz="2000">
                          <a:latin typeface="Book Antiqua"/>
                          <a:ea typeface="Times New Roman"/>
                          <a:cs typeface="Arial"/>
                        </a:rPr>
                        <a:t>79</a:t>
                      </a:r>
                      <a:endParaRPr lang="id-ID" sz="20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d-ID" sz="2000">
                          <a:latin typeface="Book Antiqua"/>
                          <a:ea typeface="Times New Roman"/>
                          <a:cs typeface="Arial"/>
                        </a:rPr>
                        <a:t>5</a:t>
                      </a:r>
                      <a:endParaRPr lang="id-ID" sz="20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d-ID" sz="2000" dirty="0">
                          <a:latin typeface="Book Antiqua"/>
                          <a:ea typeface="Times New Roman"/>
                          <a:cs typeface="Arial"/>
                        </a:rPr>
                        <a:t>76,5</a:t>
                      </a:r>
                      <a:endParaRPr lang="id-ID" sz="20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id-ID" sz="2000" dirty="0">
                        <a:latin typeface="Book Antiqua"/>
                        <a:ea typeface="Times New Roman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id-ID" sz="2000">
                        <a:latin typeface="Book Antiqua"/>
                        <a:ea typeface="Times New Roman"/>
                        <a:cs typeface="Arial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d-ID" sz="2000">
                          <a:latin typeface="Book Antiqua"/>
                          <a:ea typeface="Times New Roman"/>
                          <a:cs typeface="Arial"/>
                        </a:rPr>
                        <a:t>8</a:t>
                      </a:r>
                      <a:r>
                        <a:rPr lang="en-US" sz="2000">
                          <a:latin typeface="Book Antiqua"/>
                          <a:ea typeface="Times New Roman"/>
                          <a:cs typeface="Arial"/>
                        </a:rPr>
                        <a:t>0 – </a:t>
                      </a:r>
                      <a:r>
                        <a:rPr lang="id-ID" sz="2000">
                          <a:latin typeface="Book Antiqua"/>
                          <a:ea typeface="Times New Roman"/>
                          <a:cs typeface="Arial"/>
                        </a:rPr>
                        <a:t>85</a:t>
                      </a:r>
                      <a:endParaRPr lang="id-ID" sz="20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d-ID" sz="2000">
                          <a:latin typeface="Book Antiqua"/>
                          <a:ea typeface="Times New Roman"/>
                          <a:cs typeface="Arial"/>
                        </a:rPr>
                        <a:t>3</a:t>
                      </a:r>
                      <a:endParaRPr lang="id-ID" sz="20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d-ID" sz="2000" dirty="0">
                          <a:latin typeface="Book Antiqua"/>
                          <a:ea typeface="Times New Roman"/>
                          <a:cs typeface="Arial"/>
                        </a:rPr>
                        <a:t>82,5</a:t>
                      </a:r>
                      <a:endParaRPr lang="id-ID" sz="20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id-ID" sz="2000" dirty="0">
                        <a:latin typeface="Book Antiqua"/>
                        <a:ea typeface="Times New Roman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id-ID" sz="2000" dirty="0">
                        <a:latin typeface="Book Antiqua"/>
                        <a:ea typeface="Times New Roman"/>
                        <a:cs typeface="Arial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dirty="0" err="1">
                          <a:latin typeface="Book Antiqua"/>
                          <a:ea typeface="Times New Roman"/>
                          <a:cs typeface="Arial"/>
                        </a:rPr>
                        <a:t>Jumlah</a:t>
                      </a:r>
                      <a:endParaRPr lang="id-ID" sz="20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d-ID" sz="2000" b="1">
                          <a:latin typeface="Book Antiqua"/>
                          <a:ea typeface="Times New Roman"/>
                          <a:cs typeface="Arial"/>
                        </a:rPr>
                        <a:t>3</a:t>
                      </a:r>
                      <a:r>
                        <a:rPr lang="en-US" sz="2000" b="1">
                          <a:latin typeface="Book Antiqua"/>
                          <a:ea typeface="Times New Roman"/>
                          <a:cs typeface="Arial"/>
                        </a:rPr>
                        <a:t>0</a:t>
                      </a:r>
                      <a:endParaRPr lang="id-ID" sz="20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>
                          <a:latin typeface="Book Antiqua"/>
                          <a:ea typeface="Times New Roman"/>
                          <a:cs typeface="Arial"/>
                        </a:rPr>
                        <a:t>-</a:t>
                      </a:r>
                      <a:endParaRPr lang="id-ID" sz="20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id-ID" sz="20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id-ID" sz="20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7" name="Rectangle 60"/>
          <p:cNvSpPr>
            <a:spLocks noChangeArrowheads="1"/>
          </p:cNvSpPr>
          <p:nvPr/>
        </p:nvSpPr>
        <p:spPr bwMode="auto">
          <a:xfrm>
            <a:off x="927846" y="1078101"/>
            <a:ext cx="7750199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just" eaLnBrk="0" hangingPunct="0">
              <a:defRPr/>
            </a:pPr>
            <a:r>
              <a:rPr lang="sv-SE" sz="2800" dirty="0">
                <a:latin typeface="+mn-lt"/>
                <a:ea typeface="Times New Roman" pitchFamily="18" charset="0"/>
              </a:rPr>
              <a:t>Berapa rata-rata </a:t>
            </a:r>
            <a:r>
              <a:rPr lang="id-ID" sz="2800" dirty="0">
                <a:latin typeface="+mn-lt"/>
                <a:ea typeface="Times New Roman" pitchFamily="18" charset="0"/>
              </a:rPr>
              <a:t>ukur </a:t>
            </a:r>
            <a:r>
              <a:rPr lang="sv-SE" sz="2800" dirty="0">
                <a:latin typeface="+mn-lt"/>
                <a:ea typeface="Times New Roman" pitchFamily="18" charset="0"/>
              </a:rPr>
              <a:t>dari data berikut : 2, 5, 6, 8, 9 ?</a:t>
            </a:r>
            <a:endParaRPr lang="sv-SE" sz="2800" dirty="0">
              <a:latin typeface="+mn-lt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927846" y="2389097"/>
            <a:ext cx="706578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v-SE" sz="2400" dirty="0">
                <a:ea typeface="Times New Roman" pitchFamily="18" charset="0"/>
              </a:rPr>
              <a:t>Berapa rata-rata </a:t>
            </a:r>
            <a:r>
              <a:rPr lang="id-ID" sz="2400" dirty="0" smtClean="0">
                <a:ea typeface="Times New Roman" pitchFamily="18" charset="0"/>
              </a:rPr>
              <a:t>ukur dari data kelompok di bawah ini! </a:t>
            </a:r>
            <a:endParaRPr lang="id-ID" sz="2400" dirty="0"/>
          </a:p>
        </p:txBody>
      </p:sp>
    </p:spTree>
    <p:extLst>
      <p:ext uri="{BB962C8B-B14F-4D97-AF65-F5344CB8AC3E}">
        <p14:creationId xmlns:p14="http://schemas.microsoft.com/office/powerpoint/2010/main" val="1676613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"/>
          <p:cNvSpPr txBox="1">
            <a:spLocks/>
          </p:cNvSpPr>
          <p:nvPr/>
        </p:nvSpPr>
        <p:spPr>
          <a:xfrm>
            <a:off x="932142" y="362043"/>
            <a:ext cx="8229600" cy="777875"/>
          </a:xfrm>
          <a:prstGeom prst="rect">
            <a:avLst/>
          </a:prstGeom>
        </p:spPr>
        <p:txBody>
          <a:bodyPr vert="horz" lIns="91440" tIns="45720" rIns="91440" bIns="45720" rtlCol="0" anchor="t">
            <a:normAutofit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100" kern="1200" cap="all" spc="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d-ID" dirty="0" smtClean="0">
                <a:solidFill>
                  <a:schemeClr val="tx1"/>
                </a:solidFill>
              </a:rPr>
              <a:t>Rata-rata Harmonik</a:t>
            </a:r>
            <a:endParaRPr lang="id-ID" dirty="0">
              <a:solidFill>
                <a:schemeClr val="tx1"/>
              </a:solidFill>
            </a:endParaRPr>
          </a:p>
        </p:txBody>
      </p:sp>
      <p:sp>
        <p:nvSpPr>
          <p:cNvPr id="15" name="Rectangle 8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id-ID"/>
          </a:p>
        </p:txBody>
      </p:sp>
      <p:graphicFrame>
        <p:nvGraphicFramePr>
          <p:cNvPr id="16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65095938"/>
              </p:ext>
            </p:extLst>
          </p:nvPr>
        </p:nvGraphicFramePr>
        <p:xfrm>
          <a:off x="1126377" y="2488358"/>
          <a:ext cx="1533525" cy="1427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42" name="Equation" r:id="rId3" imgW="685800" imgH="634680" progId="">
                  <p:embed/>
                </p:oleObj>
              </mc:Choice>
              <mc:Fallback>
                <p:oleObj name="Equation" r:id="rId3" imgW="685800" imgH="634680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26377" y="2488358"/>
                        <a:ext cx="1533525" cy="1427163"/>
                      </a:xfrm>
                      <a:prstGeom prst="rect">
                        <a:avLst/>
                      </a:prstGeom>
                      <a:solidFill>
                        <a:schemeClr val="accent1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Rectangle 10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id-ID"/>
          </a:p>
        </p:txBody>
      </p:sp>
      <p:graphicFrame>
        <p:nvGraphicFramePr>
          <p:cNvPr id="18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46551999"/>
              </p:ext>
            </p:extLst>
          </p:nvPr>
        </p:nvGraphicFramePr>
        <p:xfrm>
          <a:off x="5869267" y="2488358"/>
          <a:ext cx="1590675" cy="1470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43" name="Equation" r:id="rId5" imgW="711000" imgH="660240" progId="">
                  <p:embed/>
                </p:oleObj>
              </mc:Choice>
              <mc:Fallback>
                <p:oleObj name="Equation" r:id="rId5" imgW="711000" imgH="660240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69267" y="2488358"/>
                        <a:ext cx="1590675" cy="1470025"/>
                      </a:xfrm>
                      <a:prstGeom prst="rect">
                        <a:avLst/>
                      </a:prstGeom>
                      <a:solidFill>
                        <a:schemeClr val="accent1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TextBox 18"/>
          <p:cNvSpPr txBox="1"/>
          <p:nvPr/>
        </p:nvSpPr>
        <p:spPr>
          <a:xfrm>
            <a:off x="2835695" y="2755735"/>
            <a:ext cx="2256397" cy="794802"/>
          </a:xfrm>
          <a:prstGeom prst="leftArrow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defRPr/>
            </a:pPr>
            <a:r>
              <a:rPr lang="id-ID" sz="2000" dirty="0"/>
              <a:t>Data Tunggal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7966261" y="2795164"/>
            <a:ext cx="2939304" cy="794802"/>
          </a:xfrm>
          <a:prstGeom prst="leftArrow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defRPr/>
            </a:pPr>
            <a:r>
              <a:rPr lang="id-ID" sz="2000" dirty="0" smtClean="0"/>
              <a:t>    Data </a:t>
            </a:r>
            <a:r>
              <a:rPr lang="id-ID" sz="2000" dirty="0"/>
              <a:t>Berkelompok</a:t>
            </a:r>
          </a:p>
        </p:txBody>
      </p:sp>
      <p:sp>
        <p:nvSpPr>
          <p:cNvPr id="23" name="Rectangle 58"/>
          <p:cNvSpPr>
            <a:spLocks noChangeArrowheads="1"/>
          </p:cNvSpPr>
          <p:nvPr/>
        </p:nvSpPr>
        <p:spPr bwMode="auto">
          <a:xfrm>
            <a:off x="932142" y="1119525"/>
            <a:ext cx="10067552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 algn="just" eaLnBrk="0" hangingPunct="0">
              <a:defRPr/>
            </a:pPr>
            <a:r>
              <a:rPr lang="id-ID" sz="2400" dirty="0" smtClean="0">
                <a:latin typeface="Arial" pitchFamily="34" charset="0"/>
                <a:ea typeface="Calibri" pitchFamily="34" charset="0"/>
                <a:cs typeface="Calibri" pitchFamily="34" charset="0"/>
              </a:rPr>
              <a:t>Untuk mencari rata-rata kecepatan beberapa jarak tempuh atau mencari harga rata-rata suatu komoditi tertentu. </a:t>
            </a:r>
            <a:endParaRPr lang="id-ID" sz="2400" dirty="0">
              <a:latin typeface="Arial" pitchFamily="34" charset="0"/>
            </a:endParaRPr>
          </a:p>
        </p:txBody>
      </p:sp>
      <p:sp>
        <p:nvSpPr>
          <p:cNvPr id="24" name="Rectangle 8"/>
          <p:cNvSpPr>
            <a:spLocks noChangeArrowheads="1"/>
          </p:cNvSpPr>
          <p:nvPr/>
        </p:nvSpPr>
        <p:spPr bwMode="auto">
          <a:xfrm>
            <a:off x="1126377" y="4496219"/>
            <a:ext cx="9400603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 algn="just" eaLnBrk="0" hangingPunct="0">
              <a:defRPr/>
            </a:pPr>
            <a:r>
              <a:rPr lang="id-ID" sz="2400" dirty="0" smtClean="0"/>
              <a:t>Contoh:</a:t>
            </a:r>
          </a:p>
          <a:p>
            <a:pPr algn="just" eaLnBrk="0" hangingPunct="0">
              <a:defRPr/>
            </a:pPr>
            <a:r>
              <a:rPr lang="id-ID" sz="2400" dirty="0" smtClean="0"/>
              <a:t>Pak Edi berpergian dari kota A menuju kota B , kecepatan kendaraan pergi pak Edi 10 km/jam, Sedangkan waktu pulang kecepatannya 20 km/jam. Berapakah rata-rata kecepatan pulang pergi?</a:t>
            </a:r>
            <a:endParaRPr lang="sv-SE" sz="2400" dirty="0"/>
          </a:p>
        </p:txBody>
      </p:sp>
    </p:spTree>
    <p:extLst>
      <p:ext uri="{BB962C8B-B14F-4D97-AF65-F5344CB8AC3E}">
        <p14:creationId xmlns:p14="http://schemas.microsoft.com/office/powerpoint/2010/main" val="25409648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1183340" y="479288"/>
            <a:ext cx="8229600" cy="706437"/>
          </a:xfrm>
        </p:spPr>
        <p:txBody>
          <a:bodyPr>
            <a:normAutofit fontScale="90000"/>
          </a:bodyPr>
          <a:lstStyle/>
          <a:p>
            <a:pPr algn="ctr"/>
            <a:r>
              <a:rPr lang="id-ID" dirty="0">
                <a:solidFill>
                  <a:schemeClr val="tx1"/>
                </a:solidFill>
              </a:rPr>
              <a:t>Modus</a:t>
            </a:r>
          </a:p>
        </p:txBody>
      </p:sp>
      <p:sp>
        <p:nvSpPr>
          <p:cNvPr id="6" name="Rectangle 34"/>
          <p:cNvSpPr>
            <a:spLocks noChangeArrowheads="1"/>
          </p:cNvSpPr>
          <p:nvPr/>
        </p:nvSpPr>
        <p:spPr bwMode="auto">
          <a:xfrm>
            <a:off x="1089211" y="1689952"/>
            <a:ext cx="9964271" cy="39703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 algn="just" eaLnBrk="0" hangingPunct="0">
              <a:buFontTx/>
              <a:buChar char="•"/>
              <a:tabLst>
                <a:tab pos="342900" algn="l"/>
              </a:tabLst>
              <a:defRPr/>
            </a:pPr>
            <a:r>
              <a:rPr lang="id-ID" sz="2800" dirty="0" smtClean="0">
                <a:ea typeface="Times New Roman" pitchFamily="18" charset="0"/>
                <a:cs typeface="Arial" pitchFamily="34" charset="0"/>
              </a:rPr>
              <a:t> </a:t>
            </a:r>
            <a:r>
              <a:rPr lang="sv-SE" sz="2800" dirty="0" smtClean="0">
                <a:ea typeface="Times New Roman" pitchFamily="18" charset="0"/>
                <a:cs typeface="Arial" pitchFamily="34" charset="0"/>
              </a:rPr>
              <a:t>Modus</a:t>
            </a:r>
            <a:r>
              <a:rPr lang="id-ID" sz="2800" dirty="0">
                <a:ea typeface="Times New Roman" pitchFamily="18" charset="0"/>
                <a:cs typeface="Arial" pitchFamily="34" charset="0"/>
              </a:rPr>
              <a:t>: </a:t>
            </a:r>
            <a:r>
              <a:rPr lang="sv-SE" sz="2800" dirty="0">
                <a:ea typeface="Times New Roman" pitchFamily="18" charset="0"/>
                <a:cs typeface="Arial" pitchFamily="34" charset="0"/>
              </a:rPr>
              <a:t>ukuran </a:t>
            </a:r>
            <a:r>
              <a:rPr lang="id-ID" sz="2800" dirty="0">
                <a:ea typeface="Times New Roman" pitchFamily="18" charset="0"/>
                <a:cs typeface="Arial" pitchFamily="34" charset="0"/>
              </a:rPr>
              <a:t>untuk data </a:t>
            </a:r>
            <a:r>
              <a:rPr lang="sv-SE" sz="2800" dirty="0">
                <a:ea typeface="Times New Roman" pitchFamily="18" charset="0"/>
                <a:cs typeface="Arial" pitchFamily="34" charset="0"/>
              </a:rPr>
              <a:t>yang </a:t>
            </a:r>
            <a:r>
              <a:rPr lang="id-ID" sz="2800" dirty="0">
                <a:ea typeface="Times New Roman" pitchFamily="18" charset="0"/>
                <a:cs typeface="Arial" pitchFamily="34" charset="0"/>
              </a:rPr>
              <a:t>paling </a:t>
            </a:r>
            <a:r>
              <a:rPr lang="sv-SE" sz="2800" dirty="0">
                <a:ea typeface="Times New Roman" pitchFamily="18" charset="0"/>
                <a:cs typeface="Arial" pitchFamily="34" charset="0"/>
              </a:rPr>
              <a:t>sering muncul</a:t>
            </a:r>
            <a:r>
              <a:rPr lang="id-ID" sz="2800" dirty="0">
                <a:ea typeface="Times New Roman" pitchFamily="18" charset="0"/>
                <a:cs typeface="Arial" pitchFamily="34" charset="0"/>
              </a:rPr>
              <a:t>/sering terjadi</a:t>
            </a:r>
            <a:r>
              <a:rPr lang="sv-SE" sz="2800" dirty="0">
                <a:ea typeface="Times New Roman" pitchFamily="18" charset="0"/>
                <a:cs typeface="Arial" pitchFamily="34" charset="0"/>
              </a:rPr>
              <a:t>.</a:t>
            </a:r>
            <a:endParaRPr lang="id-ID" sz="2800" dirty="0">
              <a:ea typeface="Times New Roman" pitchFamily="18" charset="0"/>
              <a:cs typeface="Arial" pitchFamily="34" charset="0"/>
            </a:endParaRPr>
          </a:p>
          <a:p>
            <a:pPr algn="just" eaLnBrk="0" hangingPunct="0">
              <a:tabLst>
                <a:tab pos="342900" algn="l"/>
              </a:tabLst>
              <a:defRPr/>
            </a:pPr>
            <a:endParaRPr lang="id-ID" sz="2800" dirty="0"/>
          </a:p>
          <a:p>
            <a:pPr algn="just" eaLnBrk="0" hangingPunct="0">
              <a:buFontTx/>
              <a:buChar char="•"/>
              <a:tabLst>
                <a:tab pos="342900" algn="l"/>
              </a:tabLst>
              <a:defRPr/>
            </a:pPr>
            <a:r>
              <a:rPr lang="id-ID" sz="2800" dirty="0" smtClean="0">
                <a:ea typeface="Times New Roman" pitchFamily="18" charset="0"/>
                <a:cs typeface="Arial" pitchFamily="34" charset="0"/>
              </a:rPr>
              <a:t> D</a:t>
            </a:r>
            <a:r>
              <a:rPr lang="sv-SE" sz="2800" dirty="0">
                <a:ea typeface="Times New Roman" pitchFamily="18" charset="0"/>
                <a:cs typeface="Arial" pitchFamily="34" charset="0"/>
              </a:rPr>
              <a:t>ata </a:t>
            </a:r>
            <a:r>
              <a:rPr lang="sv-SE" sz="2800" dirty="0" smtClean="0">
                <a:ea typeface="Times New Roman" pitchFamily="18" charset="0"/>
                <a:cs typeface="Arial" pitchFamily="34" charset="0"/>
              </a:rPr>
              <a:t>kualitatif</a:t>
            </a:r>
            <a:r>
              <a:rPr lang="id-ID" sz="2800" dirty="0" smtClean="0">
                <a:ea typeface="Times New Roman" pitchFamily="18" charset="0"/>
                <a:cs typeface="Arial" pitchFamily="34" charset="0"/>
              </a:rPr>
              <a:t>: </a:t>
            </a:r>
            <a:r>
              <a:rPr lang="sv-SE" sz="2800" dirty="0">
                <a:ea typeface="Times New Roman" pitchFamily="18" charset="0"/>
                <a:cs typeface="Arial" pitchFamily="34" charset="0"/>
              </a:rPr>
              <a:t>modus sering dipakai sebagai pengganti rata-rata. </a:t>
            </a:r>
            <a:endParaRPr lang="id-ID" sz="2800" dirty="0">
              <a:ea typeface="Times New Roman" pitchFamily="18" charset="0"/>
              <a:cs typeface="Arial" pitchFamily="34" charset="0"/>
            </a:endParaRPr>
          </a:p>
          <a:p>
            <a:pPr algn="just" eaLnBrk="0" hangingPunct="0">
              <a:tabLst>
                <a:tab pos="342900" algn="l"/>
              </a:tabLst>
              <a:defRPr/>
            </a:pPr>
            <a:endParaRPr lang="id-ID" sz="2800" dirty="0">
              <a:ea typeface="Times New Roman" pitchFamily="18" charset="0"/>
              <a:cs typeface="Arial" pitchFamily="34" charset="0"/>
            </a:endParaRPr>
          </a:p>
          <a:p>
            <a:pPr algn="just" eaLnBrk="0" hangingPunct="0">
              <a:buFontTx/>
              <a:buChar char="•"/>
              <a:tabLst>
                <a:tab pos="342900" algn="l"/>
              </a:tabLst>
              <a:defRPr/>
            </a:pPr>
            <a:r>
              <a:rPr lang="id-ID" sz="2800" dirty="0" smtClean="0">
                <a:ea typeface="Times New Roman" pitchFamily="18" charset="0"/>
                <a:cs typeface="Arial" pitchFamily="34" charset="0"/>
              </a:rPr>
              <a:t> D</a:t>
            </a:r>
            <a:r>
              <a:rPr lang="sv-SE" sz="2800" dirty="0">
                <a:ea typeface="Times New Roman" pitchFamily="18" charset="0"/>
                <a:cs typeface="Arial" pitchFamily="34" charset="0"/>
              </a:rPr>
              <a:t>ata</a:t>
            </a:r>
            <a:r>
              <a:rPr lang="id-ID" sz="2800" dirty="0">
                <a:ea typeface="Times New Roman" pitchFamily="18" charset="0"/>
                <a:cs typeface="Arial" pitchFamily="34" charset="0"/>
              </a:rPr>
              <a:t> </a:t>
            </a:r>
            <a:r>
              <a:rPr lang="sv-SE" sz="2800" dirty="0" smtClean="0">
                <a:ea typeface="Times New Roman" pitchFamily="18" charset="0"/>
                <a:cs typeface="Arial" pitchFamily="34" charset="0"/>
              </a:rPr>
              <a:t>kuantitatif</a:t>
            </a:r>
            <a:r>
              <a:rPr lang="id-ID" sz="2800" dirty="0" smtClean="0">
                <a:ea typeface="Times New Roman" pitchFamily="18" charset="0"/>
                <a:cs typeface="Arial" pitchFamily="34" charset="0"/>
              </a:rPr>
              <a:t>: </a:t>
            </a:r>
            <a:r>
              <a:rPr lang="sv-SE" sz="2800" dirty="0" smtClean="0">
                <a:ea typeface="Times New Roman" pitchFamily="18" charset="0"/>
                <a:cs typeface="Arial" pitchFamily="34" charset="0"/>
              </a:rPr>
              <a:t>modus </a:t>
            </a:r>
            <a:r>
              <a:rPr lang="sv-SE" sz="2800" dirty="0">
                <a:ea typeface="Times New Roman" pitchFamily="18" charset="0"/>
                <a:cs typeface="Arial" pitchFamily="34" charset="0"/>
              </a:rPr>
              <a:t>diperoleh dengan menentukan </a:t>
            </a:r>
            <a:r>
              <a:rPr lang="sv-SE" sz="2800" i="1" dirty="0">
                <a:ea typeface="Times New Roman" pitchFamily="18" charset="0"/>
                <a:cs typeface="Arial" pitchFamily="34" charset="0"/>
              </a:rPr>
              <a:t>frekuensi </a:t>
            </a:r>
            <a:r>
              <a:rPr lang="id-ID" sz="2800" i="1" dirty="0" smtClean="0">
                <a:ea typeface="Times New Roman" pitchFamily="18" charset="0"/>
                <a:cs typeface="Arial" pitchFamily="34" charset="0"/>
              </a:rPr>
              <a:t> </a:t>
            </a:r>
          </a:p>
          <a:p>
            <a:pPr algn="just" eaLnBrk="0" hangingPunct="0">
              <a:tabLst>
                <a:tab pos="342900" algn="l"/>
              </a:tabLst>
              <a:defRPr/>
            </a:pPr>
            <a:r>
              <a:rPr lang="id-ID" sz="2800" i="1" dirty="0" smtClean="0">
                <a:ea typeface="Times New Roman" pitchFamily="18" charset="0"/>
                <a:cs typeface="Arial" pitchFamily="34" charset="0"/>
              </a:rPr>
              <a:t>  </a:t>
            </a:r>
            <a:r>
              <a:rPr lang="sv-SE" sz="2800" i="1" dirty="0" smtClean="0">
                <a:ea typeface="Times New Roman" pitchFamily="18" charset="0"/>
                <a:cs typeface="Arial" pitchFamily="34" charset="0"/>
              </a:rPr>
              <a:t>terbesar</a:t>
            </a:r>
            <a:r>
              <a:rPr lang="sv-SE" sz="2800" dirty="0" smtClean="0">
                <a:ea typeface="Times New Roman" pitchFamily="18" charset="0"/>
                <a:cs typeface="Arial" pitchFamily="34" charset="0"/>
              </a:rPr>
              <a:t> </a:t>
            </a:r>
            <a:r>
              <a:rPr lang="sv-SE" sz="2800" dirty="0">
                <a:ea typeface="Times New Roman" pitchFamily="18" charset="0"/>
                <a:cs typeface="Arial" pitchFamily="34" charset="0"/>
              </a:rPr>
              <a:t>d</a:t>
            </a:r>
            <a:r>
              <a:rPr lang="id-ID" sz="2800" dirty="0">
                <a:ea typeface="Times New Roman" pitchFamily="18" charset="0"/>
                <a:cs typeface="Arial" pitchFamily="34" charset="0"/>
              </a:rPr>
              <a:t>ari keseluruhan </a:t>
            </a:r>
            <a:r>
              <a:rPr lang="sv-SE" sz="2800" dirty="0">
                <a:ea typeface="Times New Roman" pitchFamily="18" charset="0"/>
                <a:cs typeface="Arial" pitchFamily="34" charset="0"/>
              </a:rPr>
              <a:t>data.</a:t>
            </a:r>
            <a:endParaRPr lang="id-ID" sz="2800" dirty="0">
              <a:ea typeface="Times New Roman" pitchFamily="18" charset="0"/>
              <a:cs typeface="Arial" pitchFamily="34" charset="0"/>
            </a:endParaRPr>
          </a:p>
          <a:p>
            <a:pPr algn="just" eaLnBrk="0" hangingPunct="0">
              <a:tabLst>
                <a:tab pos="342900" algn="l"/>
              </a:tabLst>
              <a:defRPr/>
            </a:pPr>
            <a:endParaRPr lang="id-ID" sz="2800" dirty="0"/>
          </a:p>
          <a:p>
            <a:pPr algn="just" eaLnBrk="0" hangingPunct="0">
              <a:buFontTx/>
              <a:buChar char="•"/>
              <a:tabLst>
                <a:tab pos="342900" algn="l"/>
              </a:tabLst>
              <a:defRPr/>
            </a:pPr>
            <a:r>
              <a:rPr lang="id-ID" sz="2800" dirty="0" smtClean="0">
                <a:ea typeface="Times New Roman" pitchFamily="18" charset="0"/>
              </a:rPr>
              <a:t> S</a:t>
            </a:r>
            <a:r>
              <a:rPr lang="it-IT" sz="2800" dirty="0">
                <a:ea typeface="Times New Roman" pitchFamily="18" charset="0"/>
              </a:rPr>
              <a:t>atu modus (unimodal), dua modus (bimodal)</a:t>
            </a:r>
            <a:r>
              <a:rPr lang="id-ID" sz="2800" dirty="0">
                <a:ea typeface="Times New Roman" pitchFamily="18" charset="0"/>
              </a:rPr>
              <a:t>, </a:t>
            </a:r>
            <a:r>
              <a:rPr lang="it-IT" sz="2800" dirty="0">
                <a:ea typeface="Times New Roman" pitchFamily="18" charset="0"/>
              </a:rPr>
              <a:t>lebih dari dua </a:t>
            </a:r>
            <a:r>
              <a:rPr lang="id-ID" sz="2800" dirty="0" smtClean="0">
                <a:ea typeface="Times New Roman" pitchFamily="18" charset="0"/>
              </a:rPr>
              <a:t> </a:t>
            </a:r>
          </a:p>
          <a:p>
            <a:pPr algn="just" eaLnBrk="0" hangingPunct="0">
              <a:tabLst>
                <a:tab pos="342900" algn="l"/>
              </a:tabLst>
              <a:defRPr/>
            </a:pPr>
            <a:r>
              <a:rPr lang="id-ID" sz="2800" dirty="0">
                <a:ea typeface="Times New Roman" pitchFamily="18" charset="0"/>
              </a:rPr>
              <a:t> </a:t>
            </a:r>
            <a:r>
              <a:rPr lang="id-ID" sz="2800" dirty="0" smtClean="0">
                <a:ea typeface="Times New Roman" pitchFamily="18" charset="0"/>
              </a:rPr>
              <a:t> </a:t>
            </a:r>
            <a:r>
              <a:rPr lang="it-IT" sz="2800" dirty="0" smtClean="0">
                <a:ea typeface="Times New Roman" pitchFamily="18" charset="0"/>
              </a:rPr>
              <a:t>(</a:t>
            </a:r>
            <a:r>
              <a:rPr lang="it-IT" sz="2800" dirty="0">
                <a:ea typeface="Times New Roman" pitchFamily="18" charset="0"/>
              </a:rPr>
              <a:t>multimodal). </a:t>
            </a:r>
            <a:endParaRPr lang="id-ID" sz="2800" dirty="0"/>
          </a:p>
        </p:txBody>
      </p:sp>
    </p:spTree>
    <p:extLst>
      <p:ext uri="{BB962C8B-B14F-4D97-AF65-F5344CB8AC3E}">
        <p14:creationId xmlns:p14="http://schemas.microsoft.com/office/powerpoint/2010/main" val="34443521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827088" y="274638"/>
            <a:ext cx="7499350" cy="741362"/>
          </a:xfrm>
        </p:spPr>
        <p:txBody>
          <a:bodyPr>
            <a:normAutofit fontScale="90000"/>
          </a:bodyPr>
          <a:lstStyle/>
          <a:p>
            <a:r>
              <a:rPr lang="id-ID" dirty="0" smtClean="0">
                <a:solidFill>
                  <a:schemeClr val="tx1"/>
                </a:solidFill>
              </a:rPr>
              <a:t>Contoh:</a:t>
            </a:r>
            <a:endParaRPr lang="id-ID" dirty="0">
              <a:solidFill>
                <a:schemeClr val="tx1"/>
              </a:solidFill>
            </a:endParaRPr>
          </a:p>
        </p:txBody>
      </p:sp>
      <p:graphicFrame>
        <p:nvGraphicFramePr>
          <p:cNvPr id="5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93748152"/>
              </p:ext>
            </p:extLst>
          </p:nvPr>
        </p:nvGraphicFramePr>
        <p:xfrm>
          <a:off x="5020516" y="1994238"/>
          <a:ext cx="3103562" cy="10207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7" name="Equation" r:id="rId3" imgW="1473120" imgH="482400" progId="">
                  <p:embed/>
                </p:oleObj>
              </mc:Choice>
              <mc:Fallback>
                <p:oleObj name="Equation" r:id="rId3" imgW="1473120" imgH="482400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20516" y="1994238"/>
                        <a:ext cx="3103562" cy="1020762"/>
                      </a:xfrm>
                      <a:prstGeom prst="rect">
                        <a:avLst/>
                      </a:prstGeom>
                      <a:solidFill>
                        <a:schemeClr val="accent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89719519"/>
              </p:ext>
            </p:extLst>
          </p:nvPr>
        </p:nvGraphicFramePr>
        <p:xfrm>
          <a:off x="4595626" y="3493453"/>
          <a:ext cx="4269876" cy="2966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23292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74393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102654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d-ID" sz="2000" dirty="0">
                          <a:latin typeface="Book Antiqua"/>
                          <a:ea typeface="Times New Roman"/>
                          <a:cs typeface="Arial"/>
                        </a:rPr>
                        <a:t>Kelas ke-</a:t>
                      </a:r>
                      <a:endParaRPr lang="id-ID" sz="20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d-ID" sz="2000" dirty="0">
                          <a:latin typeface="Book Antiqua"/>
                          <a:ea typeface="Times New Roman"/>
                          <a:cs typeface="Arial"/>
                        </a:rPr>
                        <a:t>Pendapatan</a:t>
                      </a:r>
                      <a:endParaRPr lang="id-ID" sz="20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i="1">
                          <a:latin typeface="Book Antiqua"/>
                          <a:ea typeface="Times New Roman"/>
                          <a:cs typeface="Arial"/>
                        </a:rPr>
                        <a:t>f</a:t>
                      </a:r>
                      <a:r>
                        <a:rPr lang="en-US" sz="2000" i="1" baseline="-25000">
                          <a:latin typeface="Book Antiqua"/>
                          <a:ea typeface="Times New Roman"/>
                          <a:cs typeface="Arial"/>
                        </a:rPr>
                        <a:t>i</a:t>
                      </a:r>
                      <a:endParaRPr lang="id-ID" sz="20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d-ID" sz="2000">
                          <a:latin typeface="Book Antiqua"/>
                          <a:ea typeface="Times New Roman"/>
                          <a:cs typeface="Arial"/>
                        </a:rPr>
                        <a:t>1</a:t>
                      </a:r>
                      <a:endParaRPr lang="id-ID" sz="20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d-ID" sz="2000" dirty="0">
                          <a:latin typeface="Book Antiqua"/>
                          <a:ea typeface="Times New Roman"/>
                          <a:cs typeface="Arial"/>
                        </a:rPr>
                        <a:t>5</a:t>
                      </a:r>
                      <a:r>
                        <a:rPr lang="en-US" sz="2000" dirty="0">
                          <a:latin typeface="Book Antiqua"/>
                          <a:ea typeface="Times New Roman"/>
                          <a:cs typeface="Arial"/>
                        </a:rPr>
                        <a:t>0 – </a:t>
                      </a:r>
                      <a:r>
                        <a:rPr lang="id-ID" sz="2000" dirty="0">
                          <a:latin typeface="Book Antiqua"/>
                          <a:ea typeface="Times New Roman"/>
                          <a:cs typeface="Arial"/>
                        </a:rPr>
                        <a:t>55</a:t>
                      </a:r>
                      <a:endParaRPr lang="id-ID" sz="20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d-ID" sz="2000">
                          <a:latin typeface="Book Antiqua"/>
                          <a:ea typeface="Times New Roman"/>
                          <a:cs typeface="Arial"/>
                        </a:rPr>
                        <a:t>1</a:t>
                      </a:r>
                      <a:endParaRPr lang="id-ID" sz="20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d-ID" sz="2000">
                          <a:latin typeface="Book Antiqua"/>
                          <a:ea typeface="Times New Roman"/>
                          <a:cs typeface="Arial"/>
                        </a:rPr>
                        <a:t>2</a:t>
                      </a:r>
                      <a:endParaRPr lang="id-ID" sz="20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d-ID" sz="2000">
                          <a:latin typeface="Book Antiqua"/>
                          <a:ea typeface="Times New Roman"/>
                          <a:cs typeface="Arial"/>
                        </a:rPr>
                        <a:t>56</a:t>
                      </a:r>
                      <a:r>
                        <a:rPr lang="en-US" sz="2000">
                          <a:latin typeface="Book Antiqua"/>
                          <a:ea typeface="Times New Roman"/>
                          <a:cs typeface="Arial"/>
                        </a:rPr>
                        <a:t> – </a:t>
                      </a:r>
                      <a:r>
                        <a:rPr lang="id-ID" sz="2000">
                          <a:latin typeface="Book Antiqua"/>
                          <a:ea typeface="Times New Roman"/>
                          <a:cs typeface="Arial"/>
                        </a:rPr>
                        <a:t>61</a:t>
                      </a:r>
                      <a:endParaRPr lang="id-ID" sz="20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d-ID" sz="2000" dirty="0">
                          <a:latin typeface="Book Antiqua"/>
                          <a:ea typeface="Times New Roman"/>
                          <a:cs typeface="Arial"/>
                        </a:rPr>
                        <a:t>5</a:t>
                      </a:r>
                      <a:endParaRPr lang="id-ID" sz="20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d-ID" sz="2000">
                          <a:latin typeface="Book Antiqua"/>
                          <a:ea typeface="Times New Roman"/>
                          <a:cs typeface="Arial"/>
                        </a:rPr>
                        <a:t>3</a:t>
                      </a:r>
                      <a:endParaRPr lang="id-ID" sz="20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d-ID" sz="2000">
                          <a:latin typeface="Book Antiqua"/>
                          <a:ea typeface="Times New Roman"/>
                          <a:cs typeface="Arial"/>
                        </a:rPr>
                        <a:t>62</a:t>
                      </a:r>
                      <a:r>
                        <a:rPr lang="en-US" sz="2000">
                          <a:latin typeface="Book Antiqua"/>
                          <a:ea typeface="Times New Roman"/>
                          <a:cs typeface="Arial"/>
                        </a:rPr>
                        <a:t> – </a:t>
                      </a:r>
                      <a:r>
                        <a:rPr lang="id-ID" sz="2000">
                          <a:latin typeface="Book Antiqua"/>
                          <a:ea typeface="Times New Roman"/>
                          <a:cs typeface="Arial"/>
                        </a:rPr>
                        <a:t>67</a:t>
                      </a:r>
                      <a:endParaRPr lang="id-ID" sz="20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d-ID" sz="2000" dirty="0">
                          <a:latin typeface="Book Antiqua"/>
                          <a:ea typeface="Times New Roman"/>
                          <a:cs typeface="Arial"/>
                        </a:rPr>
                        <a:t>6</a:t>
                      </a:r>
                      <a:endParaRPr lang="id-ID" sz="20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d-ID" sz="2000">
                          <a:latin typeface="Book Antiqua"/>
                          <a:ea typeface="Times New Roman"/>
                          <a:cs typeface="Arial"/>
                        </a:rPr>
                        <a:t>4</a:t>
                      </a:r>
                      <a:endParaRPr lang="id-ID" sz="20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d-ID" sz="2000">
                          <a:latin typeface="Book Antiqua"/>
                          <a:ea typeface="Times New Roman"/>
                          <a:cs typeface="Arial"/>
                        </a:rPr>
                        <a:t>68</a:t>
                      </a:r>
                      <a:r>
                        <a:rPr lang="en-US" sz="2000">
                          <a:latin typeface="Book Antiqua"/>
                          <a:ea typeface="Times New Roman"/>
                          <a:cs typeface="Arial"/>
                        </a:rPr>
                        <a:t> – </a:t>
                      </a:r>
                      <a:r>
                        <a:rPr lang="id-ID" sz="2000">
                          <a:latin typeface="Book Antiqua"/>
                          <a:ea typeface="Times New Roman"/>
                          <a:cs typeface="Arial"/>
                        </a:rPr>
                        <a:t>73</a:t>
                      </a:r>
                      <a:endParaRPr lang="id-ID" sz="20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Book Antiqua"/>
                          <a:ea typeface="Times New Roman"/>
                          <a:cs typeface="Arial"/>
                        </a:rPr>
                        <a:t>1</a:t>
                      </a:r>
                      <a:r>
                        <a:rPr lang="id-ID" sz="2000" dirty="0">
                          <a:latin typeface="Book Antiqua"/>
                          <a:ea typeface="Times New Roman"/>
                          <a:cs typeface="Arial"/>
                        </a:rPr>
                        <a:t>0</a:t>
                      </a:r>
                      <a:endParaRPr lang="id-ID" sz="20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d-ID" sz="2000">
                          <a:latin typeface="Book Antiqua"/>
                          <a:ea typeface="Times New Roman"/>
                          <a:cs typeface="Arial"/>
                        </a:rPr>
                        <a:t>5</a:t>
                      </a:r>
                      <a:endParaRPr lang="id-ID" sz="20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d-ID" sz="2000">
                          <a:latin typeface="Book Antiqua"/>
                          <a:ea typeface="Times New Roman"/>
                          <a:cs typeface="Arial"/>
                        </a:rPr>
                        <a:t>74</a:t>
                      </a:r>
                      <a:r>
                        <a:rPr lang="en-US" sz="2000">
                          <a:latin typeface="Book Antiqua"/>
                          <a:ea typeface="Times New Roman"/>
                          <a:cs typeface="Arial"/>
                        </a:rPr>
                        <a:t> – </a:t>
                      </a:r>
                      <a:r>
                        <a:rPr lang="id-ID" sz="2000">
                          <a:latin typeface="Book Antiqua"/>
                          <a:ea typeface="Times New Roman"/>
                          <a:cs typeface="Arial"/>
                        </a:rPr>
                        <a:t>79</a:t>
                      </a:r>
                      <a:endParaRPr lang="id-ID" sz="20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d-ID" sz="2000" dirty="0">
                          <a:latin typeface="Book Antiqua"/>
                          <a:ea typeface="Times New Roman"/>
                          <a:cs typeface="Arial"/>
                        </a:rPr>
                        <a:t>5</a:t>
                      </a:r>
                      <a:endParaRPr lang="id-ID" sz="20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d-ID" sz="2000">
                          <a:latin typeface="Book Antiqua"/>
                          <a:ea typeface="Times New Roman"/>
                          <a:cs typeface="Arial"/>
                        </a:rPr>
                        <a:t>6</a:t>
                      </a:r>
                      <a:endParaRPr lang="id-ID" sz="20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d-ID" sz="2000">
                          <a:latin typeface="Book Antiqua"/>
                          <a:ea typeface="Times New Roman"/>
                          <a:cs typeface="Arial"/>
                        </a:rPr>
                        <a:t>8</a:t>
                      </a:r>
                      <a:r>
                        <a:rPr lang="en-US" sz="2000">
                          <a:latin typeface="Book Antiqua"/>
                          <a:ea typeface="Times New Roman"/>
                          <a:cs typeface="Arial"/>
                        </a:rPr>
                        <a:t>0 – </a:t>
                      </a:r>
                      <a:r>
                        <a:rPr lang="id-ID" sz="2000">
                          <a:latin typeface="Book Antiqua"/>
                          <a:ea typeface="Times New Roman"/>
                          <a:cs typeface="Arial"/>
                        </a:rPr>
                        <a:t>85</a:t>
                      </a:r>
                      <a:endParaRPr lang="id-ID" sz="20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d-ID" sz="2000" dirty="0">
                          <a:latin typeface="Book Antiqua"/>
                          <a:ea typeface="Times New Roman"/>
                          <a:cs typeface="Arial"/>
                        </a:rPr>
                        <a:t>3</a:t>
                      </a:r>
                      <a:endParaRPr lang="id-ID" sz="20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2000">
                        <a:latin typeface="Book Antiqua"/>
                        <a:ea typeface="Times New Roman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>
                          <a:latin typeface="Book Antiqua"/>
                          <a:ea typeface="Times New Roman"/>
                          <a:cs typeface="Arial"/>
                        </a:rPr>
                        <a:t>Jumlah</a:t>
                      </a:r>
                      <a:endParaRPr lang="id-ID" sz="20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d-ID" sz="2000" b="1" dirty="0">
                          <a:latin typeface="Book Antiqua"/>
                          <a:ea typeface="Times New Roman"/>
                          <a:cs typeface="Arial"/>
                        </a:rPr>
                        <a:t>3</a:t>
                      </a:r>
                      <a:r>
                        <a:rPr lang="en-US" sz="2000" b="1" dirty="0">
                          <a:latin typeface="Book Antiqua"/>
                          <a:ea typeface="Times New Roman"/>
                          <a:cs typeface="Arial"/>
                        </a:rPr>
                        <a:t>0</a:t>
                      </a:r>
                      <a:endParaRPr lang="id-ID" sz="20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921218" y="1077539"/>
            <a:ext cx="9164076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>
              <a:tabLst>
                <a:tab pos="342900" algn="l"/>
              </a:tabLst>
            </a:pPr>
            <a:r>
              <a:rPr lang="id-ID" sz="2800" dirty="0" smtClean="0">
                <a:ea typeface="Times New Roman" pitchFamily="18" charset="0"/>
                <a:cs typeface="Arial" charset="0"/>
              </a:rPr>
              <a:t>Berapa modus </a:t>
            </a:r>
            <a:r>
              <a:rPr lang="id-ID" sz="2800" dirty="0">
                <a:ea typeface="Times New Roman" pitchFamily="18" charset="0"/>
                <a:cs typeface="Arial" charset="0"/>
              </a:rPr>
              <a:t>dari data berikut : 2,3,5,3,6,9,3,9,5,6,5,1,5 ?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71550" y="1975644"/>
            <a:ext cx="3565525" cy="1039356"/>
          </a:xfrm>
          <a:prstGeom prst="right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id-ID" sz="2800" dirty="0"/>
              <a:t>Data Berkelompok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196789" y="4764072"/>
            <a:ext cx="2568389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id-ID" sz="3200" dirty="0" smtClean="0"/>
              <a:t>Letak Modus</a:t>
            </a:r>
            <a:endParaRPr lang="id-ID" sz="3200" dirty="0"/>
          </a:p>
        </p:txBody>
      </p:sp>
      <p:sp>
        <p:nvSpPr>
          <p:cNvPr id="10" name="Right Arrow 9"/>
          <p:cNvSpPr/>
          <p:nvPr/>
        </p:nvSpPr>
        <p:spPr>
          <a:xfrm>
            <a:off x="3564872" y="4844022"/>
            <a:ext cx="971550" cy="50482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727543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adge">
  <a:themeElements>
    <a:clrScheme name="Badge">
      <a:dk1>
        <a:sysClr val="windowText" lastClr="000000"/>
      </a:dk1>
      <a:lt1>
        <a:sysClr val="window" lastClr="FFFFFF"/>
      </a:lt1>
      <a:dk2>
        <a:srgbClr val="2A1A00"/>
      </a:dk2>
      <a:lt2>
        <a:srgbClr val="F3F3F2"/>
      </a:lt2>
      <a:accent1>
        <a:srgbClr val="F8B323"/>
      </a:accent1>
      <a:accent2>
        <a:srgbClr val="656A59"/>
      </a:accent2>
      <a:accent3>
        <a:srgbClr val="46B2B5"/>
      </a:accent3>
      <a:accent4>
        <a:srgbClr val="8CAA7E"/>
      </a:accent4>
      <a:accent5>
        <a:srgbClr val="D36F68"/>
      </a:accent5>
      <a:accent6>
        <a:srgbClr val="826276"/>
      </a:accent6>
      <a:hlink>
        <a:srgbClr val="46B2B5"/>
      </a:hlink>
      <a:folHlink>
        <a:srgbClr val="A46694"/>
      </a:folHlink>
    </a:clrScheme>
    <a:fontScheme name="Badge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adg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771EA782-DFA6-45B1-AEA3-661F1715B31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221</TotalTime>
  <Words>600</Words>
  <Application>Microsoft Office PowerPoint</Application>
  <PresentationFormat>Widescreen</PresentationFormat>
  <Paragraphs>185</Paragraphs>
  <Slides>15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7" baseType="lpstr">
      <vt:lpstr>MS PGothic</vt:lpstr>
      <vt:lpstr>Arial</vt:lpstr>
      <vt:lpstr>Book Antiqua</vt:lpstr>
      <vt:lpstr>Calibri</vt:lpstr>
      <vt:lpstr>Cambria Math</vt:lpstr>
      <vt:lpstr>Gill Sans MT</vt:lpstr>
      <vt:lpstr>Impact</vt:lpstr>
      <vt:lpstr>Rage Italic</vt:lpstr>
      <vt:lpstr>Times New Roman</vt:lpstr>
      <vt:lpstr>Wingdings</vt:lpstr>
      <vt:lpstr>Badge</vt:lpstr>
      <vt:lpstr>Equation</vt:lpstr>
      <vt:lpstr>Statistika</vt:lpstr>
      <vt:lpstr>UKURAN GEJALA PUSAT DAN UKURAN LETAK</vt:lpstr>
      <vt:lpstr>Rata-rata hitung (      dan      )  </vt:lpstr>
      <vt:lpstr>Contoh:</vt:lpstr>
      <vt:lpstr>PowerPoint Presentation</vt:lpstr>
      <vt:lpstr>PowerPoint Presentation</vt:lpstr>
      <vt:lpstr>PowerPoint Presentation</vt:lpstr>
      <vt:lpstr>Modus</vt:lpstr>
      <vt:lpstr>Contoh:</vt:lpstr>
      <vt:lpstr>Median, Kuartil, Desil dan Persentil</vt:lpstr>
      <vt:lpstr>Median</vt:lpstr>
      <vt:lpstr>kuartil</vt:lpstr>
      <vt:lpstr>Menentukan nilai kuartil</vt:lpstr>
      <vt:lpstr>desil</vt:lpstr>
      <vt:lpstr>persentil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Statistika</dc:title>
  <dc:creator>ACER</dc:creator>
  <cp:lastModifiedBy>ACER</cp:lastModifiedBy>
  <cp:revision>31</cp:revision>
  <dcterms:created xsi:type="dcterms:W3CDTF">2019-08-13T02:34:34Z</dcterms:created>
  <dcterms:modified xsi:type="dcterms:W3CDTF">2019-08-13T06:24:55Z</dcterms:modified>
</cp:coreProperties>
</file>