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Sistem</a:t>
            </a:r>
            <a:r>
              <a:rPr lang="en-US" sz="8000" dirty="0"/>
              <a:t> Basis Data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>
            <a:extLst>
              <a:ext uri="{FF2B5EF4-FFF2-40B4-BE49-F238E27FC236}">
                <a16:creationId xmlns:a16="http://schemas.microsoft.com/office/drawing/2014/main" id="{A76B70B5-3890-49F8-36E3-EFFE1D0F6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 fontScale="90000"/>
          </a:bodyPr>
          <a:lstStyle/>
          <a:p>
            <a:br>
              <a:rPr lang="en-ID" sz="4800" b="0" i="0" u="none" strike="noStrike" baseline="0" dirty="0">
                <a:latin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104" y="181745"/>
            <a:ext cx="10058400" cy="1143000"/>
          </a:xfrm>
        </p:spPr>
        <p:txBody>
          <a:bodyPr>
            <a:noAutofit/>
          </a:bodyPr>
          <a:lstStyle/>
          <a:p>
            <a:pPr algn="l"/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2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Mengganti</a:t>
            </a:r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kolom</a:t>
            </a:r>
            <a:endParaRPr lang="en-ID" sz="12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200" b="1" i="0" u="none" strike="noStrike" baseline="0" dirty="0">
                <a:latin typeface="Consolas-Bold"/>
              </a:rPr>
              <a:t>SELECT </a:t>
            </a:r>
            <a:r>
              <a:rPr lang="en-US" sz="1200" b="1" i="1" u="none" strike="noStrike" baseline="0" dirty="0" err="1">
                <a:latin typeface="Consolas-BoldItalic"/>
              </a:rPr>
              <a:t>column_name</a:t>
            </a:r>
            <a:r>
              <a:rPr lang="en-US" sz="1200" b="1" i="1" u="none" strike="noStrike" baseline="0" dirty="0">
                <a:latin typeface="Consolas-BoldItalic"/>
              </a:rPr>
              <a:t> </a:t>
            </a:r>
            <a:r>
              <a:rPr lang="en-US" sz="1200" b="1" i="0" u="none" strike="noStrike" baseline="0" dirty="0">
                <a:latin typeface="Consolas-Bold"/>
              </a:rPr>
              <a:t>AS </a:t>
            </a:r>
            <a:r>
              <a:rPr lang="en-US" sz="1200" b="1" i="1" u="none" strike="noStrike" baseline="0" dirty="0" err="1">
                <a:latin typeface="Consolas-BoldItalic"/>
              </a:rPr>
              <a:t>alias_name</a:t>
            </a:r>
            <a:r>
              <a:rPr lang="en-US" sz="1200" b="1" i="1" u="none" strike="noStrike" baseline="0" dirty="0">
                <a:latin typeface="Consolas-BoldItalic"/>
              </a:rPr>
              <a:t> </a:t>
            </a:r>
            <a:r>
              <a:rPr lang="en-US" sz="1200" b="1" i="0" u="none" strike="noStrike" baseline="0" dirty="0">
                <a:latin typeface="Consolas-Bold"/>
              </a:rPr>
              <a:t>FROM </a:t>
            </a:r>
            <a:r>
              <a:rPr lang="en-US" sz="1200" b="1" i="1" u="none" strike="noStrike" baseline="0" dirty="0" err="1">
                <a:latin typeface="Consolas-BoldItalic"/>
              </a:rPr>
              <a:t>table_name</a:t>
            </a:r>
            <a:r>
              <a:rPr lang="en-US" sz="1200" b="1" i="1" u="none" strike="noStrike" baseline="0" dirty="0">
                <a:latin typeface="Consolas-BoldItalic"/>
              </a:rPr>
              <a:t>;</a:t>
            </a:r>
          </a:p>
          <a:p>
            <a:pPr algn="l"/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b.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Mengganti</a:t>
            </a:r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tabel</a:t>
            </a:r>
            <a:endParaRPr lang="en-ID" sz="12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200" b="1" i="0" u="none" strike="noStrike" baseline="0" dirty="0">
                <a:latin typeface="Consolas-Bold"/>
              </a:rPr>
              <a:t>SELECT </a:t>
            </a:r>
            <a:r>
              <a:rPr lang="en-US" sz="1200" b="1" i="1" u="none" strike="noStrike" baseline="0" dirty="0" err="1">
                <a:latin typeface="Consolas-BoldItalic"/>
              </a:rPr>
              <a:t>column_name</a:t>
            </a:r>
            <a:r>
              <a:rPr lang="en-US" sz="1200" b="1" i="1" u="none" strike="noStrike" baseline="0" dirty="0">
                <a:latin typeface="Consolas-BoldItalic"/>
              </a:rPr>
              <a:t>(s) </a:t>
            </a:r>
            <a:r>
              <a:rPr lang="en-US" sz="1200" b="1" i="0" u="none" strike="noStrike" baseline="0" dirty="0">
                <a:latin typeface="Consolas-Bold"/>
              </a:rPr>
              <a:t>FROM </a:t>
            </a:r>
            <a:r>
              <a:rPr lang="en-US" sz="1200" b="1" i="1" u="none" strike="noStrike" baseline="0" dirty="0" err="1">
                <a:latin typeface="Consolas-BoldItalic"/>
              </a:rPr>
              <a:t>table_name</a:t>
            </a:r>
            <a:r>
              <a:rPr lang="en-US" sz="1200" b="1" i="1" u="none" strike="noStrike" baseline="0" dirty="0">
                <a:latin typeface="Consolas-BoldItalic"/>
              </a:rPr>
              <a:t> </a:t>
            </a:r>
            <a:r>
              <a:rPr lang="en-US" sz="1200" b="1" i="0" u="none" strike="noStrike" baseline="0" dirty="0">
                <a:latin typeface="Consolas-Bold"/>
              </a:rPr>
              <a:t>AS </a:t>
            </a:r>
            <a:r>
              <a:rPr lang="en-US" sz="1200" b="1" i="1" u="none" strike="noStrike" baseline="0" dirty="0" err="1">
                <a:latin typeface="Consolas-BoldItalic"/>
              </a:rPr>
              <a:t>alias_name</a:t>
            </a:r>
            <a:r>
              <a:rPr lang="en-US" sz="1200" b="1" i="1" u="none" strike="noStrike" baseline="0" dirty="0">
                <a:latin typeface="Consolas-BoldItalic"/>
              </a:rPr>
              <a:t>;</a:t>
            </a:r>
          </a:p>
          <a:p>
            <a:pPr algn="l"/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2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2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200" dirty="0" err="1">
                <a:latin typeface="Times New Roman" panose="02020603050405020304" pitchFamily="18" charset="0"/>
              </a:rPr>
              <a:t>Mengganti</a:t>
            </a:r>
            <a:r>
              <a:rPr lang="en-ID" sz="1200" dirty="0"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</a:rPr>
              <a:t>nama</a:t>
            </a:r>
            <a:r>
              <a:rPr lang="en-ID" sz="1200" dirty="0"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</a:rPr>
              <a:t>prodi</a:t>
            </a:r>
            <a:r>
              <a:rPr lang="en-ID" sz="1200" dirty="0"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</a:rPr>
              <a:t> program </a:t>
            </a:r>
            <a:r>
              <a:rPr lang="en-ID" sz="1200" dirty="0" err="1">
                <a:latin typeface="Times New Roman" panose="02020603050405020304" pitchFamily="18" charset="0"/>
              </a:rPr>
              <a:t>studi</a:t>
            </a:r>
            <a:r>
              <a:rPr lang="en-ID" sz="1200" dirty="0">
                <a:latin typeface="Times New Roman" panose="02020603050405020304" pitchFamily="18" charset="0"/>
              </a:rPr>
              <a:t> pada </a:t>
            </a:r>
            <a:r>
              <a:rPr lang="en-ID" sz="1200" dirty="0" err="1">
                <a:latin typeface="Times New Roman" panose="02020603050405020304" pitchFamily="18" charset="0"/>
              </a:rPr>
              <a:t>tabel</a:t>
            </a:r>
            <a:r>
              <a:rPr lang="en-ID" sz="1200" dirty="0"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</a:rPr>
              <a:t>mahasiswa</a:t>
            </a:r>
            <a:endParaRPr lang="en-ID" sz="1200" dirty="0">
              <a:latin typeface="Times New Roman" panose="02020603050405020304" pitchFamily="18" charset="0"/>
            </a:endParaRPr>
          </a:p>
          <a:p>
            <a:pPr algn="l"/>
            <a:r>
              <a:rPr lang="en-US" sz="1050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US" sz="105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Prodi </a:t>
            </a:r>
            <a:r>
              <a:rPr lang="en-US" sz="1050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as</a:t>
            </a:r>
            <a:r>
              <a:rPr lang="en-US" sz="105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050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ProgramStudi</a:t>
            </a:r>
            <a:r>
              <a:rPr lang="en-US" sz="105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050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US" sz="105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US" sz="1050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US" sz="1050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  <a:endParaRPr lang="en-ID" sz="1200" dirty="0">
              <a:latin typeface="Times New Roman" panose="02020603050405020304" pitchFamily="18" charset="0"/>
            </a:endParaRPr>
          </a:p>
          <a:p>
            <a:pPr algn="l"/>
            <a:endParaRPr lang="en-ID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7AEB7-3F4C-4F75-3A17-5A766BAC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04" y="3229745"/>
            <a:ext cx="8164064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9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1012722"/>
          </a:xfrm>
        </p:spPr>
        <p:txBody>
          <a:bodyPr>
            <a:normAutofit/>
          </a:bodyPr>
          <a:lstStyle/>
          <a:p>
            <a:r>
              <a:rPr lang="en-ID" sz="4000" b="1" i="0" u="none" strike="noStrike" baseline="0" dirty="0">
                <a:latin typeface="Times New Roman" panose="02020603050405020304" pitchFamily="18" charset="0"/>
              </a:rPr>
              <a:t>Operator </a:t>
            </a:r>
            <a:r>
              <a:rPr lang="en-ID" sz="4000" b="1" i="0" u="none" strike="noStrike" baseline="0" dirty="0" err="1">
                <a:latin typeface="Times New Roman" panose="02020603050405020304" pitchFamily="18" charset="0"/>
              </a:rPr>
              <a:t>Aritmatika</a:t>
            </a:r>
            <a:endParaRPr lang="en-US" sz="4000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>
            <a:extLst>
              <a:ext uri="{FF2B5EF4-FFF2-40B4-BE49-F238E27FC236}">
                <a16:creationId xmlns:a16="http://schemas.microsoft.com/office/drawing/2014/main" id="{C50D7281-12C9-71CA-9761-077B6C40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164" y="2139851"/>
            <a:ext cx="5730697" cy="1143000"/>
          </a:xfrm>
        </p:spPr>
        <p:txBody>
          <a:bodyPr>
            <a:noAutofit/>
          </a:bodyPr>
          <a:lstStyle/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Pada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umumnya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operator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aritmatika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proses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perhitungan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perintah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SQL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terdiri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perkalian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(*),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pembagian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(/),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penjumlahan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(+),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pengurangan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(-).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13597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/>
          </a:bodyPr>
          <a:lstStyle/>
          <a:p>
            <a:pPr lvl="0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Operator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perkalian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(*)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787" y="1750781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SELECT 30 * 10;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0FA57-08E8-5AF5-7136-27AF145C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87" y="3429000"/>
            <a:ext cx="575390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 fontScale="90000"/>
          </a:bodyPr>
          <a:lstStyle/>
          <a:p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2. Operator Diva </a:t>
            </a:r>
            <a:r>
              <a:rPr lang="en-ID" sz="22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200" b="0" i="0" u="none" strike="noStrike" baseline="0" dirty="0" err="1">
                <a:latin typeface="Times New Roman" panose="02020603050405020304" pitchFamily="18" charset="0"/>
              </a:rPr>
              <a:t>hasil</a:t>
            </a:r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2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 (/)</a:t>
            </a:r>
            <a:br>
              <a:rPr lang="en-ID" sz="4800" b="0" i="0" u="none" strike="noStrike" baseline="0" dirty="0">
                <a:latin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787" y="1750781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SELECT 30 / 10;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1FBE1-8E4E-0BE5-6D03-7D4C0A08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43" y="3314110"/>
            <a:ext cx="6106377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 fontScale="90000"/>
          </a:bodyPr>
          <a:lstStyle/>
          <a:p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3. </a:t>
            </a:r>
            <a:r>
              <a:rPr lang="en-ID" sz="2200" dirty="0" err="1">
                <a:latin typeface="Times New Roman" panose="02020603050405020304" pitchFamily="18" charset="0"/>
              </a:rPr>
              <a:t>Pengurangan</a:t>
            </a:r>
            <a:r>
              <a:rPr lang="en-ID" sz="2200" dirty="0">
                <a:latin typeface="Times New Roman" panose="02020603050405020304" pitchFamily="18" charset="0"/>
              </a:rPr>
              <a:t> (-)</a:t>
            </a:r>
            <a:br>
              <a:rPr lang="en-ID" sz="4800" b="0" i="0" u="none" strike="noStrike" baseline="0" dirty="0">
                <a:latin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787" y="1750781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SELECT 30 - 10;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31F9A-40C0-E9D0-A45A-557AF84F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87" y="3207472"/>
            <a:ext cx="6144482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3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 fontScale="90000"/>
          </a:bodyPr>
          <a:lstStyle/>
          <a:p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4. </a:t>
            </a:r>
            <a:r>
              <a:rPr lang="en-ID" sz="2200" dirty="0" err="1">
                <a:latin typeface="Times New Roman" panose="02020603050405020304" pitchFamily="18" charset="0"/>
              </a:rPr>
              <a:t>Penjumlahan</a:t>
            </a:r>
            <a:r>
              <a:rPr lang="en-ID" sz="2200" dirty="0">
                <a:latin typeface="Times New Roman" panose="02020603050405020304" pitchFamily="18" charset="0"/>
              </a:rPr>
              <a:t> (+)</a:t>
            </a:r>
            <a:br>
              <a:rPr lang="en-ID" sz="4800" b="0" i="0" u="none" strike="noStrike" baseline="0" dirty="0">
                <a:latin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787" y="1750781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SELECT 30 + 10;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CAB6A-1B87-7C93-1DC7-C5F09E189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45" y="3314110"/>
            <a:ext cx="6211167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 fontScale="90000"/>
          </a:bodyPr>
          <a:lstStyle/>
          <a:p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5. 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Mod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Sisa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(%)</a:t>
            </a:r>
            <a:br>
              <a:rPr lang="en-ID" sz="4800" b="0" i="0" u="none" strike="noStrike" baseline="0" dirty="0">
                <a:latin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787" y="1750781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SELECT 30 % 7;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3090D-7385-5680-B854-E9414C50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87" y="3081233"/>
            <a:ext cx="5839640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7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804377"/>
          </a:xfrm>
        </p:spPr>
        <p:txBody>
          <a:bodyPr anchor="ctr">
            <a:normAutofit fontScale="90000"/>
          </a:bodyPr>
          <a:lstStyle/>
          <a:p>
            <a:r>
              <a:rPr lang="en-ID" sz="2200" b="0" i="0" u="none" strike="noStrike" baseline="0" dirty="0">
                <a:latin typeface="Times New Roman" panose="02020603050405020304" pitchFamily="18" charset="0"/>
              </a:rPr>
              <a:t>5. 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Mod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Sisa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bagi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(%)</a:t>
            </a:r>
            <a:br>
              <a:rPr lang="en-ID" sz="4800" b="0" i="0" u="none" strike="noStrike" baseline="0" dirty="0">
                <a:latin typeface="Times New Roman" panose="02020603050405020304" pitchFamily="18" charset="0"/>
              </a:rPr>
            </a:b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365E0-3210-B8BA-4A5E-8EDDBE6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787" y="1750781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ID" sz="1800" b="1" i="0" u="none" strike="noStrike" baseline="0" dirty="0">
                <a:latin typeface="Consolas-Bold"/>
              </a:rPr>
              <a:t>SELECT 30 % 7;</a:t>
            </a:r>
          </a:p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Hasilnya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3090D-7385-5680-B854-E9414C50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87" y="3081233"/>
            <a:ext cx="5839640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1012722"/>
          </a:xfrm>
        </p:spPr>
        <p:txBody>
          <a:bodyPr>
            <a:normAutofit fontScale="90000"/>
          </a:bodyPr>
          <a:lstStyle/>
          <a:p>
            <a:r>
              <a:rPr lang="en-ID" sz="4000" b="1" i="0" u="none" strike="noStrike" baseline="0" dirty="0">
                <a:latin typeface="Times New Roman" panose="02020603050405020304" pitchFamily="18" charset="0"/>
              </a:rPr>
              <a:t>Aliases</a:t>
            </a:r>
            <a:br>
              <a:rPr lang="en-ID" sz="4000" b="1" i="0" u="none" strike="noStrike" baseline="0" dirty="0">
                <a:latin typeface="Times New Roman" panose="02020603050405020304" pitchFamily="18" charset="0"/>
              </a:rPr>
            </a:br>
            <a:endParaRPr lang="en-US" sz="4000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>
            <a:extLst>
              <a:ext uri="{FF2B5EF4-FFF2-40B4-BE49-F238E27FC236}">
                <a16:creationId xmlns:a16="http://schemas.microsoft.com/office/drawing/2014/main" id="{C50D7281-12C9-71CA-9761-077B6C40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1360872"/>
            <a:ext cx="5730697" cy="1143000"/>
          </a:xfrm>
        </p:spPr>
        <p:txBody>
          <a:bodyPr>
            <a:noAutofit/>
          </a:bodyPr>
          <a:lstStyle/>
          <a:p>
            <a:pPr algn="just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Alias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sederhana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"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lain",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artinya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kita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mengganti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sementara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kolom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sesuai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keinginan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kita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Tujuan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penggunaan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alias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mempermudah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menyingkat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deskripsi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kolom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query.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2077704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{25BDDF90-44E0-4E90-A98E-05C5B29C06B5}tf56160789_win32</Template>
  <TotalTime>26</TotalTime>
  <Words>233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Bookman Old Style</vt:lpstr>
      <vt:lpstr>Calibri</vt:lpstr>
      <vt:lpstr>Consolas-Bold</vt:lpstr>
      <vt:lpstr>Consolas-BoldItalic</vt:lpstr>
      <vt:lpstr>Courier New</vt:lpstr>
      <vt:lpstr>Franklin Gothic Book</vt:lpstr>
      <vt:lpstr>Times New Roman</vt:lpstr>
      <vt:lpstr>Custom</vt:lpstr>
      <vt:lpstr>Sistem Basis Data</vt:lpstr>
      <vt:lpstr>Operator Aritmatika</vt:lpstr>
      <vt:lpstr>1. Operator perkalian (*)</vt:lpstr>
      <vt:lpstr>2. Operator Diva atau hasil bagi (/) </vt:lpstr>
      <vt:lpstr>3. Pengurangan (-) </vt:lpstr>
      <vt:lpstr>4. Penjumlahan (+) </vt:lpstr>
      <vt:lpstr>5. Mod atau Sisa bagi (%) </vt:lpstr>
      <vt:lpstr>5. Mod atau Sisa bagi (%) </vt:lpstr>
      <vt:lpstr>Aliases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Basis Data</dc:title>
  <dc:creator>liza safitri</dc:creator>
  <cp:lastModifiedBy>liza safitri</cp:lastModifiedBy>
  <cp:revision>4</cp:revision>
  <dcterms:created xsi:type="dcterms:W3CDTF">2024-05-07T06:53:59Z</dcterms:created>
  <dcterms:modified xsi:type="dcterms:W3CDTF">2024-05-15T02:50:50Z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