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0"/>
  </p:notesMasterIdLst>
  <p:handoutMasterIdLst>
    <p:handoutMasterId r:id="rId21"/>
  </p:handoutMasterIdLst>
  <p:sldIdLst>
    <p:sldId id="312" r:id="rId5"/>
    <p:sldId id="304" r:id="rId6"/>
    <p:sldId id="319" r:id="rId7"/>
    <p:sldId id="320" r:id="rId8"/>
    <p:sldId id="321" r:id="rId9"/>
    <p:sldId id="324" r:id="rId10"/>
    <p:sldId id="322" r:id="rId11"/>
    <p:sldId id="325" r:id="rId12"/>
    <p:sldId id="326" r:id="rId13"/>
    <p:sldId id="327" r:id="rId14"/>
    <p:sldId id="328" r:id="rId15"/>
    <p:sldId id="330" r:id="rId16"/>
    <p:sldId id="329" r:id="rId17"/>
    <p:sldId id="332" r:id="rId18"/>
    <p:sldId id="331" r:id="rId19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88" autoAdjust="0"/>
  </p:normalViewPr>
  <p:slideViewPr>
    <p:cSldViewPr snapToGrid="0" snapToObjects="1">
      <p:cViewPr varScale="1">
        <p:scale>
          <a:sx n="65" d="100"/>
          <a:sy n="65" d="100"/>
        </p:scale>
        <p:origin x="858" y="66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phpmyadmin/url.php?url=https://dev.mysql.com/doc/refman/8.0/en/comparison-operators.html%23function_in" TargetMode="External"/><Relationship Id="rId2" Type="http://schemas.openxmlformats.org/officeDocument/2006/relationships/hyperlink" Target="http://localhost/phpmyadmin/url.php?url=https://dev.mysql.com/doc/refman/8.0/en/select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phpmyadmin/url.php?url=https://dev.mysql.com/doc/refman/8.0/en/comparison-operators.html%23function_in" TargetMode="External"/><Relationship Id="rId2" Type="http://schemas.openxmlformats.org/officeDocument/2006/relationships/hyperlink" Target="http://localhost/phpmyadmin/url.php?url=https://dev.mysql.com/doc/refman/8.0/en/select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ID" sz="4000" b="1" i="0" u="none" strike="noStrike" baseline="0" dirty="0">
                <a:latin typeface="Times New Roman" panose="02020603050405020304" pitchFamily="18" charset="0"/>
              </a:rPr>
              <a:t>EKSPLORASI PERINTAH SQL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046D8-FD9E-7322-DC32-9E118AC99A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5973" y="692943"/>
            <a:ext cx="6903076" cy="3721817"/>
          </a:xfrm>
        </p:spPr>
        <p:txBody>
          <a:bodyPr/>
          <a:lstStyle/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b.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Menampilkan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mahasiswa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ada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huruf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l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diawal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ditengah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ataupun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diakhir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ID" sz="1800" dirty="0">
                <a:latin typeface="Times New Roman" panose="02020603050405020304" pitchFamily="18" charset="0"/>
              </a:rPr>
              <a:t>Select * from </a:t>
            </a:r>
            <a:r>
              <a:rPr lang="en-ID" sz="1800" dirty="0" err="1">
                <a:latin typeface="Times New Roman" panose="02020603050405020304" pitchFamily="18" charset="0"/>
              </a:rPr>
              <a:t>nilai</a:t>
            </a:r>
            <a:r>
              <a:rPr lang="en-ID" sz="1800" dirty="0">
                <a:latin typeface="Times New Roman" panose="02020603050405020304" pitchFamily="18" charset="0"/>
              </a:rPr>
              <a:t> where </a:t>
            </a:r>
            <a:r>
              <a:rPr lang="en-ID" sz="1800" dirty="0" err="1">
                <a:latin typeface="Times New Roman" panose="02020603050405020304" pitchFamily="18" charset="0"/>
              </a:rPr>
              <a:t>nama</a:t>
            </a:r>
            <a:r>
              <a:rPr lang="en-ID" sz="1800" dirty="0">
                <a:latin typeface="Times New Roman" panose="02020603050405020304" pitchFamily="18" charset="0"/>
              </a:rPr>
              <a:t> like ‘%l%’;</a:t>
            </a:r>
          </a:p>
          <a:p>
            <a:pPr algn="l"/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42900" indent="-342900" algn="l">
              <a:buAutoNum type="alphaLcPeriod"/>
            </a:pP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4E0E19-6052-8DB1-8A83-F79A69150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25986-5707-1536-247F-F76D8137F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1ADFA-2FC0-4D16-A849-F7357BB34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40" y="1842651"/>
            <a:ext cx="8157696" cy="39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1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046D8-FD9E-7322-DC32-9E118AC99A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5973" y="692943"/>
            <a:ext cx="6903076" cy="3721817"/>
          </a:xfrm>
        </p:spPr>
        <p:txBody>
          <a:bodyPr/>
          <a:lstStyle/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c.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Menampilkan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mahasiswa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>
                <a:latin typeface="TimesNewRomanPSMT"/>
              </a:rPr>
              <a:t>yang </a:t>
            </a:r>
            <a:r>
              <a:rPr lang="en-ID" sz="1800" b="0" i="0" u="none" strike="noStrike" baseline="0" dirty="0" err="1">
                <a:latin typeface="TimesNewRomanPSMT"/>
              </a:rPr>
              <a:t>mempunyai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huruf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kedua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ID" sz="1800" dirty="0">
                <a:latin typeface="Times New Roman" panose="02020603050405020304" pitchFamily="18" charset="0"/>
              </a:rPr>
              <a:t>Select * from </a:t>
            </a:r>
            <a:r>
              <a:rPr lang="en-ID" sz="1800" dirty="0" err="1">
                <a:latin typeface="Times New Roman" panose="02020603050405020304" pitchFamily="18" charset="0"/>
              </a:rPr>
              <a:t>nilai</a:t>
            </a:r>
            <a:r>
              <a:rPr lang="en-ID" sz="1800" dirty="0">
                <a:latin typeface="Times New Roman" panose="02020603050405020304" pitchFamily="18" charset="0"/>
              </a:rPr>
              <a:t> where </a:t>
            </a:r>
            <a:r>
              <a:rPr lang="en-ID" sz="1800" dirty="0" err="1">
                <a:latin typeface="Times New Roman" panose="02020603050405020304" pitchFamily="18" charset="0"/>
              </a:rPr>
              <a:t>nama</a:t>
            </a:r>
            <a:r>
              <a:rPr lang="en-ID" sz="1800" dirty="0">
                <a:latin typeface="Times New Roman" panose="02020603050405020304" pitchFamily="18" charset="0"/>
              </a:rPr>
              <a:t> like ‘_n%’;</a:t>
            </a:r>
          </a:p>
          <a:p>
            <a:pPr algn="l"/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42900" indent="-342900" algn="l">
              <a:buAutoNum type="alphaLcPeriod"/>
            </a:pP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4E0E19-6052-8DB1-8A83-F79A69150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25986-5707-1536-247F-F76D8137F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9FD655-327E-03F3-0889-6C24E980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48" y="1453100"/>
            <a:ext cx="10058220" cy="39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2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046D8-FD9E-7322-DC32-9E118AC99A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5973" y="692943"/>
            <a:ext cx="6903076" cy="3721817"/>
          </a:xfrm>
        </p:spPr>
        <p:txBody>
          <a:bodyPr/>
          <a:lstStyle/>
          <a:p>
            <a:pPr algn="l"/>
            <a:r>
              <a:rPr lang="en-ID" sz="1800" dirty="0">
                <a:latin typeface="Times New Roman" panose="02020603050405020304" pitchFamily="18" charset="0"/>
              </a:rPr>
              <a:t>2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perintah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 Not Like: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</a:t>
            </a:r>
            <a:r>
              <a:rPr lang="en-US" sz="1800" b="1" i="1" u="none" strike="noStrike" baseline="0" dirty="0">
                <a:latin typeface="Consolas-BoldItalic"/>
              </a:rPr>
              <a:t>column1,column2,...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r>
              <a:rPr lang="en-US" sz="1800" b="1" i="1" u="none" strike="noStrike" baseline="0" dirty="0">
                <a:latin typeface="Consolas-BoldItalic"/>
              </a:rPr>
              <a:t> </a:t>
            </a:r>
            <a:r>
              <a:rPr lang="en-US" sz="1800" b="1" i="0" u="none" strike="noStrike" baseline="0" dirty="0">
                <a:latin typeface="Consolas-Bold"/>
              </a:rPr>
              <a:t>WHERE </a:t>
            </a:r>
            <a:r>
              <a:rPr lang="en-US" sz="1800" b="1" i="1" u="none" strike="noStrike" baseline="0" dirty="0">
                <a:latin typeface="Consolas-BoldItalic"/>
              </a:rPr>
              <a:t>column </a:t>
            </a:r>
            <a:r>
              <a:rPr lang="en-ID" sz="1800" b="1" i="1" u="none" strike="noStrike" baseline="0" dirty="0">
                <a:latin typeface="Consolas-BoldItalic"/>
              </a:rPr>
              <a:t>NOT </a:t>
            </a:r>
            <a:r>
              <a:rPr lang="en-ID" sz="1800" b="1" i="0" u="none" strike="noStrike" baseline="0" dirty="0">
                <a:latin typeface="Consolas-Bold"/>
              </a:rPr>
              <a:t>LIKE </a:t>
            </a:r>
            <a:r>
              <a:rPr lang="en-ID" sz="1800" b="1" i="1" u="none" strike="noStrike" baseline="0" dirty="0">
                <a:latin typeface="Consolas-BoldItalic"/>
              </a:rPr>
              <a:t>pattern</a:t>
            </a:r>
            <a:r>
              <a:rPr lang="en-ID" sz="1800" b="1" i="0" u="none" strike="noStrike" baseline="0" dirty="0">
                <a:latin typeface="Consolas-Bold"/>
              </a:rPr>
              <a:t>;</a:t>
            </a:r>
          </a:p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marL="342900" indent="-342900" algn="l">
              <a:buAutoNum type="alphaLcPeriod"/>
            </a:pP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Menampilkan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mahasiswa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berawalan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bukan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huruf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a:</a:t>
            </a:r>
          </a:p>
          <a:p>
            <a:pPr algn="l"/>
            <a:r>
              <a:rPr lang="en-ID" sz="1800" dirty="0">
                <a:latin typeface="Times New Roman" panose="02020603050405020304" pitchFamily="18" charset="0"/>
              </a:rPr>
              <a:t>Select * from </a:t>
            </a:r>
            <a:r>
              <a:rPr lang="en-ID" sz="1800" dirty="0" err="1">
                <a:latin typeface="Times New Roman" panose="02020603050405020304" pitchFamily="18" charset="0"/>
              </a:rPr>
              <a:t>nilai</a:t>
            </a:r>
            <a:r>
              <a:rPr lang="en-ID" sz="1800" dirty="0">
                <a:latin typeface="Times New Roman" panose="02020603050405020304" pitchFamily="18" charset="0"/>
              </a:rPr>
              <a:t> where </a:t>
            </a:r>
            <a:r>
              <a:rPr lang="en-ID" sz="1800" dirty="0" err="1">
                <a:latin typeface="Times New Roman" panose="02020603050405020304" pitchFamily="18" charset="0"/>
              </a:rPr>
              <a:t>nama</a:t>
            </a:r>
            <a:r>
              <a:rPr lang="en-ID" sz="1800" dirty="0">
                <a:latin typeface="Times New Roman" panose="02020603050405020304" pitchFamily="18" charset="0"/>
              </a:rPr>
              <a:t> not like ‘a%’;</a:t>
            </a:r>
          </a:p>
          <a:p>
            <a:pPr algn="l"/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42900" indent="-342900" algn="l">
              <a:buAutoNum type="alphaLcPeriod"/>
            </a:pP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4E0E19-6052-8DB1-8A83-F79A69150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25986-5707-1536-247F-F76D8137F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2438D-A34E-4DF5-1789-FA934B97F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73" y="2553851"/>
            <a:ext cx="9012968" cy="361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4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B842-B6E5-2B97-7FA1-C23F7CFD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385"/>
            <a:ext cx="7843837" cy="1012782"/>
          </a:xfrm>
        </p:spPr>
        <p:txBody>
          <a:bodyPr/>
          <a:lstStyle/>
          <a:p>
            <a:r>
              <a:rPr lang="en-ID" sz="1800" b="1" i="0" u="none" strike="noStrike" baseline="0" dirty="0">
                <a:latin typeface="Times New Roman" panose="02020603050405020304" pitchFamily="18" charset="0"/>
              </a:rPr>
              <a:t>In Dan Not 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2F0BC-6769-49A4-261F-D347DD2A52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1297859"/>
            <a:ext cx="6903076" cy="4755750"/>
          </a:xfrm>
        </p:spPr>
        <p:txBody>
          <a:bodyPr/>
          <a:lstStyle/>
          <a:p>
            <a:pPr algn="just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In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mencari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kesesuaian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data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tertentu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ada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daftar / list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 Operator Not In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merupakan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negasi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ada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daftar / list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tersebut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In: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(s)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endParaRPr lang="en-US" sz="1800" b="1" i="1" u="none" strike="noStrike" baseline="0" dirty="0">
              <a:latin typeface="Consolas-BoldItalic"/>
            </a:endParaRP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WHERE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 </a:t>
            </a:r>
            <a:r>
              <a:rPr lang="en-US" sz="1800" b="1" i="0" u="none" strike="noStrike" baseline="0" dirty="0">
                <a:latin typeface="Consolas-Bold"/>
              </a:rPr>
              <a:t>IN (</a:t>
            </a:r>
            <a:r>
              <a:rPr lang="en-US" sz="1800" b="1" i="1" u="none" strike="noStrike" baseline="0" dirty="0">
                <a:latin typeface="Consolas-BoldItalic"/>
              </a:rPr>
              <a:t>value1</a:t>
            </a:r>
            <a:r>
              <a:rPr lang="en-US" sz="1800" b="1" i="0" u="none" strike="noStrike" baseline="0" dirty="0">
                <a:latin typeface="Consolas-Bold"/>
              </a:rPr>
              <a:t>, </a:t>
            </a:r>
            <a:r>
              <a:rPr lang="en-US" sz="1800" b="1" i="1" u="none" strike="noStrike" baseline="0" dirty="0">
                <a:latin typeface="Consolas-BoldItalic"/>
              </a:rPr>
              <a:t>value2</a:t>
            </a:r>
            <a:r>
              <a:rPr lang="en-US" sz="1800" b="1" i="0" u="none" strike="noStrike" baseline="0" dirty="0">
                <a:latin typeface="Consolas-Bold"/>
              </a:rPr>
              <a:t>, ...);</a:t>
            </a:r>
          </a:p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(s)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endParaRPr lang="en-US" sz="1800" b="1" i="1" u="none" strike="noStrike" baseline="0" dirty="0">
              <a:latin typeface="Consolas-BoldItalic"/>
            </a:endParaRP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WHERE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 </a:t>
            </a:r>
            <a:r>
              <a:rPr lang="en-US" sz="1800" b="1" i="0" u="none" strike="noStrike" baseline="0" dirty="0">
                <a:latin typeface="Consolas-Bold"/>
              </a:rPr>
              <a:t>IN (</a:t>
            </a:r>
            <a:r>
              <a:rPr lang="en-US" sz="1800" b="1" i="1" u="none" strike="noStrike" baseline="0" dirty="0">
                <a:latin typeface="Consolas-BoldItalic"/>
              </a:rPr>
              <a:t>SELECT STATEMENT</a:t>
            </a:r>
            <a:r>
              <a:rPr lang="en-US" sz="1800" b="1" i="0" u="none" strike="noStrike" baseline="0" dirty="0">
                <a:latin typeface="Consolas-Bold"/>
              </a:rPr>
              <a:t>);</a:t>
            </a:r>
          </a:p>
          <a:p>
            <a:pPr algn="l"/>
            <a:endParaRPr lang="en-US" sz="1800" b="1" dirty="0">
              <a:latin typeface="Consolas-Bold"/>
            </a:endParaRPr>
          </a:p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r>
              <a:rPr lang="en-US" sz="1800" b="1" i="0" u="none" strike="noStrike" baseline="0" dirty="0">
                <a:latin typeface="Consolas-Bold"/>
              </a:rPr>
              <a:t> : </a:t>
            </a:r>
            <a:r>
              <a:rPr lang="en-US" sz="1800" b="1" i="0" u="none" strike="noStrike" baseline="0" dirty="0" err="1">
                <a:latin typeface="Consolas-Bold"/>
              </a:rPr>
              <a:t>gunakan</a:t>
            </a:r>
            <a:r>
              <a:rPr lang="en-US" sz="1800" b="1" i="0" u="none" strike="noStrike" baseline="0" dirty="0">
                <a:latin typeface="Consolas-Bold"/>
              </a:rPr>
              <a:t> </a:t>
            </a:r>
            <a:r>
              <a:rPr lang="en-US" sz="1800" b="1" i="0" u="none" strike="noStrike" baseline="0" dirty="0" err="1">
                <a:latin typeface="Consolas-Bold"/>
              </a:rPr>
              <a:t>tabel</a:t>
            </a:r>
            <a:r>
              <a:rPr lang="en-US" sz="1800" b="1" i="0" u="none" strike="noStrike" baseline="0" dirty="0">
                <a:latin typeface="Consolas-Bold"/>
              </a:rPr>
              <a:t> </a:t>
            </a:r>
            <a:r>
              <a:rPr lang="en-US" sz="1800" b="1" i="0" u="none" strike="noStrike" baseline="0" dirty="0" err="1">
                <a:latin typeface="Consolas-Bold"/>
              </a:rPr>
              <a:t>mahasiswa</a:t>
            </a:r>
            <a:endParaRPr lang="en-US" sz="1800" b="1" i="0" u="none" strike="noStrike" baseline="0" dirty="0">
              <a:latin typeface="Consolas-Bold"/>
            </a:endParaRPr>
          </a:p>
          <a:p>
            <a:pPr algn="l"/>
            <a:r>
              <a:rPr lang="en-US" sz="1400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2"/>
              </a:rPr>
              <a:t>SELECT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FF00FF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*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FROM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`</a:t>
            </a:r>
            <a:r>
              <a:rPr lang="en-US" sz="1400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US" sz="1400" b="0" i="0" dirty="0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`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WHERE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alamat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400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3"/>
              </a:rPr>
              <a:t>IN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999977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(</a:t>
            </a:r>
            <a:r>
              <a:rPr lang="en-US" sz="1400" b="0" i="0" dirty="0">
                <a:solidFill>
                  <a:srgbClr val="AA1111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'batu 2’</a:t>
            </a:r>
            <a:r>
              <a:rPr lang="en-US" sz="1400" b="0" i="0" dirty="0">
                <a:solidFill>
                  <a:srgbClr val="999977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)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;</a:t>
            </a:r>
            <a:endParaRPr lang="en-US" sz="1800" b="1" dirty="0">
              <a:solidFill>
                <a:srgbClr val="444444"/>
              </a:solidFill>
              <a:effectLst/>
              <a:highlight>
                <a:srgbClr val="E5E5E5"/>
              </a:highlight>
              <a:latin typeface="Consolas-Bold"/>
            </a:endParaRPr>
          </a:p>
          <a:p>
            <a:pPr algn="l"/>
            <a:endParaRPr lang="en-US" sz="1800" b="1" i="0" u="none" strike="noStrike" baseline="0" dirty="0">
              <a:latin typeface="Consolas-Bold"/>
            </a:endParaRPr>
          </a:p>
          <a:p>
            <a:pPr algn="l"/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EF2F21-4659-3C68-E220-9A71011F0A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FF19D-C1E1-4596-C953-1591CFAB6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14D3A-E6A0-5F85-F8A0-48DE10972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497955"/>
            <a:ext cx="6725589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9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B842-B6E5-2B97-7FA1-C23F7CFD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385"/>
            <a:ext cx="7843837" cy="1012782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2F0BC-6769-49A4-261F-D347DD2A52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1297859"/>
            <a:ext cx="6903076" cy="4755750"/>
          </a:xfrm>
        </p:spPr>
        <p:txBody>
          <a:bodyPr/>
          <a:lstStyle/>
          <a:p>
            <a:pPr algn="l"/>
            <a:r>
              <a:rPr lang="en-US" sz="1400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2"/>
              </a:rPr>
              <a:t>SELECT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FF00FF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*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FROM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`</a:t>
            </a:r>
            <a:r>
              <a:rPr lang="en-US" sz="1400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US" sz="1400" b="0" i="0" dirty="0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`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WHERE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400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alamat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Not </a:t>
            </a:r>
            <a:r>
              <a:rPr lang="en-US" sz="1400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3"/>
              </a:rPr>
              <a:t>IN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400" b="0" i="0" dirty="0">
                <a:solidFill>
                  <a:srgbClr val="999977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(</a:t>
            </a:r>
            <a:r>
              <a:rPr lang="en-US" sz="1400" b="0" i="0" dirty="0">
                <a:solidFill>
                  <a:srgbClr val="AA1111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'batu 2’</a:t>
            </a:r>
            <a:r>
              <a:rPr lang="en-US" sz="1400" b="0" i="0" dirty="0">
                <a:solidFill>
                  <a:srgbClr val="999977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)</a:t>
            </a:r>
            <a:r>
              <a:rPr lang="en-US" sz="140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;</a:t>
            </a:r>
            <a:endParaRPr lang="en-US" sz="1800" b="1" dirty="0">
              <a:solidFill>
                <a:srgbClr val="444444"/>
              </a:solidFill>
              <a:effectLst/>
              <a:highlight>
                <a:srgbClr val="E5E5E5"/>
              </a:highlight>
              <a:latin typeface="Consolas-Bold"/>
            </a:endParaRPr>
          </a:p>
          <a:p>
            <a:pPr algn="l"/>
            <a:endParaRPr lang="en-US" sz="1800" b="1" i="0" u="none" strike="noStrike" baseline="0" dirty="0">
              <a:latin typeface="Consolas-Bold"/>
            </a:endParaRPr>
          </a:p>
          <a:p>
            <a:pPr algn="l"/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EF2F21-4659-3C68-E220-9A71011F0A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FF19D-C1E1-4596-C953-1591CFAB6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B67B1D-A6E2-E380-3E35-6875C6381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02" y="2042924"/>
            <a:ext cx="7440063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5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C110F-7ABA-9468-9C2C-1FEE1192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0C5A6-30A6-EC69-9DA1-5345FC974F6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B98BF3-C395-AA98-11DE-1C17CB0CE6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AF1D7-CE71-9D7E-6200-187B82A4FD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8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r>
              <a:rPr lang="en-US" dirty="0"/>
              <a:t>Between dan Not Between</a:t>
            </a:r>
          </a:p>
          <a:p>
            <a:r>
              <a:rPr lang="en-ID" sz="1800" b="1" i="0" u="none" strike="noStrike" baseline="0" dirty="0">
                <a:latin typeface="Times New Roman" panose="02020603050405020304" pitchFamily="18" charset="0"/>
              </a:rPr>
              <a:t>Like Dan Not Like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B623-C52C-3FBD-D34C-5E542926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3" y="69379"/>
            <a:ext cx="7843837" cy="1012782"/>
          </a:xfrm>
        </p:spPr>
        <p:txBody>
          <a:bodyPr/>
          <a:lstStyle/>
          <a:p>
            <a:r>
              <a:rPr lang="en-ID" sz="2000" b="1" i="0" u="none" strike="noStrike" baseline="0" dirty="0">
                <a:latin typeface="Times New Roman" panose="02020603050405020304" pitchFamily="18" charset="0"/>
              </a:rPr>
              <a:t>Between Dan Not Between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27A5C-27AE-A8B6-7379-67C7D0F194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5973" y="1284656"/>
            <a:ext cx="6903076" cy="3721817"/>
          </a:xfrm>
        </p:spPr>
        <p:txBody>
          <a:bodyPr/>
          <a:lstStyle/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Between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mengolah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data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range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tertentu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 Not between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merupakan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negasinya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yaitu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mengolah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diluar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range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telah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ditentukan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perintah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Between: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(s)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endParaRPr lang="en-US" sz="1800" b="1" i="1" u="none" strike="noStrike" baseline="0" dirty="0">
              <a:latin typeface="Consolas-BoldItalic"/>
            </a:endParaRP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WHERE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 </a:t>
            </a:r>
            <a:r>
              <a:rPr lang="en-US" sz="1800" b="1" i="0" u="none" strike="noStrike" baseline="0" dirty="0">
                <a:latin typeface="Consolas-Bold"/>
              </a:rPr>
              <a:t>BETWEEN </a:t>
            </a:r>
            <a:r>
              <a:rPr lang="en-US" sz="1800" b="1" i="1" u="none" strike="noStrike" baseline="0" dirty="0">
                <a:latin typeface="Consolas-BoldItalic"/>
              </a:rPr>
              <a:t>value1 </a:t>
            </a:r>
            <a:r>
              <a:rPr lang="en-US" sz="1800" b="1" i="0" u="none" strike="noStrike" baseline="0" dirty="0">
                <a:latin typeface="Consolas-Bold"/>
              </a:rPr>
              <a:t>AND </a:t>
            </a:r>
            <a:r>
              <a:rPr lang="en-US" sz="1800" b="1" i="1" u="none" strike="noStrike" baseline="0" dirty="0">
                <a:latin typeface="Consolas-BoldItalic"/>
              </a:rPr>
              <a:t>value2;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818FB9-0EE8-32F2-76C6-DF189F35B7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2E7B3-E52A-AB54-75BD-466EB1010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9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2458-1BFB-011C-BD58-8F32654B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3" y="0"/>
            <a:ext cx="7843837" cy="1012782"/>
          </a:xfrm>
        </p:spPr>
        <p:txBody>
          <a:bodyPr/>
          <a:lstStyle/>
          <a:p>
            <a:r>
              <a:rPr lang="en-US" sz="2000" dirty="0" err="1"/>
              <a:t>Penerapan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FAF34-A590-3C4B-4707-1C1036052B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399" y="1014329"/>
            <a:ext cx="8480323" cy="4250846"/>
          </a:xfrm>
        </p:spPr>
        <p:txBody>
          <a:bodyPr>
            <a:normAutofit/>
          </a:bodyPr>
          <a:lstStyle/>
          <a:p>
            <a:r>
              <a:rPr lang="en-US" dirty="0" err="1"/>
              <a:t>Silahkan</a:t>
            </a:r>
            <a:r>
              <a:rPr lang="en-US" dirty="0"/>
              <a:t> create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r>
              <a:rPr lang="en-US" dirty="0"/>
              <a:t>CREATE TABLE Nilai(</a:t>
            </a:r>
          </a:p>
          <a:p>
            <a:r>
              <a:rPr lang="en-US" dirty="0"/>
              <a:t>    Nim int (7) not null,</a:t>
            </a:r>
          </a:p>
          <a:p>
            <a:r>
              <a:rPr lang="en-US" dirty="0"/>
              <a:t>    Nama varchar(25) not null,</a:t>
            </a:r>
          </a:p>
          <a:p>
            <a:r>
              <a:rPr lang="en-US" dirty="0"/>
              <a:t>    </a:t>
            </a:r>
            <a:r>
              <a:rPr lang="en-US" dirty="0" err="1"/>
              <a:t>Uts</a:t>
            </a:r>
            <a:r>
              <a:rPr lang="en-US" dirty="0"/>
              <a:t> int(3),</a:t>
            </a:r>
          </a:p>
          <a:p>
            <a:r>
              <a:rPr lang="en-US" dirty="0"/>
              <a:t>    </a:t>
            </a:r>
            <a:r>
              <a:rPr lang="en-US" dirty="0" err="1"/>
              <a:t>uas</a:t>
            </a:r>
            <a:r>
              <a:rPr lang="en-US" dirty="0"/>
              <a:t> int(3), </a:t>
            </a:r>
          </a:p>
          <a:p>
            <a:r>
              <a:rPr lang="en-US" dirty="0"/>
              <a:t>    </a:t>
            </a:r>
            <a:r>
              <a:rPr lang="en-US" dirty="0" err="1"/>
              <a:t>tugas</a:t>
            </a:r>
            <a:r>
              <a:rPr lang="en-US" dirty="0"/>
              <a:t> int(3),</a:t>
            </a:r>
          </a:p>
          <a:p>
            <a:r>
              <a:rPr lang="en-US" dirty="0"/>
              <a:t>    </a:t>
            </a:r>
            <a:r>
              <a:rPr lang="en-US" dirty="0" err="1"/>
              <a:t>absen</a:t>
            </a:r>
            <a:r>
              <a:rPr lang="en-US" dirty="0"/>
              <a:t> int(3),</a:t>
            </a:r>
          </a:p>
          <a:p>
            <a:r>
              <a:rPr lang="en-US" dirty="0"/>
              <a:t>    PRIMARY key (Nim)</a:t>
            </a:r>
          </a:p>
          <a:p>
            <a:r>
              <a:rPr lang="en-US" dirty="0"/>
              <a:t>    ); </a:t>
            </a:r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minimal 5 record</a:t>
            </a:r>
          </a:p>
          <a:p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E68F7F-ED14-941A-F098-57E4A6F978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963AC-DD5A-32A9-6772-3AECDCA37A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8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02BB1-F6D3-511A-1272-F41F017FAC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619433"/>
            <a:ext cx="6903076" cy="5434176"/>
          </a:xfrm>
        </p:spPr>
        <p:txBody>
          <a:bodyPr/>
          <a:lstStyle/>
          <a:p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BETWEEN </a:t>
            </a:r>
          </a:p>
          <a:p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Menampilkan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semua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record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Uts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70 dan </a:t>
            </a:r>
            <a:r>
              <a:rPr lang="en-ID" sz="1800" dirty="0">
                <a:latin typeface="Times New Roman" panose="02020603050405020304" pitchFamily="18" charset="0"/>
              </a:rPr>
              <a:t>10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0</a:t>
            </a:r>
          </a:p>
          <a:p>
            <a:r>
              <a:rPr lang="en-ID" sz="1800" dirty="0" err="1">
                <a:latin typeface="Times New Roman" panose="02020603050405020304" pitchFamily="18" charset="0"/>
              </a:rPr>
              <a:t>Sintak</a:t>
            </a:r>
            <a:r>
              <a:rPr lang="en-ID" sz="1800" dirty="0">
                <a:latin typeface="Times New Roman" panose="02020603050405020304" pitchFamily="18" charset="0"/>
              </a:rPr>
              <a:t>: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endParaRPr lang="en-ID" sz="1800" dirty="0"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SELECT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Uts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from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WHERE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Uts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BETWEEN 70 and 100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ID" dirty="0"/>
              <a:t> </a:t>
            </a:r>
          </a:p>
          <a:p>
            <a:r>
              <a:rPr lang="en-ID" dirty="0" err="1"/>
              <a:t>hasil</a:t>
            </a:r>
            <a:r>
              <a:rPr lang="en-ID" dirty="0"/>
              <a:t> :</a:t>
            </a:r>
          </a:p>
          <a:p>
            <a:endParaRPr lang="en-ID" dirty="0"/>
          </a:p>
          <a:p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17A572-1D1B-CD6D-7643-6A93F4CE3F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D77D6-4FEC-5354-D641-87258E61B8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0E80D-FF15-126C-79D2-D0A9921DE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37720"/>
            <a:ext cx="4420217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0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02BB1-F6D3-511A-1272-F41F017FAC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619433"/>
            <a:ext cx="6903076" cy="5434176"/>
          </a:xfrm>
        </p:spPr>
        <p:txBody>
          <a:bodyPr/>
          <a:lstStyle/>
          <a:p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NOT BETWEEN </a:t>
            </a:r>
          </a:p>
          <a:p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Menampilkan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semua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record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Uts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bukan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70 dan </a:t>
            </a:r>
            <a:r>
              <a:rPr lang="en-ID" sz="1800" dirty="0">
                <a:latin typeface="Times New Roman" panose="02020603050405020304" pitchFamily="18" charset="0"/>
              </a:rPr>
              <a:t>10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0</a:t>
            </a:r>
          </a:p>
          <a:p>
            <a:r>
              <a:rPr lang="en-ID" sz="1800" dirty="0" err="1">
                <a:latin typeface="Times New Roman" panose="02020603050405020304" pitchFamily="18" charset="0"/>
              </a:rPr>
              <a:t>Sintak</a:t>
            </a:r>
            <a:r>
              <a:rPr lang="en-ID" sz="1800" dirty="0">
                <a:latin typeface="Times New Roman" panose="02020603050405020304" pitchFamily="18" charset="0"/>
              </a:rPr>
              <a:t>: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endParaRPr lang="en-ID" sz="1800" dirty="0"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SELECT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Uts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from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WHERE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Uts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Not BETWEEN 70 and 100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ID" dirty="0"/>
              <a:t> </a:t>
            </a:r>
          </a:p>
          <a:p>
            <a:r>
              <a:rPr lang="en-ID" dirty="0" err="1"/>
              <a:t>hasil</a:t>
            </a:r>
            <a:r>
              <a:rPr lang="en-ID" dirty="0"/>
              <a:t> :</a:t>
            </a:r>
          </a:p>
          <a:p>
            <a:endParaRPr lang="en-ID" dirty="0"/>
          </a:p>
          <a:p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17A572-1D1B-CD6D-7643-6A93F4CE3F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D77D6-4FEC-5354-D641-87258E61B8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A8CE9-224D-91D6-8939-F5B59A504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73" y="3336520"/>
            <a:ext cx="4705998" cy="26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C58D-B7FA-D173-FF77-FAE8F516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b="1" i="0" u="none" strike="noStrike" baseline="0" dirty="0">
                <a:latin typeface="Times New Roman" panose="02020603050405020304" pitchFamily="18" charset="0"/>
              </a:rPr>
              <a:t>Like Dan Not Like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ADCA-1B4C-C2DA-2039-5003FBAC3BC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just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Like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mencari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teks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sesuai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berdasarkan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kata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depan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(prefix), kata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tengah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(infix), kata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akhir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(suffix). Not like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merupakan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pernyataan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negasinya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yaitu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mencari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teks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sesuai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kriteria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like.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mengenai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pola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oleh operator like dan not like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mencari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kesesuaian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kata. Pada operator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ini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terdapat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penggunaan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tanda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persen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(%)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mewakili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lebih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kecocokan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karakter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, dan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tanda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underscore (_)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mewakili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saja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kecocokan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karakter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dicari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BAA925-EF36-9D2F-F42E-CD2516E2A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6E9B7-B53E-62AE-AC9E-12E9AC2251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7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6F23C-BEDB-D70F-56FA-C885501B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0EE06-B548-D235-014D-41999CD3BE3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32F9B2-8A4C-35B3-EA8F-2606C9D7E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F4605-5BA9-4A2C-F2D4-4114F36A3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D9984-0CF8-857A-DD1A-001D439FF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72" y="652322"/>
            <a:ext cx="8977014" cy="55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046D8-FD9E-7322-DC32-9E118AC99A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5973" y="692943"/>
            <a:ext cx="6903076" cy="3721817"/>
          </a:xfrm>
        </p:spPr>
        <p:txBody>
          <a:bodyPr/>
          <a:lstStyle/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perintah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Like: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</a:t>
            </a:r>
            <a:r>
              <a:rPr lang="en-US" sz="1800" b="1" i="1" u="none" strike="noStrike" baseline="0" dirty="0">
                <a:latin typeface="Consolas-BoldItalic"/>
              </a:rPr>
              <a:t>column1,column2,...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endParaRPr lang="en-US" sz="1800" b="1" i="1" u="none" strike="noStrike" baseline="0" dirty="0">
              <a:latin typeface="Consolas-BoldItalic"/>
            </a:endParaRPr>
          </a:p>
          <a:p>
            <a:pPr algn="l"/>
            <a:r>
              <a:rPr lang="en-ID" sz="1800" b="1" i="0" u="none" strike="noStrike" baseline="0" dirty="0">
                <a:latin typeface="Consolas-Bold"/>
              </a:rPr>
              <a:t>WHERE </a:t>
            </a:r>
            <a:r>
              <a:rPr lang="en-ID" sz="1800" b="1" i="1" u="none" strike="noStrike" baseline="0" dirty="0" err="1">
                <a:latin typeface="Consolas-BoldItalic"/>
              </a:rPr>
              <a:t>columnN</a:t>
            </a:r>
            <a:r>
              <a:rPr lang="en-ID" sz="1800" b="1" i="1" u="none" strike="noStrike" baseline="0" dirty="0">
                <a:latin typeface="Consolas-BoldItalic"/>
              </a:rPr>
              <a:t> </a:t>
            </a:r>
            <a:r>
              <a:rPr lang="en-ID" sz="1800" b="1" i="0" u="none" strike="noStrike" baseline="0" dirty="0">
                <a:latin typeface="Consolas-Bold"/>
              </a:rPr>
              <a:t>LIKE </a:t>
            </a:r>
            <a:r>
              <a:rPr lang="en-ID" sz="1800" b="1" i="1" u="none" strike="noStrike" baseline="0" dirty="0">
                <a:latin typeface="Consolas-BoldItalic"/>
              </a:rPr>
              <a:t>pattern</a:t>
            </a:r>
            <a:r>
              <a:rPr lang="en-ID" sz="1800" b="1" i="0" u="none" strike="noStrike" baseline="0" dirty="0">
                <a:latin typeface="Consolas-Bold"/>
              </a:rPr>
              <a:t>;</a:t>
            </a:r>
          </a:p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marL="342900" indent="-342900" algn="l">
              <a:buAutoNum type="alphaLcPeriod"/>
            </a:pP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Menampilkan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mahasiswa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berawalan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huruf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a:</a:t>
            </a:r>
          </a:p>
          <a:p>
            <a:pPr algn="l"/>
            <a:r>
              <a:rPr lang="en-ID" sz="1800" dirty="0">
                <a:latin typeface="Times New Roman" panose="02020603050405020304" pitchFamily="18" charset="0"/>
              </a:rPr>
              <a:t>Select * from </a:t>
            </a:r>
            <a:r>
              <a:rPr lang="en-ID" sz="1800" dirty="0" err="1">
                <a:latin typeface="Times New Roman" panose="02020603050405020304" pitchFamily="18" charset="0"/>
              </a:rPr>
              <a:t>nilai</a:t>
            </a:r>
            <a:r>
              <a:rPr lang="en-ID" sz="1800" dirty="0">
                <a:latin typeface="Times New Roman" panose="02020603050405020304" pitchFamily="18" charset="0"/>
              </a:rPr>
              <a:t> where </a:t>
            </a:r>
            <a:r>
              <a:rPr lang="en-ID" sz="1800" dirty="0" err="1">
                <a:latin typeface="Times New Roman" panose="02020603050405020304" pitchFamily="18" charset="0"/>
              </a:rPr>
              <a:t>nama</a:t>
            </a:r>
            <a:r>
              <a:rPr lang="en-ID" sz="1800" dirty="0">
                <a:latin typeface="Times New Roman" panose="02020603050405020304" pitchFamily="18" charset="0"/>
              </a:rPr>
              <a:t> like ‘a%’;</a:t>
            </a:r>
          </a:p>
          <a:p>
            <a:pPr algn="l"/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42900" indent="-342900" algn="l">
              <a:buAutoNum type="alphaLcPeriod"/>
            </a:pP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4E0E19-6052-8DB1-8A83-F79A69150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25986-5707-1536-247F-F76D8137F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BE2859-92A0-1DC3-C15C-C2F42CE8E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73" y="2834978"/>
            <a:ext cx="5525271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22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{590E780E-3ACE-4DAD-9F39-F1C685126FB5}tf78438558_win32</Template>
  <TotalTime>398</TotalTime>
  <Words>556</Words>
  <Application>Microsoft Office PowerPoint</Application>
  <PresentationFormat>Widescreen</PresentationFormat>
  <Paragraphs>83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Consolas-Bold</vt:lpstr>
      <vt:lpstr>Consolas-BoldItalic</vt:lpstr>
      <vt:lpstr>Courier New</vt:lpstr>
      <vt:lpstr>Sabon Next LT</vt:lpstr>
      <vt:lpstr>Times New Roman</vt:lpstr>
      <vt:lpstr>TimesNewRomanPSMT</vt:lpstr>
      <vt:lpstr>Custom</vt:lpstr>
      <vt:lpstr>EKSPLORASI PERINTAH SQL</vt:lpstr>
      <vt:lpstr>agenda</vt:lpstr>
      <vt:lpstr>Between Dan Not Between</vt:lpstr>
      <vt:lpstr>Penerapan</vt:lpstr>
      <vt:lpstr>PowerPoint Presentation</vt:lpstr>
      <vt:lpstr>PowerPoint Presentation</vt:lpstr>
      <vt:lpstr>Like Dan Not Like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Dan Not In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EKSPLORASI PERINTAH SQL</dc:title>
  <dc:subject/>
  <dc:creator>liza safitri</dc:creator>
  <cp:lastModifiedBy>liza safitri</cp:lastModifiedBy>
  <cp:revision>14</cp:revision>
  <dcterms:created xsi:type="dcterms:W3CDTF">2024-03-19T14:21:51Z</dcterms:created>
  <dcterms:modified xsi:type="dcterms:W3CDTF">2024-04-24T01:38:56Z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